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7"/>
  </p:notesMasterIdLst>
  <p:sldIdLst>
    <p:sldId id="256" r:id="rId2"/>
    <p:sldId id="275" r:id="rId3"/>
    <p:sldId id="268" r:id="rId4"/>
    <p:sldId id="282" r:id="rId5"/>
    <p:sldId id="269" r:id="rId6"/>
    <p:sldId id="286" r:id="rId7"/>
    <p:sldId id="285" r:id="rId8"/>
    <p:sldId id="287" r:id="rId9"/>
    <p:sldId id="290" r:id="rId10"/>
    <p:sldId id="292" r:id="rId11"/>
    <p:sldId id="291" r:id="rId12"/>
    <p:sldId id="294" r:id="rId13"/>
    <p:sldId id="293" r:id="rId14"/>
    <p:sldId id="289" r:id="rId15"/>
    <p:sldId id="277" r:id="rId16"/>
  </p:sldIdLst>
  <p:sldSz cx="9144000" cy="6858000" type="screen4x3"/>
  <p:notesSz cx="6858000" cy="9144000"/>
  <p:defaultTextStyle>
    <a:defPPr>
      <a:defRPr lang="en-AU"/>
    </a:defPPr>
    <a:lvl1pPr algn="l" rtl="0" fontAlgn="base">
      <a:spcBef>
        <a:spcPct val="20000"/>
      </a:spcBef>
      <a:spcAft>
        <a:spcPct val="0"/>
      </a:spcAft>
      <a:buChar char="•"/>
      <a:defRPr sz="1500" kern="1200">
        <a:solidFill>
          <a:schemeClr val="tx1"/>
        </a:solidFill>
        <a:latin typeface="Arial" charset="0"/>
        <a:ea typeface="+mn-ea"/>
        <a:cs typeface="+mn-cs"/>
      </a:defRPr>
    </a:lvl1pPr>
    <a:lvl2pPr marL="457200" algn="l" rtl="0" fontAlgn="base">
      <a:spcBef>
        <a:spcPct val="20000"/>
      </a:spcBef>
      <a:spcAft>
        <a:spcPct val="0"/>
      </a:spcAft>
      <a:buChar char="•"/>
      <a:defRPr sz="1500" kern="1200">
        <a:solidFill>
          <a:schemeClr val="tx1"/>
        </a:solidFill>
        <a:latin typeface="Arial" charset="0"/>
        <a:ea typeface="+mn-ea"/>
        <a:cs typeface="+mn-cs"/>
      </a:defRPr>
    </a:lvl2pPr>
    <a:lvl3pPr marL="914400" algn="l" rtl="0" fontAlgn="base">
      <a:spcBef>
        <a:spcPct val="20000"/>
      </a:spcBef>
      <a:spcAft>
        <a:spcPct val="0"/>
      </a:spcAft>
      <a:buChar char="•"/>
      <a:defRPr sz="1500" kern="1200">
        <a:solidFill>
          <a:schemeClr val="tx1"/>
        </a:solidFill>
        <a:latin typeface="Arial" charset="0"/>
        <a:ea typeface="+mn-ea"/>
        <a:cs typeface="+mn-cs"/>
      </a:defRPr>
    </a:lvl3pPr>
    <a:lvl4pPr marL="1371600" algn="l" rtl="0" fontAlgn="base">
      <a:spcBef>
        <a:spcPct val="20000"/>
      </a:spcBef>
      <a:spcAft>
        <a:spcPct val="0"/>
      </a:spcAft>
      <a:buChar char="•"/>
      <a:defRPr sz="1500" kern="1200">
        <a:solidFill>
          <a:schemeClr val="tx1"/>
        </a:solidFill>
        <a:latin typeface="Arial" charset="0"/>
        <a:ea typeface="+mn-ea"/>
        <a:cs typeface="+mn-cs"/>
      </a:defRPr>
    </a:lvl4pPr>
    <a:lvl5pPr marL="1828800" algn="l" rtl="0" fontAlgn="base">
      <a:spcBef>
        <a:spcPct val="20000"/>
      </a:spcBef>
      <a:spcAft>
        <a:spcPct val="0"/>
      </a:spcAft>
      <a:buChar char="•"/>
      <a:defRPr sz="1500" kern="1200">
        <a:solidFill>
          <a:schemeClr val="tx1"/>
        </a:solidFill>
        <a:latin typeface="Arial" charset="0"/>
        <a:ea typeface="+mn-ea"/>
        <a:cs typeface="+mn-cs"/>
      </a:defRPr>
    </a:lvl5pPr>
    <a:lvl6pPr marL="2286000" algn="l" defTabSz="914400" rtl="0" eaLnBrk="1" latinLnBrk="0" hangingPunct="1">
      <a:defRPr sz="1500" kern="1200">
        <a:solidFill>
          <a:schemeClr val="tx1"/>
        </a:solidFill>
        <a:latin typeface="Arial" charset="0"/>
        <a:ea typeface="+mn-ea"/>
        <a:cs typeface="+mn-cs"/>
      </a:defRPr>
    </a:lvl6pPr>
    <a:lvl7pPr marL="2743200" algn="l" defTabSz="914400" rtl="0" eaLnBrk="1" latinLnBrk="0" hangingPunct="1">
      <a:defRPr sz="1500" kern="1200">
        <a:solidFill>
          <a:schemeClr val="tx1"/>
        </a:solidFill>
        <a:latin typeface="Arial" charset="0"/>
        <a:ea typeface="+mn-ea"/>
        <a:cs typeface="+mn-cs"/>
      </a:defRPr>
    </a:lvl7pPr>
    <a:lvl8pPr marL="3200400" algn="l" defTabSz="914400" rtl="0" eaLnBrk="1" latinLnBrk="0" hangingPunct="1">
      <a:defRPr sz="1500" kern="1200">
        <a:solidFill>
          <a:schemeClr val="tx1"/>
        </a:solidFill>
        <a:latin typeface="Arial" charset="0"/>
        <a:ea typeface="+mn-ea"/>
        <a:cs typeface="+mn-cs"/>
      </a:defRPr>
    </a:lvl8pPr>
    <a:lvl9pPr marL="3657600" algn="l" defTabSz="914400" rtl="0" eaLnBrk="1" latinLnBrk="0" hangingPunct="1">
      <a:defRPr sz="15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1" autoAdjust="0"/>
    <p:restoredTop sz="94660"/>
  </p:normalViewPr>
  <p:slideViewPr>
    <p:cSldViewPr>
      <p:cViewPr varScale="1">
        <p:scale>
          <a:sx n="63" d="100"/>
          <a:sy n="63" d="100"/>
        </p:scale>
        <p:origin x="-1032"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jasonlodge:Downloads:SurveySummary_11182013.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jasonlodge:Downloads:SurveySummary_11182013.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jasonlodge:Downloads:SurveySummary_11182013.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jasonlodge:Downloads:SurveySummary_11182013.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jasonlodge:Downloads:SurveySummary_11182013.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AU"/>
  <c:style val="18"/>
  <c:chart>
    <c:autoTitleDeleted val="1"/>
    <c:plotArea>
      <c:layout/>
      <c:barChart>
        <c:barDir val="bar"/>
        <c:grouping val="clustered"/>
        <c:ser>
          <c:idx val="0"/>
          <c:order val="0"/>
          <c:tx>
            <c:strRef>
              <c:f>'Question 1'!$I$9:$O$9</c:f>
              <c:strCache>
                <c:ptCount val="1"/>
                <c:pt idx="0">
                  <c:v>The feedback on my assignment was presented in a clearly organised way The feedback on my assignment was presented in a clearly organised way The feedback on my assignment was presented in a clearly organised way The feedback on my assignment was presented in a clearly organised way</c:v>
                </c:pt>
              </c:strCache>
            </c:strRef>
          </c:tx>
          <c:spPr>
            <a:solidFill>
              <a:srgbClr val="B90000"/>
            </a:solidFill>
          </c:spPr>
          <c:cat>
            <c:strRef>
              <c:f>'Question 1'!$P$8:$S$8</c:f>
              <c:strCache>
                <c:ptCount val="4"/>
                <c:pt idx="0">
                  <c:v>From my lecturer/tutor in person</c:v>
                </c:pt>
                <c:pt idx="1">
                  <c:v>From my lecturer/tutor via a paper copy of my assignment</c:v>
                </c:pt>
                <c:pt idx="2">
                  <c:v>From my lecturer/tutor via an electronic copy of my assignment</c:v>
                </c:pt>
                <c:pt idx="3">
                  <c:v>From my lecturer/tutor via video</c:v>
                </c:pt>
              </c:strCache>
            </c:strRef>
          </c:cat>
          <c:val>
            <c:numRef>
              <c:f>'Question 1'!$P$9:$S$9</c:f>
              <c:numCache>
                <c:formatCode>General</c:formatCode>
                <c:ptCount val="4"/>
                <c:pt idx="0">
                  <c:v>84.848484848484816</c:v>
                </c:pt>
                <c:pt idx="1">
                  <c:v>90</c:v>
                </c:pt>
                <c:pt idx="2">
                  <c:v>76.92307692307692</c:v>
                </c:pt>
                <c:pt idx="3">
                  <c:v>100</c:v>
                </c:pt>
              </c:numCache>
            </c:numRef>
          </c:val>
        </c:ser>
        <c:dLbls/>
        <c:axId val="72352512"/>
        <c:axId val="72354048"/>
      </c:barChart>
      <c:catAx>
        <c:axId val="72352512"/>
        <c:scaling>
          <c:orientation val="minMax"/>
        </c:scaling>
        <c:axPos val="l"/>
        <c:tickLblPos val="nextTo"/>
        <c:crossAx val="72354048"/>
        <c:crosses val="autoZero"/>
        <c:auto val="1"/>
        <c:lblAlgn val="ctr"/>
        <c:lblOffset val="100"/>
      </c:catAx>
      <c:valAx>
        <c:axId val="72354048"/>
        <c:scaling>
          <c:orientation val="minMax"/>
          <c:max val="100"/>
        </c:scaling>
        <c:axPos val="b"/>
        <c:numFmt formatCode="General" sourceLinked="1"/>
        <c:tickLblPos val="nextTo"/>
        <c:crossAx val="72352512"/>
        <c:crosses val="autoZero"/>
        <c:crossBetween val="between"/>
      </c:valAx>
    </c:plotArea>
    <c:plotVisOnly val="1"/>
    <c:dispBlanksAs val="gap"/>
  </c:chart>
  <c:txPr>
    <a:bodyPr/>
    <a:lstStyle/>
    <a:p>
      <a:pPr>
        <a:defRPr sz="14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AU"/>
  <c:style val="18"/>
  <c:chart>
    <c:autoTitleDeleted val="1"/>
    <c:plotArea>
      <c:layout/>
      <c:barChart>
        <c:barDir val="bar"/>
        <c:grouping val="clustered"/>
        <c:ser>
          <c:idx val="0"/>
          <c:order val="0"/>
          <c:tx>
            <c:strRef>
              <c:f>'Question 1'!$I$13:$O$13</c:f>
              <c:strCache>
                <c:ptCount val="1"/>
                <c:pt idx="0">
                  <c:v>The feedback was presented in an interesting way The feedback was presented in an interesting way The feedback was presented in an interesting way The feedback was presented in an interesting way The feedback was presented in an interesting way The feedback was presented in an interesting way</c:v>
                </c:pt>
              </c:strCache>
            </c:strRef>
          </c:tx>
          <c:spPr>
            <a:solidFill>
              <a:srgbClr val="A10000"/>
            </a:solidFill>
          </c:spPr>
          <c:cat>
            <c:strRef>
              <c:f>'Question 1'!$P$12:$S$12</c:f>
              <c:strCache>
                <c:ptCount val="4"/>
                <c:pt idx="0">
                  <c:v>From my lecturer/tutor in person</c:v>
                </c:pt>
                <c:pt idx="1">
                  <c:v>From my lecturer/tutor via a paper copy of my assignment</c:v>
                </c:pt>
                <c:pt idx="2">
                  <c:v>From my lecturer/tutor via an electronic copy of my assignment</c:v>
                </c:pt>
                <c:pt idx="3">
                  <c:v>From my lecturer/tutor via video</c:v>
                </c:pt>
              </c:strCache>
            </c:strRef>
          </c:cat>
          <c:val>
            <c:numRef>
              <c:f>'Question 1'!$P$13:$S$13</c:f>
              <c:numCache>
                <c:formatCode>General</c:formatCode>
                <c:ptCount val="4"/>
                <c:pt idx="0">
                  <c:v>67.692307692307679</c:v>
                </c:pt>
                <c:pt idx="1">
                  <c:v>70</c:v>
                </c:pt>
                <c:pt idx="2">
                  <c:v>65.384615384615401</c:v>
                </c:pt>
                <c:pt idx="3">
                  <c:v>100</c:v>
                </c:pt>
              </c:numCache>
            </c:numRef>
          </c:val>
        </c:ser>
        <c:dLbls/>
        <c:axId val="72910720"/>
        <c:axId val="72912256"/>
      </c:barChart>
      <c:catAx>
        <c:axId val="72910720"/>
        <c:scaling>
          <c:orientation val="minMax"/>
        </c:scaling>
        <c:axPos val="l"/>
        <c:tickLblPos val="nextTo"/>
        <c:crossAx val="72912256"/>
        <c:crosses val="autoZero"/>
        <c:auto val="1"/>
        <c:lblAlgn val="ctr"/>
        <c:lblOffset val="100"/>
      </c:catAx>
      <c:valAx>
        <c:axId val="72912256"/>
        <c:scaling>
          <c:orientation val="minMax"/>
          <c:max val="100"/>
        </c:scaling>
        <c:axPos val="b"/>
        <c:numFmt formatCode="General" sourceLinked="1"/>
        <c:tickLblPos val="nextTo"/>
        <c:crossAx val="72910720"/>
        <c:crosses val="autoZero"/>
        <c:crossBetween val="between"/>
      </c:valAx>
    </c:plotArea>
    <c:plotVisOnly val="1"/>
    <c:dispBlanksAs val="gap"/>
  </c:chart>
  <c:txPr>
    <a:bodyPr/>
    <a:lstStyle/>
    <a:p>
      <a:pPr>
        <a:defRPr sz="14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AU"/>
  <c:style val="18"/>
  <c:chart>
    <c:autoTitleDeleted val="1"/>
    <c:plotArea>
      <c:layout/>
      <c:barChart>
        <c:barDir val="bar"/>
        <c:grouping val="clustered"/>
        <c:ser>
          <c:idx val="0"/>
          <c:order val="0"/>
          <c:tx>
            <c:strRef>
              <c:f>'Question 1'!$I$24:$O$24</c:f>
              <c:strCache>
                <c:ptCount val="1"/>
                <c:pt idx="0">
                  <c:v>The tools used to give me feedback assisted my learning The tools used to give me feedback assisted my learning The tools used to give me feedback assisted my learning The tools used to give me feedback assisted my learning The tools used to give me feedback assisted my learning</c:v>
                </c:pt>
              </c:strCache>
            </c:strRef>
          </c:tx>
          <c:spPr>
            <a:solidFill>
              <a:srgbClr val="A10000"/>
            </a:solidFill>
          </c:spPr>
          <c:cat>
            <c:strRef>
              <c:f>'Question 1'!$P$23:$S$23</c:f>
              <c:strCache>
                <c:ptCount val="4"/>
                <c:pt idx="0">
                  <c:v>From my lecturer/tutor in person</c:v>
                </c:pt>
                <c:pt idx="1">
                  <c:v>From my lecturer/tutor via a paper copy of my assignment</c:v>
                </c:pt>
                <c:pt idx="2">
                  <c:v>From my lecturer/tutor via an electronic copy of my assignment</c:v>
                </c:pt>
                <c:pt idx="3">
                  <c:v>From my lecturer/tutor via video</c:v>
                </c:pt>
              </c:strCache>
            </c:strRef>
          </c:cat>
          <c:val>
            <c:numRef>
              <c:f>'Question 1'!$P$24:$S$24</c:f>
              <c:numCache>
                <c:formatCode>General</c:formatCode>
                <c:ptCount val="4"/>
                <c:pt idx="0">
                  <c:v>63.636363636363626</c:v>
                </c:pt>
                <c:pt idx="1">
                  <c:v>70</c:v>
                </c:pt>
                <c:pt idx="2">
                  <c:v>61.53846153846154</c:v>
                </c:pt>
                <c:pt idx="3">
                  <c:v>84.615384615384599</c:v>
                </c:pt>
              </c:numCache>
            </c:numRef>
          </c:val>
        </c:ser>
        <c:dLbls/>
        <c:axId val="72924160"/>
        <c:axId val="73093888"/>
      </c:barChart>
      <c:catAx>
        <c:axId val="72924160"/>
        <c:scaling>
          <c:orientation val="minMax"/>
        </c:scaling>
        <c:axPos val="l"/>
        <c:tickLblPos val="nextTo"/>
        <c:crossAx val="73093888"/>
        <c:crosses val="autoZero"/>
        <c:auto val="1"/>
        <c:lblAlgn val="ctr"/>
        <c:lblOffset val="100"/>
      </c:catAx>
      <c:valAx>
        <c:axId val="73093888"/>
        <c:scaling>
          <c:orientation val="minMax"/>
          <c:max val="100"/>
        </c:scaling>
        <c:axPos val="b"/>
        <c:numFmt formatCode="General" sourceLinked="1"/>
        <c:tickLblPos val="nextTo"/>
        <c:crossAx val="72924160"/>
        <c:crosses val="autoZero"/>
        <c:crossBetween val="between"/>
      </c:valAx>
    </c:plotArea>
    <c:plotVisOnly val="1"/>
    <c:dispBlanksAs val="gap"/>
  </c:chart>
  <c:txPr>
    <a:bodyPr/>
    <a:lstStyle/>
    <a:p>
      <a:pPr>
        <a:defRPr sz="14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AU"/>
  <c:style val="18"/>
  <c:chart>
    <c:autoTitleDeleted val="1"/>
    <c:plotArea>
      <c:layout/>
      <c:barChart>
        <c:barDir val="bar"/>
        <c:grouping val="clustered"/>
        <c:ser>
          <c:idx val="0"/>
          <c:order val="0"/>
          <c:tx>
            <c:strRef>
              <c:f>'Question 1'!$I$32:$O$32</c:f>
              <c:strCache>
                <c:ptCount val="1"/>
                <c:pt idx="0">
                  <c:v>I am confident that the feedback I received will allow me to improve my performance on future assessment items I am confident that the feedback I received will allow me to improve my performance on future assessment items I am confident that the feedback I received will allow me to improve my performance on future assessment items</c:v>
                </c:pt>
              </c:strCache>
            </c:strRef>
          </c:tx>
          <c:spPr>
            <a:solidFill>
              <a:srgbClr val="A10000"/>
            </a:solidFill>
          </c:spPr>
          <c:cat>
            <c:strRef>
              <c:f>'Question 1'!$P$31:$S$31</c:f>
              <c:strCache>
                <c:ptCount val="4"/>
                <c:pt idx="0">
                  <c:v>From my lecturer/tutor in person</c:v>
                </c:pt>
                <c:pt idx="1">
                  <c:v>From my lecturer/tutor via a paper copy of my assignment</c:v>
                </c:pt>
                <c:pt idx="2">
                  <c:v>From my lecturer/tutor via an electronic copy of my assignment</c:v>
                </c:pt>
                <c:pt idx="3">
                  <c:v>From my lecturer/tutor via video</c:v>
                </c:pt>
              </c:strCache>
            </c:strRef>
          </c:cat>
          <c:val>
            <c:numRef>
              <c:f>'Question 1'!$P$32:$S$32</c:f>
              <c:numCache>
                <c:formatCode>General</c:formatCode>
                <c:ptCount val="4"/>
                <c:pt idx="0">
                  <c:v>69.696969696969703</c:v>
                </c:pt>
                <c:pt idx="1">
                  <c:v>76.666666666666671</c:v>
                </c:pt>
                <c:pt idx="2">
                  <c:v>69.230769230769226</c:v>
                </c:pt>
                <c:pt idx="3">
                  <c:v>92.307692307692307</c:v>
                </c:pt>
              </c:numCache>
            </c:numRef>
          </c:val>
        </c:ser>
        <c:dLbls/>
        <c:axId val="73126272"/>
        <c:axId val="73127808"/>
      </c:barChart>
      <c:catAx>
        <c:axId val="73126272"/>
        <c:scaling>
          <c:orientation val="minMax"/>
        </c:scaling>
        <c:axPos val="l"/>
        <c:tickLblPos val="nextTo"/>
        <c:crossAx val="73127808"/>
        <c:crosses val="autoZero"/>
        <c:auto val="1"/>
        <c:lblAlgn val="ctr"/>
        <c:lblOffset val="100"/>
      </c:catAx>
      <c:valAx>
        <c:axId val="73127808"/>
        <c:scaling>
          <c:orientation val="minMax"/>
        </c:scaling>
        <c:axPos val="b"/>
        <c:numFmt formatCode="General" sourceLinked="1"/>
        <c:tickLblPos val="nextTo"/>
        <c:crossAx val="73126272"/>
        <c:crosses val="autoZero"/>
        <c:crossBetween val="between"/>
      </c:valAx>
    </c:plotArea>
    <c:plotVisOnly val="1"/>
    <c:dispBlanksAs val="gap"/>
  </c:chart>
  <c:txPr>
    <a:bodyPr/>
    <a:lstStyle/>
    <a:p>
      <a:pPr>
        <a:defRPr sz="14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AU"/>
  <c:style val="18"/>
  <c:chart>
    <c:autoTitleDeleted val="1"/>
    <c:plotArea>
      <c:layout/>
      <c:barChart>
        <c:barDir val="bar"/>
        <c:grouping val="clustered"/>
        <c:ser>
          <c:idx val="0"/>
          <c:order val="0"/>
          <c:tx>
            <c:strRef>
              <c:f>'Question 1'!$I$16:$O$16</c:f>
              <c:strCache>
                <c:ptCount val="1"/>
                <c:pt idx="0">
                  <c:v>Overall, I am satisfied with the feedback I received on my assignment Overall, I am satisfied with the feedback I received on my assignment Overall, I am satisfied with the feedback I received on my assignment Overall, I am satisfied with the feedback I received on my assignment</c:v>
                </c:pt>
              </c:strCache>
            </c:strRef>
          </c:tx>
          <c:spPr>
            <a:solidFill>
              <a:srgbClr val="A10000"/>
            </a:solidFill>
          </c:spPr>
          <c:cat>
            <c:strRef>
              <c:f>'Question 1'!$P$15:$S$15</c:f>
              <c:strCache>
                <c:ptCount val="4"/>
                <c:pt idx="0">
                  <c:v>From my lecturer/tutor in person</c:v>
                </c:pt>
                <c:pt idx="1">
                  <c:v>From my lecturer/tutor via a paper copy of my assignment</c:v>
                </c:pt>
                <c:pt idx="2">
                  <c:v>From my lecturer/tutor via an electronic copy of my assignment</c:v>
                </c:pt>
                <c:pt idx="3">
                  <c:v>From my lecturer/tutor via video</c:v>
                </c:pt>
              </c:strCache>
            </c:strRef>
          </c:cat>
          <c:val>
            <c:numRef>
              <c:f>'Question 1'!$P$16:$S$16</c:f>
              <c:numCache>
                <c:formatCode>General</c:formatCode>
                <c:ptCount val="4"/>
                <c:pt idx="0">
                  <c:v>81.818181818181799</c:v>
                </c:pt>
                <c:pt idx="1">
                  <c:v>86.666666666666671</c:v>
                </c:pt>
                <c:pt idx="2">
                  <c:v>69.230769230769226</c:v>
                </c:pt>
                <c:pt idx="3">
                  <c:v>92.307692307692307</c:v>
                </c:pt>
              </c:numCache>
            </c:numRef>
          </c:val>
        </c:ser>
        <c:dLbls/>
        <c:axId val="73143808"/>
        <c:axId val="73145344"/>
      </c:barChart>
      <c:catAx>
        <c:axId val="73143808"/>
        <c:scaling>
          <c:orientation val="minMax"/>
        </c:scaling>
        <c:axPos val="l"/>
        <c:tickLblPos val="nextTo"/>
        <c:crossAx val="73145344"/>
        <c:crosses val="autoZero"/>
        <c:auto val="1"/>
        <c:lblAlgn val="ctr"/>
        <c:lblOffset val="100"/>
      </c:catAx>
      <c:valAx>
        <c:axId val="73145344"/>
        <c:scaling>
          <c:orientation val="minMax"/>
        </c:scaling>
        <c:axPos val="b"/>
        <c:numFmt formatCode="General" sourceLinked="1"/>
        <c:tickLblPos val="nextTo"/>
        <c:crossAx val="73143808"/>
        <c:crosses val="autoZero"/>
        <c:crossBetween val="between"/>
      </c:valAx>
    </c:plotArea>
    <c:plotVisOnly val="1"/>
    <c:dispBlanksAs val="gap"/>
  </c:chart>
  <c:txPr>
    <a:bodyPr/>
    <a:lstStyle/>
    <a:p>
      <a:pPr>
        <a:defRPr sz="14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a:lvl1pPr>
          </a:lstStyle>
          <a:p>
            <a:endParaRPr lang="en-AU"/>
          </a:p>
        </p:txBody>
      </p:sp>
      <p:sp>
        <p:nvSpPr>
          <p:cNvPr id="276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a:lvl1pPr>
          </a:lstStyle>
          <a:p>
            <a:endParaRPr lang="en-AU"/>
          </a:p>
        </p:txBody>
      </p:sp>
      <p:sp>
        <p:nvSpPr>
          <p:cNvPr id="27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276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a:lvl1pPr>
          </a:lstStyle>
          <a:p>
            <a:endParaRPr lang="en-AU"/>
          </a:p>
        </p:txBody>
      </p:sp>
      <p:sp>
        <p:nvSpPr>
          <p:cNvPr id="276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a:lvl1pPr>
          </a:lstStyle>
          <a:p>
            <a:fld id="{CCF93768-200A-46EE-A369-29A842D1067A}" type="slidenum">
              <a:rPr lang="en-AU"/>
              <a:pPr/>
              <a:t>‹#›</a:t>
            </a:fld>
            <a:endParaRPr lang="en-AU"/>
          </a:p>
        </p:txBody>
      </p:sp>
    </p:spTree>
    <p:extLst>
      <p:ext uri="{BB962C8B-B14F-4D97-AF65-F5344CB8AC3E}">
        <p14:creationId xmlns:p14="http://schemas.microsoft.com/office/powerpoint/2010/main" xmlns="" val="51950921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9223" name="Picture 7" descr="ppt-header"/>
          <p:cNvPicPr>
            <a:picLocks noChangeAspect="1" noChangeArrowheads="1"/>
          </p:cNvPicPr>
          <p:nvPr/>
        </p:nvPicPr>
        <p:blipFill>
          <a:blip r:embed="rId2" cstate="print"/>
          <a:srcRect/>
          <a:stretch>
            <a:fillRect/>
          </a:stretch>
        </p:blipFill>
        <p:spPr bwMode="auto">
          <a:xfrm>
            <a:off x="0" y="0"/>
            <a:ext cx="9144000" cy="1079500"/>
          </a:xfrm>
          <a:prstGeom prst="rect">
            <a:avLst/>
          </a:prstGeom>
          <a:noFill/>
        </p:spPr>
      </p:pic>
      <p:sp>
        <p:nvSpPr>
          <p:cNvPr id="9218" name="Rectangle 2"/>
          <p:cNvSpPr>
            <a:spLocks noGrp="1" noChangeArrowheads="1"/>
          </p:cNvSpPr>
          <p:nvPr>
            <p:ph type="ctrTitle"/>
          </p:nvPr>
        </p:nvSpPr>
        <p:spPr>
          <a:xfrm>
            <a:off x="762000" y="1295400"/>
            <a:ext cx="7373938" cy="820738"/>
          </a:xfrm>
        </p:spPr>
        <p:txBody>
          <a:bodyPr/>
          <a:lstStyle>
            <a:lvl1pPr>
              <a:defRPr sz="4400"/>
            </a:lvl1pPr>
          </a:lstStyle>
          <a:p>
            <a:r>
              <a:rPr lang="en-US" smtClean="0"/>
              <a:t>Click to edit Master title style</a:t>
            </a:r>
            <a:endParaRPr lang="en-AU"/>
          </a:p>
        </p:txBody>
      </p:sp>
      <p:sp>
        <p:nvSpPr>
          <p:cNvPr id="9219" name="Rectangle 3"/>
          <p:cNvSpPr>
            <a:spLocks noGrp="1" noChangeArrowheads="1"/>
          </p:cNvSpPr>
          <p:nvPr>
            <p:ph type="subTitle" idx="1"/>
          </p:nvPr>
        </p:nvSpPr>
        <p:spPr>
          <a:xfrm>
            <a:off x="838200" y="2208213"/>
            <a:ext cx="7924800" cy="4224337"/>
          </a:xfrm>
        </p:spPr>
        <p:txBody>
          <a:bodyPr tIns="45720" bIns="45720"/>
          <a:lstStyle>
            <a:lvl1pPr marL="0" indent="0">
              <a:buFont typeface="Wingdings" pitchFamily="2" charset="2"/>
              <a:buNone/>
              <a:defRPr sz="3200"/>
            </a:lvl1pPr>
          </a:lstStyle>
          <a:p>
            <a:r>
              <a:rPr lang="en-US" smtClean="0"/>
              <a:t>Click to edit Master subtitle style</a:t>
            </a:r>
            <a:endParaRPr lang="en-AU"/>
          </a:p>
        </p:txBody>
      </p:sp>
      <p:sp>
        <p:nvSpPr>
          <p:cNvPr id="9221" name="Rectangle 5"/>
          <p:cNvSpPr>
            <a:spLocks noGrp="1" noChangeArrowheads="1"/>
          </p:cNvSpPr>
          <p:nvPr>
            <p:ph type="ftr" sz="quarter" idx="3"/>
          </p:nvPr>
        </p:nvSpPr>
        <p:spPr/>
        <p:txBody>
          <a:bodyPr/>
          <a:lstStyle>
            <a:lvl1pPr>
              <a:defRPr/>
            </a:lvl1pPr>
          </a:lstStyle>
          <a:p>
            <a:r>
              <a:rPr lang="en-AU"/>
              <a:t>Department name (edit in View &gt; Header and Footer...)</a:t>
            </a:r>
          </a:p>
        </p:txBody>
      </p:sp>
      <p:sp>
        <p:nvSpPr>
          <p:cNvPr id="9224" name="Line 8"/>
          <p:cNvSpPr>
            <a:spLocks noChangeShapeType="1"/>
          </p:cNvSpPr>
          <p:nvPr/>
        </p:nvSpPr>
        <p:spPr bwMode="auto">
          <a:xfrm>
            <a:off x="838200" y="2133600"/>
            <a:ext cx="7848600" cy="0"/>
          </a:xfrm>
          <a:prstGeom prst="line">
            <a:avLst/>
          </a:prstGeom>
          <a:noFill/>
          <a:ln w="3175">
            <a:solidFill>
              <a:srgbClr val="C02424"/>
            </a:solidFill>
            <a:round/>
            <a:headEnd/>
            <a:tailEnd/>
          </a:ln>
          <a:effectLst/>
        </p:spPr>
        <p:txBody>
          <a:bodyPr wrap="none" anchor="ctr"/>
          <a:lstStyle/>
          <a:p>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p:txBody>
          <a:bodyPr/>
          <a:lstStyle>
            <a:lvl1pPr>
              <a:defRPr/>
            </a:lvl1pPr>
          </a:lstStyle>
          <a:p>
            <a:r>
              <a:rPr lang="en-AU"/>
              <a:t>Department name (edit in View &gt; Header and Footer...)</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1125538"/>
            <a:ext cx="2000250" cy="5265737"/>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762000" y="1125538"/>
            <a:ext cx="5848350" cy="52657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p:txBody>
          <a:bodyPr/>
          <a:lstStyle>
            <a:lvl1pPr>
              <a:defRPr/>
            </a:lvl1pPr>
          </a:lstStyle>
          <a:p>
            <a:r>
              <a:rPr lang="en-AU"/>
              <a:t>Department name (edit in View &gt; Header and Footer...)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p:txBody>
          <a:bodyPr/>
          <a:lstStyle>
            <a:lvl1pPr>
              <a:defRPr/>
            </a:lvl1pPr>
          </a:lstStyle>
          <a:p>
            <a:r>
              <a:rPr lang="en-AU"/>
              <a:t>Department name (edit in View &gt; Header and Footer...)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AU"/>
              <a:t>Department name (edit in View &gt; Header and Footer...)</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733550"/>
            <a:ext cx="3886200" cy="4657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876800" y="1733550"/>
            <a:ext cx="3886200" cy="4657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Footer Placeholder 4"/>
          <p:cNvSpPr>
            <a:spLocks noGrp="1"/>
          </p:cNvSpPr>
          <p:nvPr>
            <p:ph type="ftr" sz="quarter" idx="10"/>
          </p:nvPr>
        </p:nvSpPr>
        <p:spPr/>
        <p:txBody>
          <a:bodyPr/>
          <a:lstStyle>
            <a:lvl1pPr>
              <a:defRPr/>
            </a:lvl1pPr>
          </a:lstStyle>
          <a:p>
            <a:r>
              <a:rPr lang="en-AU"/>
              <a:t>Department name (edit in View &gt; Header and Footer...)</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Footer Placeholder 6"/>
          <p:cNvSpPr>
            <a:spLocks noGrp="1"/>
          </p:cNvSpPr>
          <p:nvPr>
            <p:ph type="ftr" sz="quarter" idx="10"/>
          </p:nvPr>
        </p:nvSpPr>
        <p:spPr/>
        <p:txBody>
          <a:bodyPr/>
          <a:lstStyle>
            <a:lvl1pPr>
              <a:defRPr/>
            </a:lvl1pPr>
          </a:lstStyle>
          <a:p>
            <a:r>
              <a:rPr lang="en-AU"/>
              <a:t>Department name (edit in View &gt; Header and Footer...)</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Footer Placeholder 2"/>
          <p:cNvSpPr>
            <a:spLocks noGrp="1"/>
          </p:cNvSpPr>
          <p:nvPr>
            <p:ph type="ftr" sz="quarter" idx="10"/>
          </p:nvPr>
        </p:nvSpPr>
        <p:spPr/>
        <p:txBody>
          <a:bodyPr/>
          <a:lstStyle>
            <a:lvl1pPr>
              <a:defRPr/>
            </a:lvl1pPr>
          </a:lstStyle>
          <a:p>
            <a:r>
              <a:rPr lang="en-AU"/>
              <a:t>Department name (edit in View &gt; Header and Footer...)</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AU"/>
              <a:t>Department name (edit in View &gt; Header and Footer...)</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AU"/>
              <a:t>Department name (edit in View &gt; Header and Footer...)</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AU"/>
              <a:t>Department name (edit in View &gt; Header and Footer...)</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31" name="Picture 7" descr="ppt-header"/>
          <p:cNvPicPr>
            <a:picLocks noChangeAspect="1" noChangeArrowheads="1"/>
          </p:cNvPicPr>
          <p:nvPr/>
        </p:nvPicPr>
        <p:blipFill>
          <a:blip r:embed="rId13" cstate="print"/>
          <a:srcRect/>
          <a:stretch>
            <a:fillRect/>
          </a:stretch>
        </p:blipFill>
        <p:spPr bwMode="auto">
          <a:xfrm>
            <a:off x="0" y="0"/>
            <a:ext cx="9144000" cy="1079500"/>
          </a:xfrm>
          <a:prstGeom prst="rect">
            <a:avLst/>
          </a:prstGeom>
          <a:noFill/>
        </p:spPr>
      </p:pic>
      <p:sp>
        <p:nvSpPr>
          <p:cNvPr id="1026" name="Rectangle 2"/>
          <p:cNvSpPr>
            <a:spLocks noGrp="1" noChangeArrowheads="1"/>
          </p:cNvSpPr>
          <p:nvPr>
            <p:ph type="title"/>
          </p:nvPr>
        </p:nvSpPr>
        <p:spPr bwMode="auto">
          <a:xfrm>
            <a:off x="762000" y="1125538"/>
            <a:ext cx="7373938"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AU" smtClean="0"/>
          </a:p>
        </p:txBody>
      </p:sp>
      <p:sp>
        <p:nvSpPr>
          <p:cNvPr id="1027" name="Rectangle 3"/>
          <p:cNvSpPr>
            <a:spLocks noGrp="1" noChangeArrowheads="1"/>
          </p:cNvSpPr>
          <p:nvPr>
            <p:ph type="body" idx="1"/>
          </p:nvPr>
        </p:nvSpPr>
        <p:spPr bwMode="auto">
          <a:xfrm>
            <a:off x="838200" y="1733550"/>
            <a:ext cx="7924800" cy="4657725"/>
          </a:xfrm>
          <a:prstGeom prst="rect">
            <a:avLst/>
          </a:prstGeom>
          <a:noFill/>
          <a:ln w="9525">
            <a:noFill/>
            <a:miter lim="800000"/>
            <a:headEnd/>
            <a:tailEnd/>
          </a:ln>
          <a:effectLst/>
        </p:spPr>
        <p:txBody>
          <a:bodyPr vert="horz" wrap="square" lIns="91440" tIns="0" rIns="91440" bIns="3600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sp>
        <p:nvSpPr>
          <p:cNvPr id="1029" name="Rectangle 5"/>
          <p:cNvSpPr>
            <a:spLocks noGrp="1" noChangeArrowheads="1"/>
          </p:cNvSpPr>
          <p:nvPr>
            <p:ph type="ftr" sz="quarter" idx="3"/>
          </p:nvPr>
        </p:nvSpPr>
        <p:spPr bwMode="auto">
          <a:xfrm>
            <a:off x="827088" y="6481763"/>
            <a:ext cx="7921625" cy="3317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000">
                <a:solidFill>
                  <a:schemeClr val="bg2"/>
                </a:solidFill>
              </a:defRPr>
            </a:lvl1pPr>
          </a:lstStyle>
          <a:p>
            <a:r>
              <a:rPr lang="en-AU"/>
              <a:t>Department name (edit in View &gt; Header and Footer...)</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rtl="0" eaLnBrk="1" fontAlgn="base" hangingPunct="1">
        <a:spcBef>
          <a:spcPct val="0"/>
        </a:spcBef>
        <a:spcAft>
          <a:spcPct val="0"/>
        </a:spcAft>
        <a:defRPr sz="2400">
          <a:solidFill>
            <a:schemeClr val="bg2"/>
          </a:solidFill>
          <a:latin typeface="+mj-lt"/>
          <a:ea typeface="+mj-ea"/>
          <a:cs typeface="+mj-cs"/>
        </a:defRPr>
      </a:lvl1pPr>
      <a:lvl2pPr algn="l" rtl="0" eaLnBrk="1" fontAlgn="base" hangingPunct="1">
        <a:spcBef>
          <a:spcPct val="0"/>
        </a:spcBef>
        <a:spcAft>
          <a:spcPct val="0"/>
        </a:spcAft>
        <a:defRPr sz="2400">
          <a:solidFill>
            <a:schemeClr val="bg2"/>
          </a:solidFill>
          <a:latin typeface="Arial" charset="0"/>
        </a:defRPr>
      </a:lvl2pPr>
      <a:lvl3pPr algn="l" rtl="0" eaLnBrk="1" fontAlgn="base" hangingPunct="1">
        <a:spcBef>
          <a:spcPct val="0"/>
        </a:spcBef>
        <a:spcAft>
          <a:spcPct val="0"/>
        </a:spcAft>
        <a:defRPr sz="2400">
          <a:solidFill>
            <a:schemeClr val="bg2"/>
          </a:solidFill>
          <a:latin typeface="Arial" charset="0"/>
        </a:defRPr>
      </a:lvl3pPr>
      <a:lvl4pPr algn="l" rtl="0" eaLnBrk="1" fontAlgn="base" hangingPunct="1">
        <a:spcBef>
          <a:spcPct val="0"/>
        </a:spcBef>
        <a:spcAft>
          <a:spcPct val="0"/>
        </a:spcAft>
        <a:defRPr sz="2400">
          <a:solidFill>
            <a:schemeClr val="bg2"/>
          </a:solidFill>
          <a:latin typeface="Arial" charset="0"/>
        </a:defRPr>
      </a:lvl4pPr>
      <a:lvl5pPr algn="l" rtl="0" eaLnBrk="1" fontAlgn="base" hangingPunct="1">
        <a:spcBef>
          <a:spcPct val="0"/>
        </a:spcBef>
        <a:spcAft>
          <a:spcPct val="0"/>
        </a:spcAft>
        <a:defRPr sz="2400">
          <a:solidFill>
            <a:schemeClr val="bg2"/>
          </a:solidFill>
          <a:latin typeface="Arial" charset="0"/>
        </a:defRPr>
      </a:lvl5pPr>
      <a:lvl6pPr marL="457200" algn="l" rtl="0" eaLnBrk="1" fontAlgn="base" hangingPunct="1">
        <a:spcBef>
          <a:spcPct val="0"/>
        </a:spcBef>
        <a:spcAft>
          <a:spcPct val="0"/>
        </a:spcAft>
        <a:defRPr sz="2400">
          <a:solidFill>
            <a:schemeClr val="bg2"/>
          </a:solidFill>
          <a:latin typeface="Arial" charset="0"/>
        </a:defRPr>
      </a:lvl6pPr>
      <a:lvl7pPr marL="914400" algn="l" rtl="0" eaLnBrk="1" fontAlgn="base" hangingPunct="1">
        <a:spcBef>
          <a:spcPct val="0"/>
        </a:spcBef>
        <a:spcAft>
          <a:spcPct val="0"/>
        </a:spcAft>
        <a:defRPr sz="2400">
          <a:solidFill>
            <a:schemeClr val="bg2"/>
          </a:solidFill>
          <a:latin typeface="Arial" charset="0"/>
        </a:defRPr>
      </a:lvl7pPr>
      <a:lvl8pPr marL="1371600" algn="l" rtl="0" eaLnBrk="1" fontAlgn="base" hangingPunct="1">
        <a:spcBef>
          <a:spcPct val="0"/>
        </a:spcBef>
        <a:spcAft>
          <a:spcPct val="0"/>
        </a:spcAft>
        <a:defRPr sz="2400">
          <a:solidFill>
            <a:schemeClr val="bg2"/>
          </a:solidFill>
          <a:latin typeface="Arial" charset="0"/>
        </a:defRPr>
      </a:lvl8pPr>
      <a:lvl9pPr marL="1828800" algn="l" rtl="0" eaLnBrk="1" fontAlgn="base" hangingPunct="1">
        <a:spcBef>
          <a:spcPct val="0"/>
        </a:spcBef>
        <a:spcAft>
          <a:spcPct val="0"/>
        </a:spcAft>
        <a:defRPr sz="2400">
          <a:solidFill>
            <a:schemeClr val="bg2"/>
          </a:solidFill>
          <a:latin typeface="Arial" charset="0"/>
        </a:defRPr>
      </a:lvl9pPr>
    </p:titleStyle>
    <p:bodyStyle>
      <a:lvl1pPr marL="342900" indent="-342900" algn="l" rtl="0" eaLnBrk="1" fontAlgn="base" hangingPunct="1">
        <a:spcBef>
          <a:spcPct val="20000"/>
        </a:spcBef>
        <a:spcAft>
          <a:spcPct val="0"/>
        </a:spcAft>
        <a:buFont typeface="Wingdings" pitchFamily="2" charset="2"/>
        <a:buChar char="§"/>
        <a:defRPr sz="15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1500">
          <a:solidFill>
            <a:schemeClr val="tx1"/>
          </a:solidFill>
          <a:latin typeface="+mn-lt"/>
        </a:defRPr>
      </a:lvl2pPr>
      <a:lvl3pPr marL="1143000" indent="-228600" algn="l" rtl="0" eaLnBrk="1" fontAlgn="base" hangingPunct="1">
        <a:spcBef>
          <a:spcPct val="20000"/>
        </a:spcBef>
        <a:spcAft>
          <a:spcPct val="0"/>
        </a:spcAft>
        <a:buFont typeface="Wingdings" pitchFamily="2" charset="2"/>
        <a:buChar char="§"/>
        <a:defRPr sz="1500">
          <a:solidFill>
            <a:schemeClr val="tx1"/>
          </a:solidFill>
          <a:latin typeface="+mn-lt"/>
        </a:defRPr>
      </a:lvl3pPr>
      <a:lvl4pPr marL="1600200" indent="-228600" algn="l" rtl="0" eaLnBrk="1" fontAlgn="base" hangingPunct="1">
        <a:spcBef>
          <a:spcPct val="20000"/>
        </a:spcBef>
        <a:spcAft>
          <a:spcPct val="0"/>
        </a:spcAft>
        <a:buFont typeface="Wingdings" pitchFamily="2" charset="2"/>
        <a:buChar char="§"/>
        <a:defRPr sz="1500">
          <a:solidFill>
            <a:schemeClr val="tx1"/>
          </a:solidFill>
          <a:latin typeface="+mn-lt"/>
        </a:defRPr>
      </a:lvl4pPr>
      <a:lvl5pPr marL="2057400" indent="-228600" algn="l" rtl="0" eaLnBrk="1" fontAlgn="base" hangingPunct="1">
        <a:spcBef>
          <a:spcPct val="20000"/>
        </a:spcBef>
        <a:spcAft>
          <a:spcPct val="0"/>
        </a:spcAft>
        <a:buFont typeface="Wingdings" pitchFamily="2" charset="2"/>
        <a:buChar char="§"/>
        <a:defRPr sz="1500">
          <a:solidFill>
            <a:schemeClr val="tx1"/>
          </a:solidFill>
          <a:latin typeface="+mn-lt"/>
        </a:defRPr>
      </a:lvl5pPr>
      <a:lvl6pPr marL="2514600" indent="-228600" algn="l" rtl="0" eaLnBrk="1" fontAlgn="base" hangingPunct="1">
        <a:spcBef>
          <a:spcPct val="20000"/>
        </a:spcBef>
        <a:spcAft>
          <a:spcPct val="0"/>
        </a:spcAft>
        <a:buFont typeface="Wingdings" pitchFamily="2" charset="2"/>
        <a:buChar char="§"/>
        <a:defRPr sz="1500">
          <a:solidFill>
            <a:schemeClr val="tx1"/>
          </a:solidFill>
          <a:latin typeface="+mn-lt"/>
        </a:defRPr>
      </a:lvl6pPr>
      <a:lvl7pPr marL="2971800" indent="-228600" algn="l" rtl="0" eaLnBrk="1" fontAlgn="base" hangingPunct="1">
        <a:spcBef>
          <a:spcPct val="20000"/>
        </a:spcBef>
        <a:spcAft>
          <a:spcPct val="0"/>
        </a:spcAft>
        <a:buFont typeface="Wingdings" pitchFamily="2" charset="2"/>
        <a:buChar char="§"/>
        <a:defRPr sz="1500">
          <a:solidFill>
            <a:schemeClr val="tx1"/>
          </a:solidFill>
          <a:latin typeface="+mn-lt"/>
        </a:defRPr>
      </a:lvl7pPr>
      <a:lvl8pPr marL="3429000" indent="-228600" algn="l" rtl="0" eaLnBrk="1" fontAlgn="base" hangingPunct="1">
        <a:spcBef>
          <a:spcPct val="20000"/>
        </a:spcBef>
        <a:spcAft>
          <a:spcPct val="0"/>
        </a:spcAft>
        <a:buFont typeface="Wingdings" pitchFamily="2" charset="2"/>
        <a:buChar char="§"/>
        <a:defRPr sz="1500">
          <a:solidFill>
            <a:schemeClr val="tx1"/>
          </a:solidFill>
          <a:latin typeface="+mn-lt"/>
        </a:defRPr>
      </a:lvl8pPr>
      <a:lvl9pPr marL="3886200" indent="-228600" algn="l" rtl="0" eaLnBrk="1" fontAlgn="base" hangingPunct="1">
        <a:spcBef>
          <a:spcPct val="20000"/>
        </a:spcBef>
        <a:spcAft>
          <a:spcPct val="0"/>
        </a:spcAft>
        <a:buFont typeface="Wingdings" pitchFamily="2" charset="2"/>
        <a:buChar char="§"/>
        <a:defRPr sz="1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55576" y="1052736"/>
            <a:ext cx="7776864" cy="820738"/>
          </a:xfrm>
        </p:spPr>
        <p:txBody>
          <a:bodyPr/>
          <a:lstStyle/>
          <a:p>
            <a:r>
              <a:rPr lang="en-US" sz="3200" b="1" dirty="0" smtClean="0"/>
              <a:t>A quasi-experimental comparison of assessment feedback mechanisms</a:t>
            </a:r>
            <a:endParaRPr lang="en-AU" sz="3200" b="1" dirty="0"/>
          </a:p>
        </p:txBody>
      </p:sp>
      <p:sp>
        <p:nvSpPr>
          <p:cNvPr id="2051" name="Rectangle 3"/>
          <p:cNvSpPr>
            <a:spLocks noGrp="1" noChangeArrowheads="1"/>
          </p:cNvSpPr>
          <p:nvPr>
            <p:ph type="subTitle" idx="1"/>
          </p:nvPr>
        </p:nvSpPr>
        <p:spPr>
          <a:xfrm>
            <a:off x="838200" y="2208213"/>
            <a:ext cx="8126288" cy="4224337"/>
          </a:xfrm>
        </p:spPr>
        <p:txBody>
          <a:bodyPr/>
          <a:lstStyle/>
          <a:p>
            <a:r>
              <a:rPr lang="en-AU" dirty="0" smtClean="0"/>
              <a:t>Sven </a:t>
            </a:r>
            <a:r>
              <a:rPr lang="en-AU" dirty="0" err="1" smtClean="0"/>
              <a:t>Venema</a:t>
            </a:r>
            <a:r>
              <a:rPr lang="en-AU" dirty="0" smtClean="0"/>
              <a:t>    </a:t>
            </a:r>
          </a:p>
          <a:p>
            <a:endParaRPr lang="en-AU" sz="1800" dirty="0" smtClean="0"/>
          </a:p>
          <a:p>
            <a:r>
              <a:rPr lang="en-AU" sz="1800" dirty="0" smtClean="0"/>
              <a:t>S.Venema@griffith.edu.au</a:t>
            </a:r>
          </a:p>
          <a:p>
            <a:r>
              <a:rPr lang="en-AU" sz="2000" dirty="0" smtClean="0"/>
              <a:t>School of Information and Communication Technology (ICT)</a:t>
            </a:r>
          </a:p>
          <a:p>
            <a:endParaRPr lang="en-AU" sz="2000" dirty="0" smtClean="0"/>
          </a:p>
          <a:p>
            <a:r>
              <a:rPr lang="en-AU" dirty="0" smtClean="0"/>
              <a:t>Jason Lodge     </a:t>
            </a:r>
          </a:p>
          <a:p>
            <a:endParaRPr lang="en-AU" sz="2000" dirty="0" smtClean="0"/>
          </a:p>
          <a:p>
            <a:r>
              <a:rPr lang="en-AU" sz="2000" dirty="0" err="1" smtClean="0"/>
              <a:t>j.lodge@griffith.edu.au</a:t>
            </a:r>
            <a:endParaRPr lang="en-AU" sz="2000" dirty="0" smtClean="0"/>
          </a:p>
          <a:p>
            <a:r>
              <a:rPr lang="en-AU" sz="2000" dirty="0" smtClean="0"/>
              <a:t>Griffith University Learning Futures</a:t>
            </a:r>
          </a:p>
          <a:p>
            <a:endParaRPr lang="en-A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xmlns="" val="895197735"/>
              </p:ext>
            </p:extLst>
          </p:nvPr>
        </p:nvGraphicFramePr>
        <p:xfrm>
          <a:off x="29104" y="980728"/>
          <a:ext cx="9015288" cy="473075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971600" y="5949280"/>
            <a:ext cx="7704856" cy="553998"/>
          </a:xfrm>
          <a:prstGeom prst="rect">
            <a:avLst/>
          </a:prstGeom>
          <a:noFill/>
        </p:spPr>
        <p:txBody>
          <a:bodyPr wrap="square" rtlCol="0">
            <a:spAutoFit/>
          </a:bodyPr>
          <a:lstStyle/>
          <a:p>
            <a:pPr>
              <a:buNone/>
            </a:pPr>
            <a:r>
              <a:rPr lang="en-US" dirty="0" smtClean="0"/>
              <a:t>% Students agree or strongly agree that feedback on their assignment was presented in an interesting way</a:t>
            </a:r>
            <a:endParaRPr lang="en-US" dirty="0"/>
          </a:p>
        </p:txBody>
      </p:sp>
    </p:spTree>
    <p:extLst>
      <p:ext uri="{BB962C8B-B14F-4D97-AF65-F5344CB8AC3E}">
        <p14:creationId xmlns:p14="http://schemas.microsoft.com/office/powerpoint/2010/main" xmlns="" val="610598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xmlns="" val="3302188075"/>
              </p:ext>
            </p:extLst>
          </p:nvPr>
        </p:nvGraphicFramePr>
        <p:xfrm>
          <a:off x="307117" y="692696"/>
          <a:ext cx="8803456" cy="513715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971600" y="5949280"/>
            <a:ext cx="7704856" cy="553998"/>
          </a:xfrm>
          <a:prstGeom prst="rect">
            <a:avLst/>
          </a:prstGeom>
          <a:noFill/>
        </p:spPr>
        <p:txBody>
          <a:bodyPr wrap="square" rtlCol="0">
            <a:spAutoFit/>
          </a:bodyPr>
          <a:lstStyle/>
          <a:p>
            <a:pPr>
              <a:buNone/>
            </a:pPr>
            <a:r>
              <a:rPr lang="en-US" dirty="0" smtClean="0"/>
              <a:t>% Students agree or strongly agree that the tools used to provide them feedback assisted their learning</a:t>
            </a:r>
            <a:endParaRPr lang="en-US" dirty="0"/>
          </a:p>
        </p:txBody>
      </p:sp>
    </p:spTree>
    <p:extLst>
      <p:ext uri="{BB962C8B-B14F-4D97-AF65-F5344CB8AC3E}">
        <p14:creationId xmlns:p14="http://schemas.microsoft.com/office/powerpoint/2010/main" xmlns="" val="610598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xmlns="" val="3696744692"/>
              </p:ext>
            </p:extLst>
          </p:nvPr>
        </p:nvGraphicFramePr>
        <p:xfrm>
          <a:off x="395536" y="548680"/>
          <a:ext cx="8503809" cy="5398864"/>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971600" y="5949280"/>
            <a:ext cx="7704856" cy="553998"/>
          </a:xfrm>
          <a:prstGeom prst="rect">
            <a:avLst/>
          </a:prstGeom>
          <a:noFill/>
        </p:spPr>
        <p:txBody>
          <a:bodyPr wrap="square" rtlCol="0">
            <a:spAutoFit/>
          </a:bodyPr>
          <a:lstStyle/>
          <a:p>
            <a:pPr>
              <a:buNone/>
            </a:pPr>
            <a:r>
              <a:rPr lang="en-US" dirty="0" smtClean="0"/>
              <a:t>% Students agree or strongly agree that the feedback they received will allow them to improve their learning</a:t>
            </a:r>
            <a:endParaRPr lang="en-US" dirty="0"/>
          </a:p>
        </p:txBody>
      </p:sp>
    </p:spTree>
    <p:extLst>
      <p:ext uri="{BB962C8B-B14F-4D97-AF65-F5344CB8AC3E}">
        <p14:creationId xmlns:p14="http://schemas.microsoft.com/office/powerpoint/2010/main" xmlns="" val="2109281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xmlns="" val="3939715082"/>
              </p:ext>
            </p:extLst>
          </p:nvPr>
        </p:nvGraphicFramePr>
        <p:xfrm>
          <a:off x="467544" y="620688"/>
          <a:ext cx="8199760" cy="5352926"/>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971600" y="5949280"/>
            <a:ext cx="7704856" cy="553998"/>
          </a:xfrm>
          <a:prstGeom prst="rect">
            <a:avLst/>
          </a:prstGeom>
          <a:noFill/>
        </p:spPr>
        <p:txBody>
          <a:bodyPr wrap="square" rtlCol="0">
            <a:spAutoFit/>
          </a:bodyPr>
          <a:lstStyle/>
          <a:p>
            <a:pPr>
              <a:buNone/>
            </a:pPr>
            <a:r>
              <a:rPr lang="en-US" dirty="0" smtClean="0"/>
              <a:t>% Students agree or strongly agree that they were satisfied overall with the feedback they got on their assignment</a:t>
            </a:r>
            <a:endParaRPr lang="en-US" dirty="0"/>
          </a:p>
        </p:txBody>
      </p:sp>
    </p:spTree>
    <p:extLst>
      <p:ext uri="{BB962C8B-B14F-4D97-AF65-F5344CB8AC3E}">
        <p14:creationId xmlns:p14="http://schemas.microsoft.com/office/powerpoint/2010/main" xmlns="" val="2109281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8" name="Rectangle 22"/>
          <p:cNvSpPr>
            <a:spLocks noGrp="1" noChangeArrowheads="1"/>
          </p:cNvSpPr>
          <p:nvPr>
            <p:ph type="title"/>
          </p:nvPr>
        </p:nvSpPr>
        <p:spPr/>
        <p:txBody>
          <a:bodyPr/>
          <a:lstStyle/>
          <a:p>
            <a:r>
              <a:rPr lang="en-AU" dirty="0" smtClean="0"/>
              <a:t>Discussion</a:t>
            </a:r>
            <a:endParaRPr lang="en-AU" dirty="0"/>
          </a:p>
        </p:txBody>
      </p:sp>
      <p:sp>
        <p:nvSpPr>
          <p:cNvPr id="4099" name="Rectangle 3"/>
          <p:cNvSpPr>
            <a:spLocks noGrp="1" noChangeArrowheads="1"/>
          </p:cNvSpPr>
          <p:nvPr>
            <p:ph type="body" idx="1"/>
          </p:nvPr>
        </p:nvSpPr>
        <p:spPr>
          <a:xfrm>
            <a:off x="899592" y="1628800"/>
            <a:ext cx="7924800" cy="4657725"/>
          </a:xfrm>
        </p:spPr>
        <p:txBody>
          <a:bodyPr/>
          <a:lstStyle/>
          <a:p>
            <a:pPr>
              <a:buNone/>
            </a:pPr>
            <a:r>
              <a:rPr lang="en-AU" sz="1800" b="1" dirty="0" smtClean="0"/>
              <a:t>Student comments</a:t>
            </a:r>
            <a:endParaRPr lang="en-AU" sz="1800" dirty="0" smtClean="0"/>
          </a:p>
          <a:p>
            <a:pPr lvl="1">
              <a:buFont typeface="Wingdings" pitchFamily="2" charset="2"/>
              <a:buChar char="§"/>
            </a:pPr>
            <a:r>
              <a:rPr lang="en-US" sz="1800" dirty="0" smtClean="0"/>
              <a:t>Comments from students supported these trends</a:t>
            </a:r>
          </a:p>
          <a:p>
            <a:pPr lvl="1">
              <a:buFont typeface="Wingdings" pitchFamily="2" charset="2"/>
              <a:buChar char="§"/>
            </a:pPr>
            <a:r>
              <a:rPr lang="en-US" sz="1800" dirty="0" smtClean="0"/>
              <a:t>One student commented:</a:t>
            </a:r>
          </a:p>
          <a:p>
            <a:pPr lvl="1">
              <a:buNone/>
            </a:pPr>
            <a:endParaRPr lang="en-US" sz="800" dirty="0" smtClean="0"/>
          </a:p>
          <a:p>
            <a:pPr lvl="1">
              <a:buNone/>
            </a:pPr>
            <a:r>
              <a:rPr lang="en-US" sz="1800" dirty="0" smtClean="0"/>
              <a:t>		“The video was clear and easy to understand”</a:t>
            </a:r>
          </a:p>
          <a:p>
            <a:pPr lvl="1">
              <a:buNone/>
            </a:pPr>
            <a:endParaRPr lang="en-US" sz="800" dirty="0" smtClean="0"/>
          </a:p>
          <a:p>
            <a:pPr>
              <a:buNone/>
            </a:pPr>
            <a:r>
              <a:rPr lang="en-US" sz="1800" b="1" dirty="0" smtClean="0"/>
              <a:t>Evaluation</a:t>
            </a:r>
          </a:p>
          <a:p>
            <a:pPr lvl="1">
              <a:buFont typeface="Wingdings" pitchFamily="2" charset="2"/>
              <a:buChar char="§"/>
            </a:pPr>
            <a:r>
              <a:rPr lang="en-US" sz="1800" dirty="0" smtClean="0"/>
              <a:t>Preliminary evaluation suggests that:</a:t>
            </a:r>
          </a:p>
          <a:p>
            <a:pPr lvl="1">
              <a:buFont typeface="Wingdings" pitchFamily="2" charset="2"/>
              <a:buChar char="§"/>
            </a:pPr>
            <a:endParaRPr lang="en-US" sz="900" dirty="0" smtClean="0"/>
          </a:p>
          <a:p>
            <a:pPr lvl="2"/>
            <a:r>
              <a:rPr lang="en-US" sz="1800" dirty="0" smtClean="0"/>
              <a:t>Marked up electronic copies and video feedback were appreciated more by students than traditional paper based methods</a:t>
            </a:r>
          </a:p>
          <a:p>
            <a:pPr lvl="2"/>
            <a:endParaRPr lang="en-US" sz="900" dirty="0" smtClean="0"/>
          </a:p>
          <a:p>
            <a:pPr lvl="2"/>
            <a:r>
              <a:rPr lang="en-US" sz="1800" dirty="0" smtClean="0"/>
              <a:t>Marked up electronic copies and video feedback led to higher levels of confidence in being able to use the feedback than traditional paper-based methods 	</a:t>
            </a:r>
            <a:endParaRPr lang="en-AU" sz="1050" dirty="0" smtClean="0"/>
          </a:p>
          <a:p>
            <a:pPr lvl="2"/>
            <a:endParaRPr lang="en-AU" sz="1800" dirty="0" smtClean="0"/>
          </a:p>
        </p:txBody>
      </p:sp>
      <p:sp>
        <p:nvSpPr>
          <p:cNvPr id="4133" name="Line 37"/>
          <p:cNvSpPr>
            <a:spLocks noChangeShapeType="1"/>
          </p:cNvSpPr>
          <p:nvPr/>
        </p:nvSpPr>
        <p:spPr bwMode="auto">
          <a:xfrm>
            <a:off x="838200" y="1557338"/>
            <a:ext cx="7848600" cy="0"/>
          </a:xfrm>
          <a:prstGeom prst="line">
            <a:avLst/>
          </a:prstGeom>
          <a:noFill/>
          <a:ln w="3175">
            <a:solidFill>
              <a:srgbClr val="C02424"/>
            </a:solidFill>
            <a:round/>
            <a:headEnd/>
            <a:tailEnd/>
          </a:ln>
          <a:effectLst/>
        </p:spPr>
        <p:txBody>
          <a:bodyPr wrap="none" anchor="ctr"/>
          <a:lstStyle/>
          <a:p>
            <a:endParaRPr lang="en-AU"/>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8" name="Rectangle 22"/>
          <p:cNvSpPr>
            <a:spLocks noGrp="1" noChangeArrowheads="1"/>
          </p:cNvSpPr>
          <p:nvPr>
            <p:ph type="title"/>
          </p:nvPr>
        </p:nvSpPr>
        <p:spPr/>
        <p:txBody>
          <a:bodyPr/>
          <a:lstStyle/>
          <a:p>
            <a:r>
              <a:rPr lang="en-AU" dirty="0" smtClean="0"/>
              <a:t>References</a:t>
            </a:r>
            <a:endParaRPr lang="en-AU" dirty="0"/>
          </a:p>
        </p:txBody>
      </p:sp>
      <p:sp>
        <p:nvSpPr>
          <p:cNvPr id="4099" name="Rectangle 3"/>
          <p:cNvSpPr>
            <a:spLocks noGrp="1" noChangeArrowheads="1"/>
          </p:cNvSpPr>
          <p:nvPr>
            <p:ph type="body" idx="1"/>
          </p:nvPr>
        </p:nvSpPr>
        <p:spPr>
          <a:xfrm>
            <a:off x="899592" y="1628800"/>
            <a:ext cx="7924800" cy="4657725"/>
          </a:xfrm>
        </p:spPr>
        <p:txBody>
          <a:bodyPr/>
          <a:lstStyle/>
          <a:p>
            <a:pPr lvl="2"/>
            <a:endParaRPr lang="en-AU" sz="1800" dirty="0" smtClean="0"/>
          </a:p>
          <a:p>
            <a:pPr lvl="1">
              <a:buFont typeface="Wingdings" pitchFamily="2" charset="2"/>
              <a:buChar char="§"/>
            </a:pPr>
            <a:endParaRPr lang="en-AU" sz="1100" dirty="0" smtClean="0"/>
          </a:p>
          <a:p>
            <a:pPr>
              <a:buNone/>
            </a:pPr>
            <a:r>
              <a:rPr lang="en-AU" sz="1800" dirty="0" smtClean="0"/>
              <a:t>Hattie, J., </a:t>
            </a:r>
            <a:r>
              <a:rPr lang="en-AU" sz="1800" dirty="0" err="1" smtClean="0"/>
              <a:t>Timperley</a:t>
            </a:r>
            <a:r>
              <a:rPr lang="en-AU" sz="1800" dirty="0" smtClean="0"/>
              <a:t>, H. </a:t>
            </a:r>
            <a:r>
              <a:rPr lang="en-AU" sz="1800" i="1" dirty="0" smtClean="0"/>
              <a:t>(2007). The power of feedback</a:t>
            </a:r>
            <a:r>
              <a:rPr lang="en-AU" sz="1800" dirty="0" smtClean="0"/>
              <a:t>. Review of Educational Research, 77, 81–112.</a:t>
            </a:r>
          </a:p>
          <a:p>
            <a:pPr>
              <a:buNone/>
            </a:pPr>
            <a:endParaRPr lang="en-AU" sz="800" dirty="0" smtClean="0"/>
          </a:p>
          <a:p>
            <a:pPr>
              <a:buNone/>
            </a:pPr>
            <a:r>
              <a:rPr lang="en-AU" sz="1800" dirty="0" err="1" smtClean="0"/>
              <a:t>Jonsson</a:t>
            </a:r>
            <a:r>
              <a:rPr lang="en-AU" sz="1800" dirty="0" smtClean="0"/>
              <a:t>, A., (2013),  </a:t>
            </a:r>
            <a:r>
              <a:rPr lang="en-GB" sz="1800" i="1" dirty="0" smtClean="0"/>
              <a:t>Facilitating productive use of feedback in higher education</a:t>
            </a:r>
            <a:r>
              <a:rPr lang="en-GB" sz="1800" dirty="0" smtClean="0"/>
              <a:t>, Active Learning in Higher Education</a:t>
            </a:r>
            <a:r>
              <a:rPr lang="en-GB" sz="1800" i="1" dirty="0" smtClean="0"/>
              <a:t>,</a:t>
            </a:r>
            <a:r>
              <a:rPr lang="en-GB" sz="1800" dirty="0" smtClean="0"/>
              <a:t> March 2013 vol. 14 no. 1 63-76.</a:t>
            </a:r>
          </a:p>
          <a:p>
            <a:pPr>
              <a:buNone/>
            </a:pPr>
            <a:endParaRPr lang="en-AU" sz="800" dirty="0" smtClean="0"/>
          </a:p>
          <a:p>
            <a:pPr>
              <a:buNone/>
            </a:pPr>
            <a:r>
              <a:rPr lang="en-GB" sz="1800" dirty="0" err="1" smtClean="0"/>
              <a:t>Venema</a:t>
            </a:r>
            <a:r>
              <a:rPr lang="en-GB" sz="1800" dirty="0" smtClean="0"/>
              <a:t>, S., Lodge, J. (2012). </a:t>
            </a:r>
            <a:r>
              <a:rPr lang="en-GB" sz="1800" i="1" dirty="0" smtClean="0"/>
              <a:t>Improving First Year First Semester Lecture Engagement</a:t>
            </a:r>
            <a:r>
              <a:rPr lang="en-GB" sz="1800" dirty="0" smtClean="0"/>
              <a:t>, 15</a:t>
            </a:r>
            <a:r>
              <a:rPr lang="en-GB" sz="1800" baseline="30000" dirty="0" smtClean="0"/>
              <a:t>th</a:t>
            </a:r>
            <a:r>
              <a:rPr lang="en-GB" sz="1800" dirty="0" smtClean="0"/>
              <a:t> First  Year in Higher Education (FYHE) Conference.</a:t>
            </a:r>
          </a:p>
          <a:p>
            <a:pPr>
              <a:buNone/>
            </a:pPr>
            <a:endParaRPr lang="en-AU" sz="800" dirty="0" smtClean="0"/>
          </a:p>
          <a:p>
            <a:pPr>
              <a:buNone/>
            </a:pPr>
            <a:r>
              <a:rPr lang="en-GB" sz="1800" dirty="0" err="1" smtClean="0"/>
              <a:t>Venema</a:t>
            </a:r>
            <a:r>
              <a:rPr lang="en-GB" sz="1800" dirty="0" smtClean="0"/>
              <a:t>, S., Lodge, J. (2013).  </a:t>
            </a:r>
            <a:r>
              <a:rPr lang="en-GB" sz="1800" i="1" dirty="0" smtClean="0"/>
              <a:t>Capturing dynamic presentation: Using technology to enhance the chalk and the talk</a:t>
            </a:r>
            <a:r>
              <a:rPr lang="en-GB" sz="1800" dirty="0" smtClean="0"/>
              <a:t>, Australasian Journal of Educational Technology,  </a:t>
            </a:r>
            <a:r>
              <a:rPr lang="en-GB" sz="1800" dirty="0" err="1" smtClean="0"/>
              <a:t>Vol</a:t>
            </a:r>
            <a:r>
              <a:rPr lang="en-GB" sz="1800" dirty="0" smtClean="0"/>
              <a:t> 29, No. 1.</a:t>
            </a:r>
            <a:endParaRPr lang="en-AU" sz="1800" dirty="0" smtClean="0"/>
          </a:p>
          <a:p>
            <a:pPr lvl="1">
              <a:buNone/>
            </a:pPr>
            <a:endParaRPr lang="en-AU" sz="1100" dirty="0" smtClean="0"/>
          </a:p>
        </p:txBody>
      </p:sp>
      <p:sp>
        <p:nvSpPr>
          <p:cNvPr id="4133" name="Line 37"/>
          <p:cNvSpPr>
            <a:spLocks noChangeShapeType="1"/>
          </p:cNvSpPr>
          <p:nvPr/>
        </p:nvSpPr>
        <p:spPr bwMode="auto">
          <a:xfrm>
            <a:off x="838200" y="1557338"/>
            <a:ext cx="7848600" cy="0"/>
          </a:xfrm>
          <a:prstGeom prst="line">
            <a:avLst/>
          </a:prstGeom>
          <a:noFill/>
          <a:ln w="3175">
            <a:solidFill>
              <a:srgbClr val="C02424"/>
            </a:solidFill>
            <a:round/>
            <a:headEnd/>
            <a:tailEnd/>
          </a:ln>
          <a:effectLst/>
        </p:spPr>
        <p:txBody>
          <a:bodyPr wrap="none" anchor="ctr"/>
          <a:lstStyle/>
          <a:p>
            <a:endParaRPr lang="en-A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8" name="Rectangle 22"/>
          <p:cNvSpPr>
            <a:spLocks noGrp="1" noChangeArrowheads="1"/>
          </p:cNvSpPr>
          <p:nvPr>
            <p:ph type="title"/>
          </p:nvPr>
        </p:nvSpPr>
        <p:spPr/>
        <p:txBody>
          <a:bodyPr/>
          <a:lstStyle/>
          <a:p>
            <a:r>
              <a:rPr lang="en-AU" dirty="0" smtClean="0"/>
              <a:t>Overview</a:t>
            </a:r>
            <a:endParaRPr lang="en-AU" dirty="0"/>
          </a:p>
        </p:txBody>
      </p:sp>
      <p:sp>
        <p:nvSpPr>
          <p:cNvPr id="4099" name="Rectangle 3"/>
          <p:cNvSpPr>
            <a:spLocks noGrp="1" noChangeArrowheads="1"/>
          </p:cNvSpPr>
          <p:nvPr>
            <p:ph type="body" idx="1"/>
          </p:nvPr>
        </p:nvSpPr>
        <p:spPr>
          <a:xfrm>
            <a:off x="827584" y="1628800"/>
            <a:ext cx="7924800" cy="4657725"/>
          </a:xfrm>
        </p:spPr>
        <p:txBody>
          <a:bodyPr/>
          <a:lstStyle/>
          <a:p>
            <a:endParaRPr lang="en-AU" sz="2400" b="1" dirty="0" smtClean="0"/>
          </a:p>
          <a:p>
            <a:r>
              <a:rPr lang="en-AU" sz="1800" b="1" dirty="0" smtClean="0"/>
              <a:t>Teaching Context</a:t>
            </a:r>
          </a:p>
          <a:p>
            <a:endParaRPr lang="en-AU" sz="1800" b="1" dirty="0" smtClean="0"/>
          </a:p>
          <a:p>
            <a:r>
              <a:rPr lang="en-AU" sz="1800" b="1" dirty="0" smtClean="0"/>
              <a:t>The problem</a:t>
            </a:r>
          </a:p>
          <a:p>
            <a:endParaRPr lang="en-AU" sz="1800" b="1" dirty="0" smtClean="0"/>
          </a:p>
          <a:p>
            <a:r>
              <a:rPr lang="en-AU" sz="1800" b="1" dirty="0" smtClean="0"/>
              <a:t>Research process</a:t>
            </a:r>
          </a:p>
          <a:p>
            <a:endParaRPr lang="en-AU" sz="1800" b="1" dirty="0" smtClean="0"/>
          </a:p>
          <a:p>
            <a:r>
              <a:rPr lang="en-AU" sz="1800" b="1" dirty="0" smtClean="0"/>
              <a:t>Discussion</a:t>
            </a:r>
          </a:p>
          <a:p>
            <a:pPr>
              <a:buNone/>
            </a:pPr>
            <a:endParaRPr lang="en-AU" sz="1800" b="1" dirty="0" smtClean="0"/>
          </a:p>
        </p:txBody>
      </p:sp>
      <p:sp>
        <p:nvSpPr>
          <p:cNvPr id="4133" name="Line 37"/>
          <p:cNvSpPr>
            <a:spLocks noChangeShapeType="1"/>
          </p:cNvSpPr>
          <p:nvPr/>
        </p:nvSpPr>
        <p:spPr bwMode="auto">
          <a:xfrm>
            <a:off x="838200" y="1557338"/>
            <a:ext cx="7848600" cy="0"/>
          </a:xfrm>
          <a:prstGeom prst="line">
            <a:avLst/>
          </a:prstGeom>
          <a:noFill/>
          <a:ln w="3175">
            <a:solidFill>
              <a:srgbClr val="C02424"/>
            </a:solidFill>
            <a:round/>
            <a:headEnd/>
            <a:tailEnd/>
          </a:ln>
          <a:effectLst/>
        </p:spPr>
        <p:txBody>
          <a:bodyPr wrap="none" anchor="ctr"/>
          <a:lstStyle/>
          <a:p>
            <a:endParaRPr lang="en-AU"/>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8" name="Rectangle 22"/>
          <p:cNvSpPr>
            <a:spLocks noGrp="1" noChangeArrowheads="1"/>
          </p:cNvSpPr>
          <p:nvPr>
            <p:ph type="title"/>
          </p:nvPr>
        </p:nvSpPr>
        <p:spPr/>
        <p:txBody>
          <a:bodyPr/>
          <a:lstStyle/>
          <a:p>
            <a:r>
              <a:rPr lang="en-AU" dirty="0" smtClean="0"/>
              <a:t>Teaching context</a:t>
            </a:r>
            <a:endParaRPr lang="en-AU" dirty="0"/>
          </a:p>
        </p:txBody>
      </p:sp>
      <p:sp>
        <p:nvSpPr>
          <p:cNvPr id="4099" name="Rectangle 3"/>
          <p:cNvSpPr>
            <a:spLocks noGrp="1" noChangeArrowheads="1"/>
          </p:cNvSpPr>
          <p:nvPr>
            <p:ph type="body" idx="1"/>
          </p:nvPr>
        </p:nvSpPr>
        <p:spPr>
          <a:xfrm>
            <a:off x="827584" y="1628800"/>
            <a:ext cx="7924800" cy="4657725"/>
          </a:xfrm>
        </p:spPr>
        <p:txBody>
          <a:bodyPr/>
          <a:lstStyle/>
          <a:p>
            <a:pPr>
              <a:buNone/>
            </a:pPr>
            <a:r>
              <a:rPr lang="en-AU" sz="1800" b="1" dirty="0" smtClean="0"/>
              <a:t>Degree Program</a:t>
            </a:r>
          </a:p>
          <a:p>
            <a:pPr lvl="1">
              <a:buFont typeface="Wingdings" pitchFamily="2" charset="2"/>
              <a:buChar char="§"/>
            </a:pPr>
            <a:r>
              <a:rPr lang="en-AU" sz="1800" dirty="0" smtClean="0"/>
              <a:t>First Year  teaching in the Bachelor of Information Technology (BIT) </a:t>
            </a:r>
          </a:p>
          <a:p>
            <a:pPr lvl="2"/>
            <a:r>
              <a:rPr lang="en-AU" sz="1800" dirty="0" smtClean="0"/>
              <a:t>Nathan and Logan campuses of Griffith University</a:t>
            </a:r>
            <a:endParaRPr lang="en-AU" sz="800" b="1" dirty="0" smtClean="0"/>
          </a:p>
          <a:p>
            <a:pPr lvl="1">
              <a:buNone/>
            </a:pPr>
            <a:endParaRPr lang="en-AU" sz="800" b="1" dirty="0" smtClean="0"/>
          </a:p>
          <a:p>
            <a:pPr>
              <a:buNone/>
            </a:pPr>
            <a:r>
              <a:rPr lang="en-AU" sz="1800" b="1" dirty="0" smtClean="0"/>
              <a:t>Cohort</a:t>
            </a:r>
          </a:p>
          <a:p>
            <a:pPr lvl="1">
              <a:buFont typeface="Wingdings" pitchFamily="2" charset="2"/>
              <a:buChar char="§"/>
            </a:pPr>
            <a:r>
              <a:rPr lang="en-AU" sz="1800" dirty="0" smtClean="0"/>
              <a:t>Small and large classes </a:t>
            </a:r>
          </a:p>
          <a:p>
            <a:pPr lvl="2"/>
            <a:r>
              <a:rPr lang="en-AU" sz="1800" dirty="0" smtClean="0"/>
              <a:t>25 – 260 students</a:t>
            </a:r>
            <a:endParaRPr lang="en-AU" sz="1800" dirty="0" smtClean="0">
              <a:solidFill>
                <a:srgbClr val="FF0000"/>
              </a:solidFill>
            </a:endParaRPr>
          </a:p>
          <a:p>
            <a:pPr lvl="1">
              <a:buFont typeface="Wingdings" pitchFamily="2" charset="2"/>
              <a:buChar char="§"/>
            </a:pPr>
            <a:r>
              <a:rPr lang="en-AU" sz="1800" dirty="0" smtClean="0"/>
              <a:t>Wide range of academic ability - Generally little maths background</a:t>
            </a:r>
          </a:p>
          <a:p>
            <a:pPr lvl="1">
              <a:buFont typeface="Wingdings" pitchFamily="2" charset="2"/>
              <a:buChar char="§"/>
            </a:pPr>
            <a:r>
              <a:rPr lang="en-AU" sz="1800" dirty="0" smtClean="0"/>
              <a:t>Many students are first in family at university</a:t>
            </a:r>
          </a:p>
          <a:p>
            <a:pPr lvl="1">
              <a:buFont typeface="Wingdings" pitchFamily="2" charset="2"/>
              <a:buChar char="§"/>
            </a:pPr>
            <a:r>
              <a:rPr lang="en-AU" sz="1800" dirty="0" smtClean="0"/>
              <a:t>Many students are from low socio-economic areas</a:t>
            </a:r>
          </a:p>
          <a:p>
            <a:pPr lvl="1">
              <a:buFont typeface="Wingdings" pitchFamily="2" charset="2"/>
              <a:buChar char="§"/>
            </a:pPr>
            <a:endParaRPr lang="en-AU" sz="700" dirty="0" smtClean="0"/>
          </a:p>
          <a:p>
            <a:pPr lvl="1">
              <a:buNone/>
            </a:pPr>
            <a:endParaRPr lang="en-AU" sz="500" dirty="0" smtClean="0"/>
          </a:p>
          <a:p>
            <a:pPr>
              <a:buNone/>
            </a:pPr>
            <a:r>
              <a:rPr lang="en-AU" sz="1800" b="1" dirty="0" smtClean="0"/>
              <a:t>Typical course delivery mode</a:t>
            </a:r>
          </a:p>
          <a:p>
            <a:pPr lvl="1">
              <a:buFont typeface="Wingdings" pitchFamily="2" charset="2"/>
              <a:buChar char="§"/>
            </a:pPr>
            <a:r>
              <a:rPr lang="en-AU" sz="1800" dirty="0" smtClean="0"/>
              <a:t>2 hour lecture scheduled during the day</a:t>
            </a:r>
          </a:p>
          <a:p>
            <a:pPr lvl="1">
              <a:buFont typeface="Wingdings" pitchFamily="2" charset="2"/>
              <a:buChar char="§"/>
            </a:pPr>
            <a:r>
              <a:rPr lang="en-AU" sz="1800" dirty="0" smtClean="0"/>
              <a:t>1-2 hour workshop scheduled during the day</a:t>
            </a:r>
            <a:endParaRPr lang="en-AU" sz="800" dirty="0" smtClean="0"/>
          </a:p>
        </p:txBody>
      </p:sp>
      <p:sp>
        <p:nvSpPr>
          <p:cNvPr id="4133" name="Line 37"/>
          <p:cNvSpPr>
            <a:spLocks noChangeShapeType="1"/>
          </p:cNvSpPr>
          <p:nvPr/>
        </p:nvSpPr>
        <p:spPr bwMode="auto">
          <a:xfrm>
            <a:off x="838200" y="1557338"/>
            <a:ext cx="7848600" cy="0"/>
          </a:xfrm>
          <a:prstGeom prst="line">
            <a:avLst/>
          </a:prstGeom>
          <a:noFill/>
          <a:ln w="3175">
            <a:solidFill>
              <a:srgbClr val="C02424"/>
            </a:solidFill>
            <a:round/>
            <a:headEnd/>
            <a:tailEnd/>
          </a:ln>
          <a:effectLst/>
        </p:spPr>
        <p:txBody>
          <a:bodyPr wrap="none" anchor="ctr"/>
          <a:lstStyle/>
          <a:p>
            <a:endParaRPr lang="en-A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8" name="Rectangle 22"/>
          <p:cNvSpPr>
            <a:spLocks noGrp="1" noChangeArrowheads="1"/>
          </p:cNvSpPr>
          <p:nvPr>
            <p:ph type="title"/>
          </p:nvPr>
        </p:nvSpPr>
        <p:spPr/>
        <p:txBody>
          <a:bodyPr/>
          <a:lstStyle/>
          <a:p>
            <a:r>
              <a:rPr lang="en-AU" dirty="0" smtClean="0"/>
              <a:t>Teaching context</a:t>
            </a:r>
            <a:endParaRPr lang="en-AU" dirty="0"/>
          </a:p>
        </p:txBody>
      </p:sp>
      <p:sp>
        <p:nvSpPr>
          <p:cNvPr id="4099" name="Rectangle 3"/>
          <p:cNvSpPr>
            <a:spLocks noGrp="1" noChangeArrowheads="1"/>
          </p:cNvSpPr>
          <p:nvPr>
            <p:ph type="body" idx="1"/>
          </p:nvPr>
        </p:nvSpPr>
        <p:spPr>
          <a:xfrm>
            <a:off x="827584" y="1628800"/>
            <a:ext cx="7924800" cy="4657725"/>
          </a:xfrm>
        </p:spPr>
        <p:txBody>
          <a:bodyPr/>
          <a:lstStyle/>
          <a:p>
            <a:pPr>
              <a:buNone/>
            </a:pPr>
            <a:endParaRPr lang="en-AU" sz="1800" b="1" dirty="0" smtClean="0"/>
          </a:p>
          <a:p>
            <a:pPr>
              <a:buNone/>
            </a:pPr>
            <a:r>
              <a:rPr lang="en-AU" sz="1800" b="1" dirty="0" smtClean="0"/>
              <a:t>Courses:</a:t>
            </a:r>
          </a:p>
          <a:p>
            <a:pPr>
              <a:buNone/>
            </a:pPr>
            <a:endParaRPr lang="en-AU" sz="1800" b="1" dirty="0" smtClean="0"/>
          </a:p>
          <a:p>
            <a:pPr lvl="1">
              <a:buNone/>
            </a:pPr>
            <a:r>
              <a:rPr lang="en-AU" sz="1800" b="1" dirty="0" smtClean="0"/>
              <a:t>Web design and development (HTML, CSS, </a:t>
            </a:r>
            <a:r>
              <a:rPr lang="en-AU" sz="1800" b="1" dirty="0" err="1" smtClean="0"/>
              <a:t>Javascript</a:t>
            </a:r>
            <a:r>
              <a:rPr lang="en-AU" sz="1800" b="1" dirty="0" smtClean="0"/>
              <a:t>)</a:t>
            </a:r>
          </a:p>
          <a:p>
            <a:pPr lvl="2"/>
            <a:r>
              <a:rPr lang="en-AU" sz="1800" dirty="0" smtClean="0"/>
              <a:t>Computer program code (Web pages)</a:t>
            </a:r>
          </a:p>
          <a:p>
            <a:pPr lvl="2"/>
            <a:r>
              <a:rPr lang="en-AU" sz="1800" dirty="0" smtClean="0"/>
              <a:t>Technical and non-technical design diagrams</a:t>
            </a:r>
          </a:p>
          <a:p>
            <a:pPr lvl="2"/>
            <a:r>
              <a:rPr lang="en-AU" sz="1800" dirty="0" smtClean="0"/>
              <a:t>Learning how to use software applications</a:t>
            </a:r>
          </a:p>
          <a:p>
            <a:pPr lvl="2">
              <a:buNone/>
            </a:pPr>
            <a:endParaRPr lang="en-AU" sz="1800" dirty="0" smtClean="0"/>
          </a:p>
          <a:p>
            <a:pPr lvl="1">
              <a:buNone/>
            </a:pPr>
            <a:r>
              <a:rPr lang="en-AU" sz="1800" b="1" dirty="0" smtClean="0"/>
              <a:t>Computer architecture</a:t>
            </a:r>
          </a:p>
          <a:p>
            <a:pPr lvl="2"/>
            <a:r>
              <a:rPr lang="en-AU" sz="1800" dirty="0" smtClean="0"/>
              <a:t>Mathematics  and technical jargon</a:t>
            </a:r>
          </a:p>
          <a:p>
            <a:pPr lvl="2"/>
            <a:r>
              <a:rPr lang="en-AU" sz="1800" dirty="0" smtClean="0"/>
              <a:t>Technical design diagrams</a:t>
            </a:r>
          </a:p>
        </p:txBody>
      </p:sp>
      <p:sp>
        <p:nvSpPr>
          <p:cNvPr id="4133" name="Line 37"/>
          <p:cNvSpPr>
            <a:spLocks noChangeShapeType="1"/>
          </p:cNvSpPr>
          <p:nvPr/>
        </p:nvSpPr>
        <p:spPr bwMode="auto">
          <a:xfrm>
            <a:off x="838200" y="1557338"/>
            <a:ext cx="7848600" cy="0"/>
          </a:xfrm>
          <a:prstGeom prst="line">
            <a:avLst/>
          </a:prstGeom>
          <a:noFill/>
          <a:ln w="3175">
            <a:solidFill>
              <a:srgbClr val="C02424"/>
            </a:solidFill>
            <a:round/>
            <a:headEnd/>
            <a:tailEnd/>
          </a:ln>
          <a:effectLst/>
        </p:spPr>
        <p:txBody>
          <a:bodyPr wrap="none" anchor="ctr"/>
          <a:lstStyle/>
          <a:p>
            <a:endParaRPr lang="en-AU"/>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8" name="Rectangle 22"/>
          <p:cNvSpPr>
            <a:spLocks noGrp="1" noChangeArrowheads="1"/>
          </p:cNvSpPr>
          <p:nvPr>
            <p:ph type="title"/>
          </p:nvPr>
        </p:nvSpPr>
        <p:spPr/>
        <p:txBody>
          <a:bodyPr/>
          <a:lstStyle/>
          <a:p>
            <a:r>
              <a:rPr lang="en-AU" dirty="0" smtClean="0"/>
              <a:t>The issue</a:t>
            </a:r>
            <a:endParaRPr lang="en-AU" dirty="0"/>
          </a:p>
        </p:txBody>
      </p:sp>
      <p:sp>
        <p:nvSpPr>
          <p:cNvPr id="4099" name="Rectangle 3"/>
          <p:cNvSpPr>
            <a:spLocks noGrp="1" noChangeArrowheads="1"/>
          </p:cNvSpPr>
          <p:nvPr>
            <p:ph type="body" idx="1"/>
          </p:nvPr>
        </p:nvSpPr>
        <p:spPr>
          <a:xfrm>
            <a:off x="899592" y="1628800"/>
            <a:ext cx="7924800" cy="4657725"/>
          </a:xfrm>
        </p:spPr>
        <p:txBody>
          <a:bodyPr/>
          <a:lstStyle/>
          <a:p>
            <a:pPr>
              <a:buNone/>
            </a:pPr>
            <a:r>
              <a:rPr lang="en-GB" sz="1800" b="1" dirty="0" smtClean="0"/>
              <a:t>Feedback</a:t>
            </a:r>
            <a:endParaRPr lang="en-GB" sz="1800" dirty="0" smtClean="0"/>
          </a:p>
          <a:p>
            <a:pPr lvl="1">
              <a:buFont typeface="Wingdings" pitchFamily="2" charset="2"/>
              <a:buChar char="§"/>
            </a:pPr>
            <a:r>
              <a:rPr lang="en-GB" sz="1800" dirty="0" smtClean="0"/>
              <a:t>A key component for facilitating student learning is useful feedback (Hattie and </a:t>
            </a:r>
            <a:r>
              <a:rPr lang="en-GB" sz="1800" dirty="0" err="1" smtClean="0"/>
              <a:t>Timperley</a:t>
            </a:r>
            <a:r>
              <a:rPr lang="en-GB" sz="1800" dirty="0" smtClean="0"/>
              <a:t>, 2007)</a:t>
            </a:r>
          </a:p>
          <a:p>
            <a:pPr lvl="1">
              <a:buFont typeface="Wingdings" pitchFamily="2" charset="2"/>
              <a:buChar char="§"/>
            </a:pPr>
            <a:r>
              <a:rPr lang="en-GB" sz="1800" dirty="0" smtClean="0"/>
              <a:t>Usefulness and individual tailoring issues have been identified as specific challenges to students' use of feedback (</a:t>
            </a:r>
            <a:r>
              <a:rPr lang="en-GB" sz="1800" dirty="0" err="1" smtClean="0"/>
              <a:t>Jonsson</a:t>
            </a:r>
            <a:r>
              <a:rPr lang="en-GB" sz="1800" dirty="0" smtClean="0"/>
              <a:t>, 2013)</a:t>
            </a:r>
          </a:p>
          <a:p>
            <a:pPr lvl="1">
              <a:buNone/>
            </a:pPr>
            <a:endParaRPr lang="en-GB" sz="1600" dirty="0" smtClean="0"/>
          </a:p>
          <a:p>
            <a:pPr>
              <a:buNone/>
            </a:pPr>
            <a:r>
              <a:rPr lang="en-GB" sz="1800" b="1" dirty="0" smtClean="0"/>
              <a:t>The problem</a:t>
            </a:r>
          </a:p>
          <a:p>
            <a:pPr lvl="1">
              <a:buFont typeface="Wingdings" pitchFamily="2" charset="2"/>
              <a:buChar char="§"/>
            </a:pPr>
            <a:r>
              <a:rPr lang="en-GB" sz="1800" dirty="0" smtClean="0"/>
              <a:t>Feedback from students indicated dissatisfaction with the quality of feedback related to the major assessment items in both courses</a:t>
            </a:r>
          </a:p>
          <a:p>
            <a:pPr>
              <a:buNone/>
            </a:pPr>
            <a:endParaRPr lang="en-GB" sz="1800" dirty="0" smtClean="0"/>
          </a:p>
          <a:p>
            <a:pPr>
              <a:buNone/>
            </a:pPr>
            <a:r>
              <a:rPr lang="en-GB" sz="1800" b="1" dirty="0" smtClean="0"/>
              <a:t>Challenge</a:t>
            </a:r>
          </a:p>
          <a:p>
            <a:pPr lvl="1">
              <a:buFont typeface="Wingdings" pitchFamily="2" charset="2"/>
              <a:buChar char="§"/>
            </a:pPr>
            <a:r>
              <a:rPr lang="en-GB" sz="1800" dirty="0" smtClean="0"/>
              <a:t>Improve the usefulness of the feedback and tailor it to the individual without increasing marker workload</a:t>
            </a:r>
          </a:p>
          <a:p>
            <a:pPr>
              <a:buNone/>
            </a:pPr>
            <a:endParaRPr lang="en-GB" sz="800" dirty="0" smtClean="0"/>
          </a:p>
          <a:p>
            <a:pPr lvl="1">
              <a:buFont typeface="Wingdings" pitchFamily="2" charset="2"/>
              <a:buChar char="§"/>
            </a:pPr>
            <a:endParaRPr lang="en-GB" sz="1800" dirty="0" smtClean="0"/>
          </a:p>
          <a:p>
            <a:pPr lvl="1">
              <a:buFont typeface="Wingdings" pitchFamily="2" charset="2"/>
              <a:buChar char="§"/>
            </a:pPr>
            <a:endParaRPr lang="en-GB" sz="1800" dirty="0" smtClean="0"/>
          </a:p>
        </p:txBody>
      </p:sp>
      <p:sp>
        <p:nvSpPr>
          <p:cNvPr id="4133" name="Line 37"/>
          <p:cNvSpPr>
            <a:spLocks noChangeShapeType="1"/>
          </p:cNvSpPr>
          <p:nvPr/>
        </p:nvSpPr>
        <p:spPr bwMode="auto">
          <a:xfrm>
            <a:off x="838200" y="1557338"/>
            <a:ext cx="7848600" cy="0"/>
          </a:xfrm>
          <a:prstGeom prst="line">
            <a:avLst/>
          </a:prstGeom>
          <a:noFill/>
          <a:ln w="3175">
            <a:solidFill>
              <a:srgbClr val="C02424"/>
            </a:solidFill>
            <a:round/>
            <a:headEnd/>
            <a:tailEnd/>
          </a:ln>
          <a:effectLst/>
        </p:spPr>
        <p:txBody>
          <a:bodyPr wrap="none" anchor="ctr"/>
          <a:lstStyle/>
          <a:p>
            <a:endParaRPr lang="en-AU"/>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8" name="Rectangle 22"/>
          <p:cNvSpPr>
            <a:spLocks noGrp="1" noChangeArrowheads="1"/>
          </p:cNvSpPr>
          <p:nvPr>
            <p:ph type="title"/>
          </p:nvPr>
        </p:nvSpPr>
        <p:spPr/>
        <p:txBody>
          <a:bodyPr/>
          <a:lstStyle/>
          <a:p>
            <a:r>
              <a:rPr lang="en-AU" dirty="0" smtClean="0"/>
              <a:t>The solution</a:t>
            </a:r>
            <a:endParaRPr lang="en-AU" dirty="0"/>
          </a:p>
        </p:txBody>
      </p:sp>
      <p:sp>
        <p:nvSpPr>
          <p:cNvPr id="4099" name="Rectangle 3"/>
          <p:cNvSpPr>
            <a:spLocks noGrp="1" noChangeArrowheads="1"/>
          </p:cNvSpPr>
          <p:nvPr>
            <p:ph type="body" idx="1"/>
          </p:nvPr>
        </p:nvSpPr>
        <p:spPr>
          <a:xfrm>
            <a:off x="899592" y="1628800"/>
            <a:ext cx="7924800" cy="4657725"/>
          </a:xfrm>
        </p:spPr>
        <p:txBody>
          <a:bodyPr/>
          <a:lstStyle/>
          <a:p>
            <a:pPr>
              <a:buNone/>
            </a:pPr>
            <a:r>
              <a:rPr lang="en-GB" sz="1800" b="1" dirty="0" smtClean="0"/>
              <a:t>Solution</a:t>
            </a:r>
          </a:p>
          <a:p>
            <a:pPr lvl="1">
              <a:buFont typeface="Wingdings" pitchFamily="2" charset="2"/>
              <a:buChar char="§"/>
            </a:pPr>
            <a:r>
              <a:rPr lang="en-GB" sz="1800" dirty="0" smtClean="0"/>
              <a:t>Make the feedback more useful and individually tailored</a:t>
            </a:r>
          </a:p>
          <a:p>
            <a:pPr lvl="1">
              <a:buFont typeface="Wingdings" pitchFamily="2" charset="2"/>
              <a:buChar char="§"/>
            </a:pPr>
            <a:r>
              <a:rPr lang="en-GB" sz="1800" dirty="0" smtClean="0"/>
              <a:t>Create feedback electronically using a touch tablet and digital ink </a:t>
            </a:r>
          </a:p>
          <a:p>
            <a:pPr lvl="1">
              <a:buFont typeface="Wingdings" pitchFamily="2" charset="2"/>
              <a:buChar char="§"/>
            </a:pPr>
            <a:r>
              <a:rPr lang="en-GB" sz="1800" dirty="0" smtClean="0"/>
              <a:t>Develop a short video recording of the creation of the feedback for each student individually</a:t>
            </a:r>
          </a:p>
          <a:p>
            <a:pPr lvl="1">
              <a:buFont typeface="Wingdings" pitchFamily="2" charset="2"/>
              <a:buChar char="§"/>
            </a:pPr>
            <a:endParaRPr lang="en-GB" sz="1050" b="1" dirty="0" smtClean="0"/>
          </a:p>
          <a:p>
            <a:pPr>
              <a:buNone/>
            </a:pPr>
            <a:r>
              <a:rPr lang="en-GB" sz="1800" b="1" dirty="0" smtClean="0"/>
              <a:t>Digital ink</a:t>
            </a:r>
          </a:p>
          <a:p>
            <a:pPr lvl="1">
              <a:buFont typeface="Wingdings" pitchFamily="2" charset="2"/>
              <a:buChar char="§"/>
            </a:pPr>
            <a:r>
              <a:rPr lang="en-GB" sz="1800" dirty="0" smtClean="0"/>
              <a:t>Digital ink has been successfully implemented for improving student engagement and learning in similar first year undergraduate courses (</a:t>
            </a:r>
            <a:r>
              <a:rPr lang="en-GB" sz="1800" dirty="0" err="1" smtClean="0"/>
              <a:t>Venema</a:t>
            </a:r>
            <a:r>
              <a:rPr lang="en-GB" sz="1800" dirty="0" smtClean="0"/>
              <a:t> &amp; Lodge, 2012 &amp; 2013)</a:t>
            </a:r>
          </a:p>
          <a:p>
            <a:pPr lvl="1">
              <a:buFont typeface="Wingdings" pitchFamily="2" charset="2"/>
              <a:buChar char="§"/>
            </a:pPr>
            <a:endParaRPr lang="en-GB" sz="1050" dirty="0" smtClean="0"/>
          </a:p>
          <a:p>
            <a:pPr>
              <a:buNone/>
            </a:pPr>
            <a:r>
              <a:rPr lang="en-GB" sz="1800" b="1" dirty="0" smtClean="0"/>
              <a:t>Video recording</a:t>
            </a:r>
          </a:p>
          <a:p>
            <a:pPr lvl="1">
              <a:buFont typeface="Wingdings" pitchFamily="2" charset="2"/>
              <a:buChar char="§"/>
            </a:pPr>
            <a:r>
              <a:rPr lang="en-GB" sz="1800" dirty="0" smtClean="0"/>
              <a:t>To address the usefulness and individual tailoring aspects:</a:t>
            </a:r>
          </a:p>
          <a:p>
            <a:pPr lvl="2"/>
            <a:r>
              <a:rPr lang="en-GB" sz="1800" dirty="0" smtClean="0"/>
              <a:t>a short recording was created where the marker spoke about the mark and explained the comments in terms of the expectation</a:t>
            </a:r>
          </a:p>
          <a:p>
            <a:pPr lvl="2"/>
            <a:r>
              <a:rPr lang="en-GB" sz="1800" dirty="0" smtClean="0"/>
              <a:t>This recording was created as the assessment was marked resulting in no increased marker workload</a:t>
            </a:r>
            <a:endParaRPr lang="en-AU" sz="1800" dirty="0" smtClean="0"/>
          </a:p>
          <a:p>
            <a:pPr>
              <a:buNone/>
            </a:pPr>
            <a:endParaRPr lang="en-AU" sz="1800" b="1" dirty="0" smtClean="0"/>
          </a:p>
          <a:p>
            <a:pPr lvl="1">
              <a:buNone/>
            </a:pPr>
            <a:endParaRPr lang="en-AU" sz="1100" dirty="0" smtClean="0"/>
          </a:p>
          <a:p>
            <a:pPr lvl="1">
              <a:buNone/>
            </a:pPr>
            <a:endParaRPr lang="en-AU" sz="1100" dirty="0" smtClean="0"/>
          </a:p>
        </p:txBody>
      </p:sp>
      <p:sp>
        <p:nvSpPr>
          <p:cNvPr id="4133" name="Line 37"/>
          <p:cNvSpPr>
            <a:spLocks noChangeShapeType="1"/>
          </p:cNvSpPr>
          <p:nvPr/>
        </p:nvSpPr>
        <p:spPr bwMode="auto">
          <a:xfrm>
            <a:off x="838200" y="1557338"/>
            <a:ext cx="7848600" cy="0"/>
          </a:xfrm>
          <a:prstGeom prst="line">
            <a:avLst/>
          </a:prstGeom>
          <a:noFill/>
          <a:ln w="3175">
            <a:solidFill>
              <a:srgbClr val="C02424"/>
            </a:solidFill>
            <a:round/>
            <a:headEnd/>
            <a:tailEnd/>
          </a:ln>
          <a:effectLst/>
        </p:spPr>
        <p:txBody>
          <a:bodyPr wrap="none" anchor="ctr"/>
          <a:lstStyle/>
          <a:p>
            <a:endParaRPr lang="en-AU"/>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8" name="Rectangle 22"/>
          <p:cNvSpPr>
            <a:spLocks noGrp="1" noChangeArrowheads="1"/>
          </p:cNvSpPr>
          <p:nvPr>
            <p:ph type="title"/>
          </p:nvPr>
        </p:nvSpPr>
        <p:spPr/>
        <p:txBody>
          <a:bodyPr/>
          <a:lstStyle/>
          <a:p>
            <a:r>
              <a:rPr lang="en-AU" dirty="0" smtClean="0"/>
              <a:t>Research process</a:t>
            </a:r>
            <a:endParaRPr lang="en-AU" dirty="0"/>
          </a:p>
        </p:txBody>
      </p:sp>
      <p:sp>
        <p:nvSpPr>
          <p:cNvPr id="4099" name="Rectangle 3"/>
          <p:cNvSpPr>
            <a:spLocks noGrp="1" noChangeArrowheads="1"/>
          </p:cNvSpPr>
          <p:nvPr>
            <p:ph type="body" idx="1"/>
          </p:nvPr>
        </p:nvSpPr>
        <p:spPr>
          <a:xfrm>
            <a:off x="899592" y="1628800"/>
            <a:ext cx="7924800" cy="4657725"/>
          </a:xfrm>
        </p:spPr>
        <p:txBody>
          <a:bodyPr/>
          <a:lstStyle/>
          <a:p>
            <a:pPr>
              <a:buNone/>
            </a:pPr>
            <a:r>
              <a:rPr lang="en-AU" sz="1800" b="1" dirty="0" smtClean="0"/>
              <a:t>The project</a:t>
            </a:r>
          </a:p>
          <a:p>
            <a:pPr lvl="1">
              <a:buFont typeface="Wingdings" pitchFamily="2" charset="2"/>
              <a:buChar char="§"/>
            </a:pPr>
            <a:r>
              <a:rPr lang="en-AU" sz="1800" dirty="0" smtClean="0"/>
              <a:t>Implemented across 2 semesters, once for each course</a:t>
            </a:r>
          </a:p>
          <a:p>
            <a:pPr lvl="1">
              <a:buFont typeface="Wingdings" pitchFamily="2" charset="2"/>
              <a:buChar char="§"/>
            </a:pPr>
            <a:r>
              <a:rPr lang="en-AU" sz="1800" dirty="0" smtClean="0"/>
              <a:t>Cohorts range from 25 to 260 students</a:t>
            </a:r>
          </a:p>
          <a:p>
            <a:pPr lvl="1">
              <a:buNone/>
            </a:pPr>
            <a:endParaRPr lang="en-AU" sz="1800" dirty="0" smtClean="0"/>
          </a:p>
          <a:p>
            <a:pPr>
              <a:buNone/>
            </a:pPr>
            <a:r>
              <a:rPr lang="en-AU" sz="1800" b="1" dirty="0" smtClean="0"/>
              <a:t>The process</a:t>
            </a:r>
          </a:p>
          <a:p>
            <a:pPr lvl="1">
              <a:buFont typeface="Wingdings" pitchFamily="2" charset="2"/>
              <a:buChar char="§"/>
            </a:pPr>
            <a:r>
              <a:rPr lang="en-US" sz="1800" dirty="0" smtClean="0"/>
              <a:t>In each semester, students were assigned to one of three groups based on tutorial session</a:t>
            </a:r>
          </a:p>
          <a:p>
            <a:pPr lvl="1">
              <a:buFont typeface="Wingdings" pitchFamily="2" charset="2"/>
              <a:buChar char="§"/>
            </a:pPr>
            <a:r>
              <a:rPr lang="en-US" sz="1800" dirty="0" smtClean="0"/>
              <a:t>Each group received one of three types of feedback on their major assessment item:</a:t>
            </a:r>
          </a:p>
          <a:p>
            <a:pPr marL="1257300" lvl="2" indent="-342900">
              <a:buAutoNum type="arabicPeriod"/>
            </a:pPr>
            <a:r>
              <a:rPr lang="en-US" sz="1800" dirty="0" smtClean="0"/>
              <a:t>Standard paper based form with detailed comments </a:t>
            </a:r>
          </a:p>
          <a:p>
            <a:pPr marL="1257300" lvl="2" indent="-342900">
              <a:buAutoNum type="arabicPeriod"/>
            </a:pPr>
            <a:r>
              <a:rPr lang="en-US" sz="1800" dirty="0" smtClean="0"/>
              <a:t>Electronic version of the paper based form with electronically marked up comments</a:t>
            </a:r>
          </a:p>
          <a:p>
            <a:pPr marL="1257300" lvl="2" indent="-342900">
              <a:buAutoNum type="arabicPeriod"/>
            </a:pPr>
            <a:r>
              <a:rPr lang="en-US" sz="1800" dirty="0" smtClean="0"/>
              <a:t>Electronic version of the paper based form with electronically marked up comments and a short video discussing the sheet and the comments. </a:t>
            </a:r>
          </a:p>
          <a:p>
            <a:pPr lvl="1">
              <a:buNone/>
            </a:pPr>
            <a:endParaRPr lang="en-AU" sz="700" b="1" dirty="0" smtClean="0"/>
          </a:p>
        </p:txBody>
      </p:sp>
      <p:sp>
        <p:nvSpPr>
          <p:cNvPr id="4133" name="Line 37"/>
          <p:cNvSpPr>
            <a:spLocks noChangeShapeType="1"/>
          </p:cNvSpPr>
          <p:nvPr/>
        </p:nvSpPr>
        <p:spPr bwMode="auto">
          <a:xfrm>
            <a:off x="838200" y="1557338"/>
            <a:ext cx="7848600" cy="0"/>
          </a:xfrm>
          <a:prstGeom prst="line">
            <a:avLst/>
          </a:prstGeom>
          <a:noFill/>
          <a:ln w="3175">
            <a:solidFill>
              <a:srgbClr val="C02424"/>
            </a:solidFill>
            <a:round/>
            <a:headEnd/>
            <a:tailEnd/>
          </a:ln>
          <a:effectLst/>
        </p:spPr>
        <p:txBody>
          <a:bodyPr wrap="none" anchor="ctr"/>
          <a:lstStyle/>
          <a:p>
            <a:endParaRPr lang="en-AU"/>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8" name="Rectangle 22"/>
          <p:cNvSpPr>
            <a:spLocks noGrp="1" noChangeArrowheads="1"/>
          </p:cNvSpPr>
          <p:nvPr>
            <p:ph type="title"/>
          </p:nvPr>
        </p:nvSpPr>
        <p:spPr/>
        <p:txBody>
          <a:bodyPr/>
          <a:lstStyle/>
          <a:p>
            <a:r>
              <a:rPr lang="en-AU" dirty="0" smtClean="0"/>
              <a:t>Discussion</a:t>
            </a:r>
            <a:endParaRPr lang="en-AU" dirty="0"/>
          </a:p>
        </p:txBody>
      </p:sp>
      <p:sp>
        <p:nvSpPr>
          <p:cNvPr id="4099" name="Rectangle 3"/>
          <p:cNvSpPr>
            <a:spLocks noGrp="1" noChangeArrowheads="1"/>
          </p:cNvSpPr>
          <p:nvPr>
            <p:ph type="body" idx="1"/>
          </p:nvPr>
        </p:nvSpPr>
        <p:spPr>
          <a:xfrm>
            <a:off x="899592" y="1628800"/>
            <a:ext cx="7924800" cy="4657725"/>
          </a:xfrm>
        </p:spPr>
        <p:txBody>
          <a:bodyPr/>
          <a:lstStyle/>
          <a:p>
            <a:pPr>
              <a:buNone/>
            </a:pPr>
            <a:r>
              <a:rPr lang="en-AU" sz="1800" b="1" dirty="0" smtClean="0"/>
              <a:t>Survey</a:t>
            </a:r>
          </a:p>
          <a:p>
            <a:pPr marL="857250" lvl="1" indent="-342900">
              <a:buFont typeface="Wingdings" pitchFamily="2" charset="2"/>
              <a:buChar char="§"/>
            </a:pPr>
            <a:r>
              <a:rPr lang="en-US" sz="1800" dirty="0" smtClean="0"/>
              <a:t>Students were subsequently surveyed regarding their perceptions of the usefulness of the three different methods of feedback</a:t>
            </a:r>
          </a:p>
          <a:p>
            <a:pPr marL="857250" lvl="1" indent="-342900">
              <a:buFont typeface="Wingdings" pitchFamily="2" charset="2"/>
              <a:buChar char="§"/>
            </a:pPr>
            <a:r>
              <a:rPr lang="en-US" sz="1800" dirty="0" smtClean="0"/>
              <a:t>52 students completed the short survey</a:t>
            </a:r>
          </a:p>
          <a:p>
            <a:pPr marL="857250" lvl="1" indent="-342900">
              <a:buFont typeface="Wingdings" pitchFamily="2" charset="2"/>
              <a:buChar char="§"/>
            </a:pPr>
            <a:endParaRPr lang="en-AU" sz="900" dirty="0" smtClean="0"/>
          </a:p>
          <a:p>
            <a:pPr lvl="1">
              <a:buNone/>
            </a:pPr>
            <a:endParaRPr lang="en-AU" sz="400" dirty="0" smtClean="0"/>
          </a:p>
          <a:p>
            <a:pPr>
              <a:buNone/>
            </a:pPr>
            <a:r>
              <a:rPr lang="en-AU" sz="1800" b="1" dirty="0" smtClean="0"/>
              <a:t>Outcomes</a:t>
            </a:r>
          </a:p>
          <a:p>
            <a:pPr>
              <a:buNone/>
            </a:pPr>
            <a:endParaRPr lang="en-AU" sz="800" b="1" dirty="0" smtClean="0"/>
          </a:p>
          <a:p>
            <a:pPr>
              <a:buNone/>
            </a:pPr>
            <a:r>
              <a:rPr lang="en-AU" sz="1800" b="1" dirty="0" smtClean="0"/>
              <a:t>	Students receiving feedback via video</a:t>
            </a:r>
          </a:p>
          <a:p>
            <a:pPr lvl="2"/>
            <a:r>
              <a:rPr lang="en-US" sz="1800" dirty="0" smtClean="0"/>
              <a:t>More likely to agree that the feedback was easy to understand, more useful and interesting</a:t>
            </a:r>
          </a:p>
          <a:p>
            <a:pPr lvl="2"/>
            <a:r>
              <a:rPr lang="en-US" sz="1800" dirty="0" smtClean="0"/>
              <a:t>More satisfied with the feedback they were given</a:t>
            </a:r>
          </a:p>
          <a:p>
            <a:pPr lvl="2"/>
            <a:r>
              <a:rPr lang="en-US" sz="1800" dirty="0" smtClean="0"/>
              <a:t>More likely to agree that the feedback will assist their learning</a:t>
            </a:r>
          </a:p>
          <a:p>
            <a:pPr lvl="1">
              <a:buFont typeface="Wingdings" pitchFamily="2" charset="2"/>
              <a:buChar char="§"/>
            </a:pPr>
            <a:endParaRPr lang="en-US" sz="1000" dirty="0" smtClean="0"/>
          </a:p>
          <a:p>
            <a:pPr lvl="1">
              <a:buNone/>
            </a:pPr>
            <a:r>
              <a:rPr lang="en-AU" sz="1800" b="1" dirty="0" smtClean="0"/>
              <a:t>Students receiving feedback electronically</a:t>
            </a:r>
          </a:p>
          <a:p>
            <a:pPr lvl="2"/>
            <a:r>
              <a:rPr lang="en-US" sz="1800" dirty="0" smtClean="0"/>
              <a:t>Responses tended to be positive compared to the more traditional paper-based approach</a:t>
            </a:r>
            <a:endParaRPr lang="en-AU" sz="1800" b="1" dirty="0" smtClean="0"/>
          </a:p>
          <a:p>
            <a:pPr>
              <a:buNone/>
            </a:pPr>
            <a:endParaRPr lang="en-AU" sz="200" b="1" dirty="0" smtClean="0"/>
          </a:p>
          <a:p>
            <a:pPr>
              <a:buNone/>
            </a:pPr>
            <a:r>
              <a:rPr lang="en-AU" sz="1800" dirty="0" smtClean="0"/>
              <a:t>	</a:t>
            </a:r>
            <a:endParaRPr lang="en-AU" sz="1000" dirty="0" smtClean="0"/>
          </a:p>
          <a:p>
            <a:pPr>
              <a:buNone/>
            </a:pPr>
            <a:r>
              <a:rPr lang="en-AU" sz="1800" dirty="0" smtClean="0"/>
              <a:t>	</a:t>
            </a:r>
          </a:p>
        </p:txBody>
      </p:sp>
      <p:sp>
        <p:nvSpPr>
          <p:cNvPr id="4133" name="Line 37"/>
          <p:cNvSpPr>
            <a:spLocks noChangeShapeType="1"/>
          </p:cNvSpPr>
          <p:nvPr/>
        </p:nvSpPr>
        <p:spPr bwMode="auto">
          <a:xfrm>
            <a:off x="838200" y="1557338"/>
            <a:ext cx="7848600" cy="0"/>
          </a:xfrm>
          <a:prstGeom prst="line">
            <a:avLst/>
          </a:prstGeom>
          <a:noFill/>
          <a:ln w="3175">
            <a:solidFill>
              <a:srgbClr val="C02424"/>
            </a:solidFill>
            <a:round/>
            <a:headEnd/>
            <a:tailEnd/>
          </a:ln>
          <a:effectLst/>
        </p:spPr>
        <p:txBody>
          <a:bodyPr wrap="none" anchor="ctr"/>
          <a:lstStyle/>
          <a:p>
            <a:endParaRPr lang="en-AU"/>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xmlns="" val="903521934"/>
              </p:ext>
            </p:extLst>
          </p:nvPr>
        </p:nvGraphicFramePr>
        <p:xfrm>
          <a:off x="342900" y="1089025"/>
          <a:ext cx="8458200" cy="467995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971600" y="5949280"/>
            <a:ext cx="7704856" cy="553998"/>
          </a:xfrm>
          <a:prstGeom prst="rect">
            <a:avLst/>
          </a:prstGeom>
          <a:noFill/>
        </p:spPr>
        <p:txBody>
          <a:bodyPr wrap="square" rtlCol="0">
            <a:spAutoFit/>
          </a:bodyPr>
          <a:lstStyle/>
          <a:p>
            <a:pPr>
              <a:buNone/>
            </a:pPr>
            <a:r>
              <a:rPr lang="en-US" dirty="0" smtClean="0"/>
              <a:t>% Students agree or strongly agree that feedback on their assignment was clearly </a:t>
            </a:r>
            <a:r>
              <a:rPr lang="en-US" dirty="0" err="1" smtClean="0"/>
              <a:t>organised</a:t>
            </a:r>
            <a:endParaRPr lang="en-US" dirty="0"/>
          </a:p>
        </p:txBody>
      </p:sp>
    </p:spTree>
    <p:extLst>
      <p:ext uri="{BB962C8B-B14F-4D97-AF65-F5344CB8AC3E}">
        <p14:creationId xmlns:p14="http://schemas.microsoft.com/office/powerpoint/2010/main" xmlns="" val="3933834407"/>
      </p:ext>
    </p:extLst>
  </p:cSld>
  <p:clrMapOvr>
    <a:masterClrMapping/>
  </p:clrMapOvr>
</p:sld>
</file>

<file path=ppt/theme/theme1.xml><?xml version="1.0" encoding="utf-8"?>
<a:theme xmlns:a="http://schemas.openxmlformats.org/drawingml/2006/main" name="griffith-corporate-powerpoint-template">
  <a:themeElements>
    <a:clrScheme name="Master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ster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AU" sz="15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AU" sz="1500" b="0" i="0" u="none" strike="noStrike" cap="none" normalizeH="0" baseline="0" smtClean="0">
            <a:ln>
              <a:noFill/>
            </a:ln>
            <a:solidFill>
              <a:schemeClr val="tx1"/>
            </a:solidFill>
            <a:effectLst/>
            <a:latin typeface="Arial" charset="0"/>
          </a:defRPr>
        </a:defPPr>
      </a:lstStyle>
    </a:lnDef>
  </a:objectDefaults>
  <a:extraClrSchemeLst>
    <a:extraClrScheme>
      <a:clrScheme name="Master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griffith-corporate-powerpoint-template</Template>
  <TotalTime>7302</TotalTime>
  <Words>688</Words>
  <Application>Microsoft Office PowerPoint</Application>
  <PresentationFormat>On-screen Show (4:3)</PresentationFormat>
  <Paragraphs>129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griffith-corporate-powerpoint-template</vt:lpstr>
      <vt:lpstr>A quasi-experimental comparison of assessment feedback mechanisms</vt:lpstr>
      <vt:lpstr>Overview</vt:lpstr>
      <vt:lpstr>Teaching context</vt:lpstr>
      <vt:lpstr>Teaching context</vt:lpstr>
      <vt:lpstr>The issue</vt:lpstr>
      <vt:lpstr>The solution</vt:lpstr>
      <vt:lpstr>Research process</vt:lpstr>
      <vt:lpstr>Discussion</vt:lpstr>
      <vt:lpstr>Slide 9</vt:lpstr>
      <vt:lpstr>Slide 10</vt:lpstr>
      <vt:lpstr>Slide 11</vt:lpstr>
      <vt:lpstr>Slide 12</vt:lpstr>
      <vt:lpstr>Slide 13</vt:lpstr>
      <vt:lpstr>Discussion</vt:lpstr>
      <vt:lpstr>References</vt:lpstr>
    </vt:vector>
  </TitlesOfParts>
  <Company>Griffith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Sven Venema</dc:creator>
  <cp:lastModifiedBy>Sven Venema</cp:lastModifiedBy>
  <cp:revision>435</cp:revision>
  <dcterms:created xsi:type="dcterms:W3CDTF">2012-05-31T06:44:31Z</dcterms:created>
  <dcterms:modified xsi:type="dcterms:W3CDTF">2013-11-18T09:37:58Z</dcterms:modified>
</cp:coreProperties>
</file>