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367" r:id="rId3"/>
    <p:sldId id="368" r:id="rId4"/>
    <p:sldId id="417" r:id="rId5"/>
    <p:sldId id="420" r:id="rId6"/>
    <p:sldId id="421" r:id="rId7"/>
    <p:sldId id="419" r:id="rId8"/>
    <p:sldId id="422" r:id="rId9"/>
    <p:sldId id="423" r:id="rId10"/>
    <p:sldId id="426" r:id="rId11"/>
    <p:sldId id="427" r:id="rId12"/>
    <p:sldId id="430" r:id="rId13"/>
    <p:sldId id="424" r:id="rId14"/>
    <p:sldId id="428" r:id="rId15"/>
    <p:sldId id="429" r:id="rId16"/>
    <p:sldId id="425" r:id="rId17"/>
  </p:sldIdLst>
  <p:sldSz cx="9144000" cy="5143500" type="screen16x9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818A8F"/>
    <a:srgbClr val="6A288A"/>
    <a:srgbClr val="BF5B1F"/>
    <a:srgbClr val="D40E8C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8" autoAdjust="0"/>
    <p:restoredTop sz="94660"/>
  </p:normalViewPr>
  <p:slideViewPr>
    <p:cSldViewPr>
      <p:cViewPr>
        <p:scale>
          <a:sx n="170" d="100"/>
          <a:sy n="170" d="100"/>
        </p:scale>
        <p:origin x="-760" y="-3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AA09-01123:Users:sankey:Google%20Drive:research:UniSet_Book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AA09-01123:Users:sankey:Google%20Drive:research:UniSet_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key\Documents\Research\student%20survey\UniSet_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key\Documents\Research\student%20survey\UniSet_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AA09-01123:Users:sankey:Google%20Drive:research:UniSet_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583664831945814"/>
          <c:y val="0.0301813173021928"/>
          <c:w val="0.944558180227471"/>
          <c:h val="0.83343446505806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0347222222222222"/>
                  <c:y val="-0.06036217303822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231481481481481"/>
                  <c:y val="-0.05533199195171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Sheet8!$B$52:$C$53</c:f>
              <c:multiLvlStrCache>
                <c:ptCount val="2"/>
                <c:lvl>
                  <c:pt idx="0">
                    <c:v>internal/on-campus</c:v>
                  </c:pt>
                  <c:pt idx="1">
                    <c:v>external/distance student</c:v>
                  </c:pt>
                </c:lvl>
                <c:lvl>
                  <c:pt idx="0">
                    <c:v>Internal/on-campus or external/distance student</c:v>
                  </c:pt>
                </c:lvl>
              </c:multiLvlStrCache>
            </c:multiLvlStrRef>
          </c:cat>
          <c:val>
            <c:numRef>
              <c:f>Sheet8!$B$54:$C$54</c:f>
              <c:numCache>
                <c:formatCode>General</c:formatCode>
                <c:ptCount val="2"/>
                <c:pt idx="0">
                  <c:v>380.0</c:v>
                </c:pt>
                <c:pt idx="1">
                  <c:v>801.0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0372296"/>
        <c:axId val="-2140369320"/>
        <c:axId val="0"/>
      </c:bar3DChart>
      <c:catAx>
        <c:axId val="-214037229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0369320"/>
        <c:crosses val="autoZero"/>
        <c:auto val="1"/>
        <c:lblAlgn val="ctr"/>
        <c:lblOffset val="100"/>
        <c:noMultiLvlLbl val="0"/>
      </c:catAx>
      <c:valAx>
        <c:axId val="-2140369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0372296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srgbClr val="000000">
          <a:alpha val="43000"/>
        </a:srgbClr>
      </a:outerShdw>
    </a:effectLst>
  </c:spPr>
  <c:txPr>
    <a:bodyPr/>
    <a:lstStyle/>
    <a:p>
      <a:pPr>
        <a:defRPr sz="7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42549853682095"/>
          <c:y val="0.0521711540823428"/>
          <c:w val="0.89275650888466"/>
          <c:h val="0.7351250017058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Sheet2!$A$364</c:f>
              <c:strCache>
                <c:ptCount val="1"/>
                <c:pt idx="0">
                  <c:v>CURRENTLY do this 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cat>
            <c:strRef>
              <c:f>Sheet2!$B$363:$F$363</c:f>
              <c:strCache>
                <c:ptCount val="5"/>
                <c:pt idx="0">
                  <c:v>Never or Rarely</c:v>
                </c:pt>
                <c:pt idx="1">
                  <c:v>A few times a SEMESTER</c:v>
                </c:pt>
                <c:pt idx="2">
                  <c:v>A few times a MONTH</c:v>
                </c:pt>
                <c:pt idx="3">
                  <c:v>A few times a WEEK</c:v>
                </c:pt>
                <c:pt idx="4">
                  <c:v>One or more times a DAY</c:v>
                </c:pt>
              </c:strCache>
            </c:strRef>
          </c:cat>
          <c:val>
            <c:numRef>
              <c:f>Sheet2!$B$364:$F$364</c:f>
              <c:numCache>
                <c:formatCode>General</c:formatCode>
                <c:ptCount val="5"/>
                <c:pt idx="0">
                  <c:v>845.0</c:v>
                </c:pt>
                <c:pt idx="1">
                  <c:v>126.0</c:v>
                </c:pt>
                <c:pt idx="2">
                  <c:v>96.0</c:v>
                </c:pt>
                <c:pt idx="3">
                  <c:v>75.0</c:v>
                </c:pt>
                <c:pt idx="4">
                  <c:v>39.0</c:v>
                </c:pt>
              </c:numCache>
            </c:numRef>
          </c:val>
        </c:ser>
        <c:ser>
          <c:idx val="1"/>
          <c:order val="1"/>
          <c:tx>
            <c:strRef>
              <c:f>Sheet2!$A$365</c:f>
              <c:strCache>
                <c:ptCount val="1"/>
                <c:pt idx="0">
                  <c:v>WOULD LIKE TO do this 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Sheet2!$B$363:$F$363</c:f>
              <c:strCache>
                <c:ptCount val="5"/>
                <c:pt idx="0">
                  <c:v>Never or Rarely</c:v>
                </c:pt>
                <c:pt idx="1">
                  <c:v>A few times a SEMESTER</c:v>
                </c:pt>
                <c:pt idx="2">
                  <c:v>A few times a MONTH</c:v>
                </c:pt>
                <c:pt idx="3">
                  <c:v>A few times a WEEK</c:v>
                </c:pt>
                <c:pt idx="4">
                  <c:v>One or more times a DAY</c:v>
                </c:pt>
              </c:strCache>
            </c:strRef>
          </c:cat>
          <c:val>
            <c:numRef>
              <c:f>Sheet2!$B$365:$F$365</c:f>
              <c:numCache>
                <c:formatCode>General</c:formatCode>
                <c:ptCount val="5"/>
                <c:pt idx="0">
                  <c:v>341.0</c:v>
                </c:pt>
                <c:pt idx="1">
                  <c:v>281.0</c:v>
                </c:pt>
                <c:pt idx="2">
                  <c:v>261.0</c:v>
                </c:pt>
                <c:pt idx="3">
                  <c:v>214.0</c:v>
                </c:pt>
                <c:pt idx="4">
                  <c:v>84.0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-2122148152"/>
        <c:axId val="-2122145176"/>
        <c:axId val="0"/>
      </c:bar3DChart>
      <c:catAx>
        <c:axId val="-2122148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22145176"/>
        <c:crosses val="autoZero"/>
        <c:auto val="1"/>
        <c:lblAlgn val="ctr"/>
        <c:lblOffset val="100"/>
        <c:noMultiLvlLbl val="0"/>
      </c:catAx>
      <c:valAx>
        <c:axId val="-21221451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-2122148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3889617964421"/>
          <c:y val="0.90485575676524"/>
          <c:w val="0.612220764071158"/>
          <c:h val="0.0821459763370133"/>
        </c:manualLayout>
      </c:layout>
      <c:overlay val="0"/>
    </c:legend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562257788350314"/>
          <c:y val="0.0342209145544596"/>
          <c:w val="0.811963174401387"/>
          <c:h val="0.8278136649438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with staff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Instant messaging</c:v>
                </c:pt>
                <c:pt idx="1">
                  <c:v>Text messaging</c:v>
                </c:pt>
                <c:pt idx="2">
                  <c:v>Email</c:v>
                </c:pt>
                <c:pt idx="3">
                  <c:v>In LMS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75.0</c:v>
                </c:pt>
                <c:pt idx="1">
                  <c:v>173.0</c:v>
                </c:pt>
                <c:pt idx="2">
                  <c:v>682.0</c:v>
                </c:pt>
                <c:pt idx="3">
                  <c:v>704.0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Future with staff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Instant messaging</c:v>
                </c:pt>
                <c:pt idx="1">
                  <c:v>Text messaging</c:v>
                </c:pt>
                <c:pt idx="2">
                  <c:v>Email</c:v>
                </c:pt>
                <c:pt idx="3">
                  <c:v>In LMS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281.0</c:v>
                </c:pt>
                <c:pt idx="1">
                  <c:v>368.0</c:v>
                </c:pt>
                <c:pt idx="2">
                  <c:v>862.0</c:v>
                </c:pt>
                <c:pt idx="3">
                  <c:v>847.0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Current with staff2</c:v>
                </c:pt>
              </c:strCache>
            </c:strRef>
          </c:tx>
          <c:spPr>
            <a:solidFill>
              <a:srgbClr val="D40E8C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Instant messaging</c:v>
                </c:pt>
                <c:pt idx="1">
                  <c:v>Text messaging</c:v>
                </c:pt>
                <c:pt idx="2">
                  <c:v>Email</c:v>
                </c:pt>
                <c:pt idx="3">
                  <c:v>In LMS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119.0</c:v>
                </c:pt>
                <c:pt idx="1">
                  <c:v>292.0</c:v>
                </c:pt>
                <c:pt idx="2">
                  <c:v>523.0</c:v>
                </c:pt>
                <c:pt idx="3">
                  <c:v>632.0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Future with student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Instant messaging</c:v>
                </c:pt>
                <c:pt idx="1">
                  <c:v>Text messaging</c:v>
                </c:pt>
                <c:pt idx="2">
                  <c:v>Email</c:v>
                </c:pt>
                <c:pt idx="3">
                  <c:v>In LMS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308.0</c:v>
                </c:pt>
                <c:pt idx="1">
                  <c:v>454.0</c:v>
                </c:pt>
                <c:pt idx="2">
                  <c:v>748.0</c:v>
                </c:pt>
                <c:pt idx="3">
                  <c:v>781.0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5331768"/>
        <c:axId val="-2145325176"/>
        <c:axId val="0"/>
      </c:bar3DChart>
      <c:catAx>
        <c:axId val="-214533176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5325176"/>
        <c:crosses val="autoZero"/>
        <c:auto val="1"/>
        <c:lblAlgn val="ctr"/>
        <c:lblOffset val="100"/>
        <c:noMultiLvlLbl val="0"/>
      </c:catAx>
      <c:valAx>
        <c:axId val="-2145325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53317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620558652796138"/>
          <c:y val="0.0396039603960396"/>
          <c:w val="0.930644864647394"/>
          <c:h val="0.7775247524752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Sheet7!$A$10</c:f>
              <c:strCache>
                <c:ptCount val="1"/>
                <c:pt idx="0">
                  <c:v>Twitter</c:v>
                </c:pt>
              </c:strCache>
            </c:strRef>
          </c:tx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Sheet7!$B$4:$F$4</c:f>
              <c:strCache>
                <c:ptCount val="5"/>
                <c:pt idx="0">
                  <c:v>Not At All Useful</c:v>
                </c:pt>
                <c:pt idx="1">
                  <c:v>A Little Useful</c:v>
                </c:pt>
                <c:pt idx="2">
                  <c:v>Moderately Useful</c:v>
                </c:pt>
                <c:pt idx="3">
                  <c:v>Quite Useful</c:v>
                </c:pt>
                <c:pt idx="4">
                  <c:v>Very Useful</c:v>
                </c:pt>
              </c:strCache>
            </c:strRef>
          </c:cat>
          <c:val>
            <c:numRef>
              <c:f>Sheet7!$B$10:$F$10</c:f>
              <c:numCache>
                <c:formatCode>General</c:formatCode>
                <c:ptCount val="5"/>
                <c:pt idx="0">
                  <c:v>781.0</c:v>
                </c:pt>
                <c:pt idx="1">
                  <c:v>160.0</c:v>
                </c:pt>
                <c:pt idx="2">
                  <c:v>101.0</c:v>
                </c:pt>
                <c:pt idx="3">
                  <c:v>78.0</c:v>
                </c:pt>
                <c:pt idx="4">
                  <c:v>61.0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6384872"/>
        <c:axId val="-2145643208"/>
        <c:axId val="0"/>
      </c:bar3DChart>
      <c:catAx>
        <c:axId val="-214638487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5643208"/>
        <c:crosses val="autoZero"/>
        <c:auto val="1"/>
        <c:lblAlgn val="ctr"/>
        <c:lblOffset val="100"/>
        <c:noMultiLvlLbl val="0"/>
      </c:catAx>
      <c:valAx>
        <c:axId val="-2145643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6384872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7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693993025684133"/>
          <c:y val="0.0539971756845119"/>
          <c:w val="0.910584016864447"/>
          <c:h val="0.7548466682418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Sheet7!$A$5</c:f>
              <c:strCache>
                <c:ptCount val="1"/>
                <c:pt idx="0">
                  <c:v>Automatic updates through RSS feeds from university web pages to receive administrative information (eg enrolment status, changes to timetables, information about your course, tutorial registration, library fines, services, resources)</c:v>
                </c:pt>
              </c:strCache>
            </c:strRef>
          </c:tx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Sheet7!$B$4:$F$4</c:f>
              <c:strCache>
                <c:ptCount val="5"/>
                <c:pt idx="0">
                  <c:v>Not At All Useful</c:v>
                </c:pt>
                <c:pt idx="1">
                  <c:v>A Little Useful</c:v>
                </c:pt>
                <c:pt idx="2">
                  <c:v>Moderately Useful</c:v>
                </c:pt>
                <c:pt idx="3">
                  <c:v>Quite Useful</c:v>
                </c:pt>
                <c:pt idx="4">
                  <c:v>Very Useful</c:v>
                </c:pt>
              </c:strCache>
            </c:strRef>
          </c:cat>
          <c:val>
            <c:numRef>
              <c:f>Sheet7!$B$5:$F$5</c:f>
              <c:numCache>
                <c:formatCode>General</c:formatCode>
                <c:ptCount val="5"/>
                <c:pt idx="0">
                  <c:v>176.0</c:v>
                </c:pt>
                <c:pt idx="1">
                  <c:v>199.0</c:v>
                </c:pt>
                <c:pt idx="2">
                  <c:v>247.0</c:v>
                </c:pt>
                <c:pt idx="3">
                  <c:v>346.0</c:v>
                </c:pt>
                <c:pt idx="4">
                  <c:v>213.0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21745256"/>
        <c:axId val="-2121742280"/>
        <c:axId val="0"/>
      </c:bar3DChart>
      <c:catAx>
        <c:axId val="-212174525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1742280"/>
        <c:crosses val="autoZero"/>
        <c:auto val="1"/>
        <c:lblAlgn val="ctr"/>
        <c:lblOffset val="100"/>
        <c:noMultiLvlLbl val="0"/>
      </c:catAx>
      <c:valAx>
        <c:axId val="-2121742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1745256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8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696316014891444"/>
          <c:y val="0.045662100456621"/>
          <c:w val="0.910284716502487"/>
          <c:h val="0.7719725102855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Sheet7!$A$6</c:f>
              <c:strCache>
                <c:ptCount val="1"/>
                <c:pt idx="0">
                  <c:v>Mail - paper-based letters or memos</c:v>
                </c:pt>
              </c:strCache>
            </c:strRef>
          </c:tx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Sheet7!$B$4:$F$4</c:f>
              <c:strCache>
                <c:ptCount val="5"/>
                <c:pt idx="0">
                  <c:v>Not At All Useful</c:v>
                </c:pt>
                <c:pt idx="1">
                  <c:v>A Little Useful</c:v>
                </c:pt>
                <c:pt idx="2">
                  <c:v>Moderately Useful</c:v>
                </c:pt>
                <c:pt idx="3">
                  <c:v>Quite Useful</c:v>
                </c:pt>
                <c:pt idx="4">
                  <c:v>Very Useful</c:v>
                </c:pt>
              </c:strCache>
            </c:strRef>
          </c:cat>
          <c:val>
            <c:numRef>
              <c:f>Sheet7!$B$6:$F$6</c:f>
              <c:numCache>
                <c:formatCode>General</c:formatCode>
                <c:ptCount val="5"/>
                <c:pt idx="0">
                  <c:v>305.0</c:v>
                </c:pt>
                <c:pt idx="1">
                  <c:v>306.0</c:v>
                </c:pt>
                <c:pt idx="2">
                  <c:v>243.0</c:v>
                </c:pt>
                <c:pt idx="3">
                  <c:v>204.0</c:v>
                </c:pt>
                <c:pt idx="4">
                  <c:v>123.0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5801080"/>
        <c:axId val="2140176104"/>
        <c:axId val="0"/>
      </c:bar3DChart>
      <c:catAx>
        <c:axId val="-21458010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40176104"/>
        <c:crosses val="autoZero"/>
        <c:auto val="1"/>
        <c:lblAlgn val="ctr"/>
        <c:lblOffset val="100"/>
        <c:noMultiLvlLbl val="0"/>
      </c:catAx>
      <c:valAx>
        <c:axId val="2140176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5801080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8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637432429927086"/>
          <c:y val="0.0456944881889764"/>
          <c:w val="0.925264387360257"/>
          <c:h val="0.7741144356955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Sheet7!$A$7</c:f>
              <c:strCache>
                <c:ptCount val="1"/>
                <c:pt idx="0">
                  <c:v>Email – university account which can be redirected to home account</c:v>
                </c:pt>
              </c:strCache>
            </c:strRef>
          </c:tx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Sheet7!$B$4:$F$4</c:f>
              <c:strCache>
                <c:ptCount val="5"/>
                <c:pt idx="0">
                  <c:v>Not At All Useful</c:v>
                </c:pt>
                <c:pt idx="1">
                  <c:v>A Little Useful</c:v>
                </c:pt>
                <c:pt idx="2">
                  <c:v>Moderately Useful</c:v>
                </c:pt>
                <c:pt idx="3">
                  <c:v>Quite Useful</c:v>
                </c:pt>
                <c:pt idx="4">
                  <c:v>Very Useful</c:v>
                </c:pt>
              </c:strCache>
            </c:strRef>
          </c:cat>
          <c:val>
            <c:numRef>
              <c:f>Sheet7!$B$7:$F$7</c:f>
              <c:numCache>
                <c:formatCode>General</c:formatCode>
                <c:ptCount val="5"/>
                <c:pt idx="0">
                  <c:v>20.0</c:v>
                </c:pt>
                <c:pt idx="1">
                  <c:v>44.0</c:v>
                </c:pt>
                <c:pt idx="2">
                  <c:v>118.0</c:v>
                </c:pt>
                <c:pt idx="3">
                  <c:v>367.0</c:v>
                </c:pt>
                <c:pt idx="4">
                  <c:v>632.0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21710648"/>
        <c:axId val="-2121707672"/>
        <c:axId val="0"/>
      </c:bar3DChart>
      <c:catAx>
        <c:axId val="-212171064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1707672"/>
        <c:crosses val="autoZero"/>
        <c:auto val="1"/>
        <c:lblAlgn val="ctr"/>
        <c:lblOffset val="100"/>
        <c:noMultiLvlLbl val="0"/>
      </c:catAx>
      <c:valAx>
        <c:axId val="-2121707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1710648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7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627096827985846"/>
          <c:y val="0.0427167876975651"/>
          <c:w val="0.930672183515115"/>
          <c:h val="0.7440699344448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Sheet7!$A$13</c:f>
              <c:strCache>
                <c:ptCount val="1"/>
                <c:pt idx="0">
                  <c:v>Communication tools in Moodle/USQStudyDesk</c:v>
                </c:pt>
              </c:strCache>
            </c:strRef>
          </c:tx>
          <c:spPr>
            <a:solidFill>
              <a:srgbClr val="8585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Sheet7!$B$4:$F$4</c:f>
              <c:strCache>
                <c:ptCount val="5"/>
                <c:pt idx="0">
                  <c:v>Not At All Useful</c:v>
                </c:pt>
                <c:pt idx="1">
                  <c:v>A Little Useful</c:v>
                </c:pt>
                <c:pt idx="2">
                  <c:v>Moderately Useful</c:v>
                </c:pt>
                <c:pt idx="3">
                  <c:v>Quite Useful</c:v>
                </c:pt>
                <c:pt idx="4">
                  <c:v>Very Useful</c:v>
                </c:pt>
              </c:strCache>
            </c:strRef>
          </c:cat>
          <c:val>
            <c:numRef>
              <c:f>Sheet7!$B$13:$F$13</c:f>
              <c:numCache>
                <c:formatCode>General</c:formatCode>
                <c:ptCount val="5"/>
                <c:pt idx="0">
                  <c:v>49.0</c:v>
                </c:pt>
                <c:pt idx="1">
                  <c:v>104.0</c:v>
                </c:pt>
                <c:pt idx="2">
                  <c:v>216.0</c:v>
                </c:pt>
                <c:pt idx="3">
                  <c:v>406.0</c:v>
                </c:pt>
                <c:pt idx="4">
                  <c:v>406.0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22113384"/>
        <c:axId val="-2122110440"/>
        <c:axId val="0"/>
      </c:bar3DChart>
      <c:catAx>
        <c:axId val="-212211338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2110440"/>
        <c:crosses val="autoZero"/>
        <c:auto val="1"/>
        <c:lblAlgn val="ctr"/>
        <c:lblOffset val="100"/>
        <c:noMultiLvlLbl val="0"/>
      </c:catAx>
      <c:valAx>
        <c:axId val="-2122110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2113384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7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38677456984543"/>
          <c:y val="0.0386722526587174"/>
          <c:w val="0.953817439486731"/>
          <c:h val="0.867504903814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Sheet7!$A$9</c:f>
              <c:strCache>
                <c:ptCount val="1"/>
                <c:pt idx="0">
                  <c:v>A Facebook group that you can sign up to</c:v>
                </c:pt>
              </c:strCache>
            </c:strRef>
          </c:tx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Sheet7!$B$4:$F$4</c:f>
              <c:strCache>
                <c:ptCount val="5"/>
                <c:pt idx="0">
                  <c:v>Not At All Useful</c:v>
                </c:pt>
                <c:pt idx="1">
                  <c:v>A Little Useful</c:v>
                </c:pt>
                <c:pt idx="2">
                  <c:v>Moderately Useful</c:v>
                </c:pt>
                <c:pt idx="3">
                  <c:v>Quite Useful</c:v>
                </c:pt>
                <c:pt idx="4">
                  <c:v>Very Useful</c:v>
                </c:pt>
              </c:strCache>
            </c:strRef>
          </c:cat>
          <c:val>
            <c:numRef>
              <c:f>Sheet7!$B$9:$F$9</c:f>
              <c:numCache>
                <c:formatCode>General</c:formatCode>
                <c:ptCount val="5"/>
                <c:pt idx="0">
                  <c:v>384.0</c:v>
                </c:pt>
                <c:pt idx="1">
                  <c:v>186.0</c:v>
                </c:pt>
                <c:pt idx="2">
                  <c:v>172.0</c:v>
                </c:pt>
                <c:pt idx="3">
                  <c:v>210.0</c:v>
                </c:pt>
                <c:pt idx="4">
                  <c:v>229.0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72110520"/>
        <c:axId val="2072105128"/>
        <c:axId val="0"/>
      </c:bar3DChart>
      <c:catAx>
        <c:axId val="2072110520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105128"/>
        <c:crosses val="autoZero"/>
        <c:auto val="1"/>
        <c:lblAlgn val="ctr"/>
        <c:lblOffset val="100"/>
        <c:noMultiLvlLbl val="0"/>
      </c:catAx>
      <c:valAx>
        <c:axId val="2072105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2110520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7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590392607174103"/>
          <c:y val="0.0647878198898607"/>
          <c:w val="0.929386665208516"/>
          <c:h val="0.8125040492387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Sheet7!$A$11</c:f>
              <c:strCache>
                <c:ptCount val="1"/>
                <c:pt idx="0">
                  <c:v>Mobile phone for voice calls</c:v>
                </c:pt>
              </c:strCache>
            </c:strRef>
          </c:tx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Sheet7!$B$4:$F$4</c:f>
              <c:strCache>
                <c:ptCount val="5"/>
                <c:pt idx="0">
                  <c:v>Not At All Useful</c:v>
                </c:pt>
                <c:pt idx="1">
                  <c:v>A Little Useful</c:v>
                </c:pt>
                <c:pt idx="2">
                  <c:v>Moderately Useful</c:v>
                </c:pt>
                <c:pt idx="3">
                  <c:v>Quite Useful</c:v>
                </c:pt>
                <c:pt idx="4">
                  <c:v>Very Useful</c:v>
                </c:pt>
              </c:strCache>
            </c:strRef>
          </c:cat>
          <c:val>
            <c:numRef>
              <c:f>Sheet7!$B$11:$F$11</c:f>
              <c:numCache>
                <c:formatCode>General</c:formatCode>
                <c:ptCount val="5"/>
                <c:pt idx="0">
                  <c:v>343.0</c:v>
                </c:pt>
                <c:pt idx="1">
                  <c:v>246.0</c:v>
                </c:pt>
                <c:pt idx="2">
                  <c:v>248.0</c:v>
                </c:pt>
                <c:pt idx="3">
                  <c:v>189.0</c:v>
                </c:pt>
                <c:pt idx="4">
                  <c:v>155.0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0474472"/>
        <c:axId val="-2140929576"/>
        <c:axId val="0"/>
      </c:bar3DChart>
      <c:catAx>
        <c:axId val="-214047447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0929576"/>
        <c:crosses val="autoZero"/>
        <c:auto val="1"/>
        <c:lblAlgn val="ctr"/>
        <c:lblOffset val="100"/>
        <c:noMultiLvlLbl val="0"/>
      </c:catAx>
      <c:valAx>
        <c:axId val="-2140929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0474472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7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627096827985846"/>
          <c:y val="0.0479041916167665"/>
          <c:w val="0.924054049828814"/>
          <c:h val="0.8091483978749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Sheet7!$A$12</c:f>
              <c:strCache>
                <c:ptCount val="1"/>
                <c:pt idx="0">
                  <c:v>A mobile phone application that you can use to access information about university services, maps, learning resources administrative information</c:v>
                </c:pt>
              </c:strCache>
            </c:strRef>
          </c:tx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Sheet7!$B$4:$F$4</c:f>
              <c:strCache>
                <c:ptCount val="5"/>
                <c:pt idx="0">
                  <c:v>Not At All Useful</c:v>
                </c:pt>
                <c:pt idx="1">
                  <c:v>A Little Useful</c:v>
                </c:pt>
                <c:pt idx="2">
                  <c:v>Moderately Useful</c:v>
                </c:pt>
                <c:pt idx="3">
                  <c:v>Quite Useful</c:v>
                </c:pt>
                <c:pt idx="4">
                  <c:v>Very Useful</c:v>
                </c:pt>
              </c:strCache>
            </c:strRef>
          </c:cat>
          <c:val>
            <c:numRef>
              <c:f>Sheet7!$B$12:$F$12</c:f>
              <c:numCache>
                <c:formatCode>General</c:formatCode>
                <c:ptCount val="5"/>
                <c:pt idx="0">
                  <c:v>226.0</c:v>
                </c:pt>
                <c:pt idx="1">
                  <c:v>133.0</c:v>
                </c:pt>
                <c:pt idx="2">
                  <c:v>165.0</c:v>
                </c:pt>
                <c:pt idx="3">
                  <c:v>295.0</c:v>
                </c:pt>
                <c:pt idx="4">
                  <c:v>362.0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72113000"/>
        <c:axId val="2072127000"/>
        <c:axId val="0"/>
      </c:bar3DChart>
      <c:catAx>
        <c:axId val="2072113000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127000"/>
        <c:crosses val="autoZero"/>
        <c:auto val="1"/>
        <c:lblAlgn val="ctr"/>
        <c:lblOffset val="100"/>
        <c:noMultiLvlLbl val="0"/>
      </c:catAx>
      <c:valAx>
        <c:axId val="2072127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2113000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7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650483279635596"/>
          <c:y val="0.0380468236262037"/>
          <c:w val="0.928697808177355"/>
          <c:h val="0.76728064350231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Sheet8!$C$2:$I$3</c:f>
              <c:multiLvlStrCache>
                <c:ptCount val="7"/>
                <c:lvl>
                  <c:pt idx="0">
                    <c:v>18 or less </c:v>
                  </c:pt>
                  <c:pt idx="1">
                    <c:v>19-20 </c:v>
                  </c:pt>
                  <c:pt idx="2">
                    <c:v>21-25  </c:v>
                  </c:pt>
                  <c:pt idx="3">
                    <c:v>26-30 </c:v>
                  </c:pt>
                  <c:pt idx="4">
                    <c:v>31-40</c:v>
                  </c:pt>
                  <c:pt idx="5">
                    <c:v>41-50 </c:v>
                  </c:pt>
                  <c:pt idx="6">
                    <c:v>Over 50</c:v>
                  </c:pt>
                </c:lvl>
                <c:lvl>
                  <c:pt idx="0">
                    <c:v>Age</c:v>
                  </c:pt>
                </c:lvl>
              </c:multiLvlStrCache>
            </c:multiLvlStrRef>
          </c:cat>
          <c:val>
            <c:numRef>
              <c:f>Sheet8!$C$4:$I$4</c:f>
              <c:numCache>
                <c:formatCode>General</c:formatCode>
                <c:ptCount val="7"/>
                <c:pt idx="0">
                  <c:v>60.0</c:v>
                </c:pt>
                <c:pt idx="1">
                  <c:v>103.0</c:v>
                </c:pt>
                <c:pt idx="2">
                  <c:v>161.0</c:v>
                </c:pt>
                <c:pt idx="3">
                  <c:v>155.0</c:v>
                </c:pt>
                <c:pt idx="4">
                  <c:v>331.0</c:v>
                </c:pt>
                <c:pt idx="5">
                  <c:v>217.0</c:v>
                </c:pt>
                <c:pt idx="6">
                  <c:v>154.0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7317208"/>
        <c:axId val="-2147314264"/>
        <c:axId val="0"/>
      </c:bar3DChart>
      <c:catAx>
        <c:axId val="-214731720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7314264"/>
        <c:crosses val="autoZero"/>
        <c:auto val="1"/>
        <c:lblAlgn val="ctr"/>
        <c:lblOffset val="100"/>
        <c:noMultiLvlLbl val="0"/>
      </c:catAx>
      <c:valAx>
        <c:axId val="-2147314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7317208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8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Sheet1!$A$1:$I$1</c:f>
              <c:strCache>
                <c:ptCount val="9"/>
                <c:pt idx="0">
                  <c:v>Desktop computer at home</c:v>
                </c:pt>
                <c:pt idx="1">
                  <c:v>Laptop computer at home</c:v>
                </c:pt>
                <c:pt idx="2">
                  <c:v>Laptop on campus with no internet connection</c:v>
                </c:pt>
                <c:pt idx="3">
                  <c:v>Laptop on campus with wireless internet</c:v>
                </c:pt>
                <c:pt idx="4">
                  <c:v>Computer labs on campus</c:v>
                </c:pt>
                <c:pt idx="5">
                  <c:v>Computer at work</c:v>
                </c:pt>
                <c:pt idx="6">
                  <c:v>Mobile phone with internet access</c:v>
                </c:pt>
                <c:pt idx="7">
                  <c:v>IPad or Android pad with wireless internet</c:v>
                </c:pt>
                <c:pt idx="8">
                  <c:v>Gaming console with internet access</c:v>
                </c:pt>
              </c:strCache>
            </c:strRef>
          </c:cat>
          <c:val>
            <c:numRef>
              <c:f>Sheet1!$A$2:$I$2</c:f>
              <c:numCache>
                <c:formatCode>General</c:formatCode>
                <c:ptCount val="9"/>
                <c:pt idx="0">
                  <c:v>610.0</c:v>
                </c:pt>
                <c:pt idx="1">
                  <c:v>1055.0</c:v>
                </c:pt>
                <c:pt idx="2">
                  <c:v>47.0</c:v>
                </c:pt>
                <c:pt idx="3">
                  <c:v>211.0</c:v>
                </c:pt>
                <c:pt idx="4">
                  <c:v>368.0</c:v>
                </c:pt>
                <c:pt idx="5">
                  <c:v>510.0</c:v>
                </c:pt>
                <c:pt idx="6">
                  <c:v>785.0</c:v>
                </c:pt>
                <c:pt idx="7">
                  <c:v>318.0</c:v>
                </c:pt>
                <c:pt idx="8">
                  <c:v>207.0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40355448"/>
        <c:axId val="-2145934216"/>
        <c:axId val="0"/>
      </c:bar3DChart>
      <c:catAx>
        <c:axId val="214035544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5934216"/>
        <c:crosses val="autoZero"/>
        <c:auto val="1"/>
        <c:lblAlgn val="ctr"/>
        <c:lblOffset val="100"/>
        <c:noMultiLvlLbl val="0"/>
      </c:catAx>
      <c:valAx>
        <c:axId val="-2145934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0355448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9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501998031496063"/>
          <c:y val="0.0165966182328948"/>
          <c:w val="0.934547561720074"/>
          <c:h val="0.862527179519736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Sheet1!$A$27:$H$28</c:f>
              <c:multiLvlStrCache>
                <c:ptCount val="8"/>
                <c:lvl>
                  <c:pt idx="0">
                    <c:v>Dial Up</c:v>
                  </c:pt>
                  <c:pt idx="1">
                    <c:v>ADSL (1 or 2)</c:v>
                  </c:pt>
                  <c:pt idx="2">
                    <c:v>Cable</c:v>
                  </c:pt>
                  <c:pt idx="3">
                    <c:v>Satellite</c:v>
                  </c:pt>
                  <c:pt idx="4">
                    <c:v>3G</c:v>
                  </c:pt>
                  <c:pt idx="5">
                    <c:v>4G</c:v>
                  </c:pt>
                  <c:pt idx="6">
                    <c:v>Wireless (no plan)</c:v>
                  </c:pt>
                  <c:pt idx="7">
                    <c:v>Through Uni or other third party</c:v>
                  </c:pt>
                </c:lvl>
                <c:lvl>
                  <c:pt idx="0">
                    <c:v>What level of primary Internet access do you have?</c:v>
                  </c:pt>
                </c:lvl>
              </c:multiLvlStrCache>
            </c:multiLvlStrRef>
          </c:cat>
          <c:val>
            <c:numRef>
              <c:f>Sheet1!$A$29:$H$29</c:f>
              <c:numCache>
                <c:formatCode>General</c:formatCode>
                <c:ptCount val="8"/>
                <c:pt idx="0">
                  <c:v>14.0</c:v>
                </c:pt>
                <c:pt idx="1">
                  <c:v>707.0</c:v>
                </c:pt>
                <c:pt idx="2">
                  <c:v>91.0</c:v>
                </c:pt>
                <c:pt idx="3">
                  <c:v>26.0</c:v>
                </c:pt>
                <c:pt idx="4">
                  <c:v>177.0</c:v>
                </c:pt>
                <c:pt idx="5">
                  <c:v>33.0</c:v>
                </c:pt>
                <c:pt idx="6">
                  <c:v>67.0</c:v>
                </c:pt>
                <c:pt idx="7">
                  <c:v>66.0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0617432"/>
        <c:axId val="-2140455800"/>
        <c:axId val="0"/>
      </c:bar3DChart>
      <c:catAx>
        <c:axId val="-214061743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0455800"/>
        <c:crosses val="autoZero"/>
        <c:auto val="1"/>
        <c:lblAlgn val="ctr"/>
        <c:lblOffset val="100"/>
        <c:noMultiLvlLbl val="0"/>
      </c:catAx>
      <c:valAx>
        <c:axId val="-2140455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0617432"/>
        <c:crosses val="autoZero"/>
        <c:crossBetween val="between"/>
      </c:valAx>
    </c:plotArea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8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585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Internet searching</c:v>
                </c:pt>
                <c:pt idx="1">
                  <c:v>Email</c:v>
                </c:pt>
                <c:pt idx="2">
                  <c:v>SMS</c:v>
                </c:pt>
                <c:pt idx="3">
                  <c:v>Voice call (mobile)</c:v>
                </c:pt>
                <c:pt idx="4">
                  <c:v>Social networking</c:v>
                </c:pt>
                <c:pt idx="5">
                  <c:v>Mobile internet</c:v>
                </c:pt>
                <c:pt idx="6">
                  <c:v>Data analysis software</c:v>
                </c:pt>
                <c:pt idx="7">
                  <c:v>Watch pod/webcasts</c:v>
                </c:pt>
                <c:pt idx="8">
                  <c:v>Library seaching</c:v>
                </c:pt>
                <c:pt idx="9">
                  <c:v>Using tablet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1137.0</c:v>
                </c:pt>
                <c:pt idx="1">
                  <c:v>1121.0</c:v>
                </c:pt>
                <c:pt idx="2">
                  <c:v>1061.0</c:v>
                </c:pt>
                <c:pt idx="3">
                  <c:v>1047.0</c:v>
                </c:pt>
                <c:pt idx="4">
                  <c:v>907.0</c:v>
                </c:pt>
                <c:pt idx="5">
                  <c:v>851.0</c:v>
                </c:pt>
                <c:pt idx="6">
                  <c:v>633.0</c:v>
                </c:pt>
                <c:pt idx="7">
                  <c:v>622.0</c:v>
                </c:pt>
                <c:pt idx="8">
                  <c:v>551.0</c:v>
                </c:pt>
                <c:pt idx="9">
                  <c:v>413.0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0413976"/>
        <c:axId val="-2140411000"/>
        <c:axId val="0"/>
      </c:bar3DChart>
      <c:catAx>
        <c:axId val="-214041397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0411000"/>
        <c:crosses val="autoZero"/>
        <c:auto val="1"/>
        <c:lblAlgn val="ctr"/>
        <c:lblOffset val="100"/>
        <c:noMultiLvlLbl val="0"/>
      </c:catAx>
      <c:valAx>
        <c:axId val="-2140411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0413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29034869141524"/>
          <c:y val="0.0342209145544596"/>
          <c:w val="0.90066212155289"/>
          <c:h val="0.606693909361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use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Library online resources</c:v>
                </c:pt>
                <c:pt idx="1">
                  <c:v>Pod/Vodcasts by Lecturers</c:v>
                </c:pt>
                <c:pt idx="2">
                  <c:v>Pod/Vodcasts by students</c:v>
                </c:pt>
                <c:pt idx="3">
                  <c:v>Pod/Vodcasts on the web</c:v>
                </c:pt>
                <c:pt idx="4">
                  <c:v>RSS feeds relevant to studies</c:v>
                </c:pt>
                <c:pt idx="5">
                  <c:v>Blogs by other students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747.0</c:v>
                </c:pt>
                <c:pt idx="1">
                  <c:v>721.0</c:v>
                </c:pt>
                <c:pt idx="2">
                  <c:v>175.0</c:v>
                </c:pt>
                <c:pt idx="3">
                  <c:v>333.0</c:v>
                </c:pt>
                <c:pt idx="4">
                  <c:v>183.0</c:v>
                </c:pt>
                <c:pt idx="5">
                  <c:v>187.0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Future use</c:v>
                </c:pt>
              </c:strCache>
            </c:strRef>
          </c:tx>
          <c:spPr>
            <a:solidFill>
              <a:schemeClr val="bg1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3366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3366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3366FF"/>
              </a:solidFill>
            </c:spPr>
          </c:dPt>
          <c:dPt>
            <c:idx val="3"/>
            <c:invertIfNegative val="0"/>
            <c:bubble3D val="0"/>
            <c:spPr>
              <a:solidFill>
                <a:srgbClr val="3366FF"/>
              </a:solidFill>
            </c:spPr>
          </c:dPt>
          <c:dPt>
            <c:idx val="4"/>
            <c:invertIfNegative val="0"/>
            <c:bubble3D val="0"/>
            <c:spPr>
              <a:solidFill>
                <a:srgbClr val="3366FF"/>
              </a:solidFill>
            </c:spPr>
          </c:dPt>
          <c:dPt>
            <c:idx val="5"/>
            <c:invertIfNegative val="0"/>
            <c:bubble3D val="0"/>
            <c:spPr>
              <a:solidFill>
                <a:srgbClr val="3366FF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Library online resources</c:v>
                </c:pt>
                <c:pt idx="1">
                  <c:v>Pod/Vodcasts by Lecturers</c:v>
                </c:pt>
                <c:pt idx="2">
                  <c:v>Pod/Vodcasts by students</c:v>
                </c:pt>
                <c:pt idx="3">
                  <c:v>Pod/Vodcasts on the web</c:v>
                </c:pt>
                <c:pt idx="4">
                  <c:v>RSS feeds relevant to studies</c:v>
                </c:pt>
                <c:pt idx="5">
                  <c:v>Blogs by other students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942.0</c:v>
                </c:pt>
                <c:pt idx="1">
                  <c:v>965.0</c:v>
                </c:pt>
                <c:pt idx="2">
                  <c:v>492.0</c:v>
                </c:pt>
                <c:pt idx="3">
                  <c:v>681.0</c:v>
                </c:pt>
                <c:pt idx="4">
                  <c:v>539.0</c:v>
                </c:pt>
                <c:pt idx="5">
                  <c:v>448.0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5459880"/>
        <c:axId val="-2146029064"/>
        <c:axId val="0"/>
      </c:bar3DChart>
      <c:catAx>
        <c:axId val="-2145459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-2146029064"/>
        <c:crosses val="autoZero"/>
        <c:auto val="1"/>
        <c:lblAlgn val="ctr"/>
        <c:lblOffset val="100"/>
        <c:noMultiLvlLbl val="0"/>
      </c:catAx>
      <c:valAx>
        <c:axId val="-2146029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5459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562257788350314"/>
          <c:y val="0.0342209145544596"/>
          <c:w val="0.943774251420624"/>
          <c:h val="0.6966172139995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use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Use Twitter</c:v>
                </c:pt>
                <c:pt idx="1">
                  <c:v>Create Wikis</c:v>
                </c:pt>
                <c:pt idx="2">
                  <c:v>Online document sharing</c:v>
                </c:pt>
                <c:pt idx="3">
                  <c:v>Social networking</c:v>
                </c:pt>
                <c:pt idx="4">
                  <c:v>Vitrual worlds</c:v>
                </c:pt>
                <c:pt idx="5">
                  <c:v>Self-testing quizzes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47.0</c:v>
                </c:pt>
                <c:pt idx="1">
                  <c:v>79.0</c:v>
                </c:pt>
                <c:pt idx="2">
                  <c:v>210.0</c:v>
                </c:pt>
                <c:pt idx="3">
                  <c:v>253.0</c:v>
                </c:pt>
                <c:pt idx="4">
                  <c:v>23.0</c:v>
                </c:pt>
                <c:pt idx="5">
                  <c:v>483.0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Future use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Use Twitter</c:v>
                </c:pt>
                <c:pt idx="1">
                  <c:v>Create Wikis</c:v>
                </c:pt>
                <c:pt idx="2">
                  <c:v>Online document sharing</c:v>
                </c:pt>
                <c:pt idx="3">
                  <c:v>Social networking</c:v>
                </c:pt>
                <c:pt idx="4">
                  <c:v>Vitrual worlds</c:v>
                </c:pt>
                <c:pt idx="5">
                  <c:v>Self-testing quizzes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184.0</c:v>
                </c:pt>
                <c:pt idx="1">
                  <c:v>344.0</c:v>
                </c:pt>
                <c:pt idx="2">
                  <c:v>479.0</c:v>
                </c:pt>
                <c:pt idx="3">
                  <c:v>540.0</c:v>
                </c:pt>
                <c:pt idx="4">
                  <c:v>172.0</c:v>
                </c:pt>
                <c:pt idx="5">
                  <c:v>821.0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46113960"/>
        <c:axId val="-2145899768"/>
        <c:axId val="0"/>
      </c:bar3DChart>
      <c:catAx>
        <c:axId val="-214611396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5899768"/>
        <c:crosses val="autoZero"/>
        <c:auto val="1"/>
        <c:lblAlgn val="ctr"/>
        <c:lblOffset val="100"/>
        <c:noMultiLvlLbl val="0"/>
      </c:catAx>
      <c:valAx>
        <c:axId val="-2145899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6113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425498536821"/>
          <c:y val="0.0559296736438957"/>
          <c:w val="0.892756508884659"/>
          <c:h val="0.7313663430808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Sheet2!$A$483</c:f>
              <c:strCache>
                <c:ptCount val="1"/>
                <c:pt idx="0">
                  <c:v>CURRENTLY do this 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cat>
            <c:strRef>
              <c:f>Sheet2!$B$482:$F$482</c:f>
              <c:strCache>
                <c:ptCount val="5"/>
                <c:pt idx="0">
                  <c:v>Never or Rarely</c:v>
                </c:pt>
                <c:pt idx="1">
                  <c:v>A few times a SEMESTER</c:v>
                </c:pt>
                <c:pt idx="2">
                  <c:v>A few times a MONTH</c:v>
                </c:pt>
                <c:pt idx="3">
                  <c:v>A few times a WEEK</c:v>
                </c:pt>
                <c:pt idx="4">
                  <c:v>One or more times a DAY</c:v>
                </c:pt>
              </c:strCache>
            </c:strRef>
          </c:cat>
          <c:val>
            <c:numRef>
              <c:f>Sheet2!$B$483:$F$483</c:f>
              <c:numCache>
                <c:formatCode>General</c:formatCode>
                <c:ptCount val="5"/>
                <c:pt idx="0">
                  <c:v>948.0</c:v>
                </c:pt>
                <c:pt idx="1">
                  <c:v>131.0</c:v>
                </c:pt>
                <c:pt idx="2">
                  <c:v>54.0</c:v>
                </c:pt>
                <c:pt idx="3">
                  <c:v>40.0</c:v>
                </c:pt>
                <c:pt idx="4">
                  <c:v>8.0</c:v>
                </c:pt>
              </c:numCache>
            </c:numRef>
          </c:val>
        </c:ser>
        <c:ser>
          <c:idx val="1"/>
          <c:order val="1"/>
          <c:tx>
            <c:strRef>
              <c:f>Sheet2!$A$484</c:f>
              <c:strCache>
                <c:ptCount val="1"/>
                <c:pt idx="0">
                  <c:v>WOULD LIKE TO do this 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Sheet2!$B$482:$F$482</c:f>
              <c:strCache>
                <c:ptCount val="5"/>
                <c:pt idx="0">
                  <c:v>Never or Rarely</c:v>
                </c:pt>
                <c:pt idx="1">
                  <c:v>A few times a SEMESTER</c:v>
                </c:pt>
                <c:pt idx="2">
                  <c:v>A few times a MONTH</c:v>
                </c:pt>
                <c:pt idx="3">
                  <c:v>A few times a WEEK</c:v>
                </c:pt>
                <c:pt idx="4">
                  <c:v>One or more times a DAY</c:v>
                </c:pt>
              </c:strCache>
            </c:strRef>
          </c:cat>
          <c:val>
            <c:numRef>
              <c:f>Sheet2!$B$484:$F$484</c:f>
              <c:numCache>
                <c:formatCode>General</c:formatCode>
                <c:ptCount val="5"/>
                <c:pt idx="0">
                  <c:v>407.0</c:v>
                </c:pt>
                <c:pt idx="1">
                  <c:v>336.0</c:v>
                </c:pt>
                <c:pt idx="2">
                  <c:v>247.0</c:v>
                </c:pt>
                <c:pt idx="3">
                  <c:v>140.0</c:v>
                </c:pt>
                <c:pt idx="4">
                  <c:v>51.0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-2121503464"/>
        <c:axId val="-2121500488"/>
        <c:axId val="0"/>
      </c:bar3DChart>
      <c:catAx>
        <c:axId val="-2121503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21500488"/>
        <c:crosses val="autoZero"/>
        <c:auto val="1"/>
        <c:lblAlgn val="ctr"/>
        <c:lblOffset val="100"/>
        <c:noMultiLvlLbl val="0"/>
      </c:catAx>
      <c:valAx>
        <c:axId val="-21215004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-21215034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3889617964421"/>
          <c:y val="0.908773487100837"/>
          <c:w val="0.612220764071158"/>
          <c:h val="0.0825213986445383"/>
        </c:manualLayout>
      </c:layout>
      <c:overlay val="0"/>
    </c:legend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42549853682101"/>
          <c:y val="0.0600697967037966"/>
          <c:w val="0.892756508884658"/>
          <c:h val="0.7272263792402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Sheet2!$A$531</c:f>
              <c:strCache>
                <c:ptCount val="1"/>
                <c:pt idx="0">
                  <c:v>CURRENTLY do this 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cat>
            <c:strRef>
              <c:f>Sheet2!$B$530:$F$530</c:f>
              <c:strCache>
                <c:ptCount val="5"/>
                <c:pt idx="0">
                  <c:v>Never or Rarely</c:v>
                </c:pt>
                <c:pt idx="1">
                  <c:v>A few times a SEMESTER</c:v>
                </c:pt>
                <c:pt idx="2">
                  <c:v>A few times a MONTH</c:v>
                </c:pt>
                <c:pt idx="3">
                  <c:v>A few times a WEEK</c:v>
                </c:pt>
                <c:pt idx="4">
                  <c:v>One or more times a DAY</c:v>
                </c:pt>
              </c:strCache>
            </c:strRef>
          </c:cat>
          <c:val>
            <c:numRef>
              <c:f>Sheet2!$B$531:$F$531</c:f>
              <c:numCache>
                <c:formatCode>General</c:formatCode>
                <c:ptCount val="5"/>
                <c:pt idx="0">
                  <c:v>944.0</c:v>
                </c:pt>
                <c:pt idx="1">
                  <c:v>101.0</c:v>
                </c:pt>
                <c:pt idx="2">
                  <c:v>66.0</c:v>
                </c:pt>
                <c:pt idx="3">
                  <c:v>64.0</c:v>
                </c:pt>
                <c:pt idx="4">
                  <c:v>6.0</c:v>
                </c:pt>
              </c:numCache>
            </c:numRef>
          </c:val>
        </c:ser>
        <c:ser>
          <c:idx val="1"/>
          <c:order val="1"/>
          <c:tx>
            <c:strRef>
              <c:f>Sheet2!$A$532</c:f>
              <c:strCache>
                <c:ptCount val="1"/>
                <c:pt idx="0">
                  <c:v>WOULD LIKE TO do this 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Sheet2!$B$530:$F$530</c:f>
              <c:strCache>
                <c:ptCount val="5"/>
                <c:pt idx="0">
                  <c:v>Never or Rarely</c:v>
                </c:pt>
                <c:pt idx="1">
                  <c:v>A few times a SEMESTER</c:v>
                </c:pt>
                <c:pt idx="2">
                  <c:v>A few times a MONTH</c:v>
                </c:pt>
                <c:pt idx="3">
                  <c:v>A few times a WEEK</c:v>
                </c:pt>
                <c:pt idx="4">
                  <c:v>One or more times a DAY</c:v>
                </c:pt>
              </c:strCache>
            </c:strRef>
          </c:cat>
          <c:val>
            <c:numRef>
              <c:f>Sheet2!$B$532:$F$532</c:f>
              <c:numCache>
                <c:formatCode>General</c:formatCode>
                <c:ptCount val="5"/>
                <c:pt idx="0">
                  <c:v>326.0</c:v>
                </c:pt>
                <c:pt idx="1">
                  <c:v>239.0</c:v>
                </c:pt>
                <c:pt idx="2">
                  <c:v>267.0</c:v>
                </c:pt>
                <c:pt idx="3">
                  <c:v>279.0</c:v>
                </c:pt>
                <c:pt idx="4">
                  <c:v>70.0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140594872"/>
        <c:axId val="2141095928"/>
        <c:axId val="0"/>
      </c:bar3DChart>
      <c:catAx>
        <c:axId val="2140594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1095928"/>
        <c:crosses val="autoZero"/>
        <c:auto val="1"/>
        <c:lblAlgn val="ctr"/>
        <c:lblOffset val="100"/>
        <c:noMultiLvlLbl val="0"/>
      </c:catAx>
      <c:valAx>
        <c:axId val="21410959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1405948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5111119810308"/>
          <c:y val="0.90861438265279"/>
          <c:w val="0.764919526216893"/>
          <c:h val="0.0826653208571296"/>
        </c:manualLayout>
      </c:layout>
      <c:overlay val="0"/>
    </c:legend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8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93504-A730-2B4D-B70C-A63BAEA085B0}" type="datetimeFigureOut">
              <a:rPr lang="en-US" smtClean="0"/>
              <a:t>19/11/13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CF50B-5C89-0349-BE2D-A6ABFC2CA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5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This survey was originally developed and deployed in 2010 by Macquarie University, the University of Technology Sydney and the University of Western Sydney by Gosper, </a:t>
            </a:r>
            <a:r>
              <a:rPr lang="en-US" sz="1200" dirty="0" err="1" smtClean="0"/>
              <a:t>Malfroy</a:t>
            </a:r>
            <a:r>
              <a:rPr lang="en-US" sz="1200" dirty="0" smtClean="0"/>
              <a:t>, McKenzie &amp; </a:t>
            </a:r>
            <a:r>
              <a:rPr lang="en-US" sz="1200" dirty="0" err="1" smtClean="0"/>
              <a:t>Rankine</a:t>
            </a:r>
            <a:r>
              <a:rPr lang="en-US" sz="1200" dirty="0" smtClean="0"/>
              <a:t> (2011). SEETS was generated by drawing on the ECAR Survey (EDUCAUSE, 2008), and the Great Expectations of IT Survey developed by the Joint Information Systems Consortium (JISC, 2008). </a:t>
            </a:r>
            <a:endParaRPr lang="en-AU" sz="12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E8518-897D-4D40-A46A-A10EFE1D81BB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316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8114" y="1383506"/>
            <a:ext cx="7735887" cy="1039416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7638" y="2996804"/>
            <a:ext cx="7239000" cy="685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419933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419933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/>
            </a:lvl1pPr>
          </a:lstStyle>
          <a:p>
            <a:pPr marL="0" fontAlgn="auto">
              <a:spcAft>
                <a:spcPts val="0"/>
              </a:spcAft>
              <a:buFontTx/>
              <a:buNone/>
              <a:defRPr/>
            </a:pPr>
            <a:r>
              <a:rPr lang="en-AU" b="1" dirty="0" smtClean="0">
                <a:solidFill>
                  <a:schemeClr val="accent1">
                    <a:lumMod val="10000"/>
                  </a:schemeClr>
                </a:solidFill>
              </a:rPr>
              <a:t>Heading</a:t>
            </a:r>
            <a:r>
              <a:rPr lang="en-AU" b="0" dirty="0" smtClean="0">
                <a:solidFill>
                  <a:srgbClr val="FFFF00"/>
                </a:solidFill>
              </a:rPr>
              <a:t/>
            </a:r>
            <a:br>
              <a:rPr lang="en-AU" b="0" dirty="0" smtClean="0">
                <a:solidFill>
                  <a:srgbClr val="FFFF00"/>
                </a:solidFill>
              </a:rPr>
            </a:br>
            <a:r>
              <a:rPr lang="en-AU" dirty="0" smtClean="0"/>
              <a:t>Body text.</a:t>
            </a:r>
            <a:r>
              <a:rPr lang="en-AU" dirty="0" smtClean="0">
                <a:solidFill>
                  <a:srgbClr val="FFFF00"/>
                </a:solidFill>
              </a:rPr>
              <a:t>  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AU" dirty="0" smtClean="0"/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Dot points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Dot points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Dot points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13235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3235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229600" cy="675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A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13235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fontAlgn="auto">
              <a:spcAft>
                <a:spcPts val="0"/>
              </a:spcAft>
              <a:buFontTx/>
              <a:buNone/>
              <a:defRPr/>
            </a:pPr>
            <a:r>
              <a:rPr lang="en-AU" b="1" dirty="0" smtClean="0">
                <a:solidFill>
                  <a:schemeClr val="accent1">
                    <a:lumMod val="10000"/>
                  </a:schemeClr>
                </a:solidFill>
              </a:rPr>
              <a:t>Heading</a:t>
            </a:r>
            <a:endParaRPr lang="en-AU" dirty="0" smtClean="0">
              <a:solidFill>
                <a:srgbClr val="FFFF00"/>
              </a:solidFill>
            </a:endParaRPr>
          </a:p>
          <a:p>
            <a:pPr marL="0" fontAlgn="auto">
              <a:spcAft>
                <a:spcPts val="0"/>
              </a:spcAft>
              <a:buFontTx/>
              <a:buNone/>
              <a:defRPr/>
            </a:pPr>
            <a:r>
              <a:rPr lang="en-AU" dirty="0" smtClean="0"/>
              <a:t>Body text.</a:t>
            </a:r>
            <a:r>
              <a:rPr lang="en-AU" dirty="0" smtClean="0">
                <a:solidFill>
                  <a:srgbClr val="FFFF00"/>
                </a:solidFill>
              </a:rPr>
              <a:t>  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AU" dirty="0" smtClean="0"/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Dot points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Dot points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 smtClean="0"/>
              <a:t>Dot points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4">
              <a:lumMod val="10000"/>
            </a:schemeClr>
          </a:solidFill>
          <a:effectLst/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2CE50"/>
        </a:buClr>
        <a:buSzPct val="80000"/>
        <a:buFont typeface="Wingdings" pitchFamily="2" charset="2"/>
        <a:buChar char="n"/>
        <a:defRPr sz="3200">
          <a:solidFill>
            <a:schemeClr val="accent4">
              <a:lumMod val="1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3333"/>
        </a:buClr>
        <a:buSzPct val="65000"/>
        <a:buFont typeface="Wingdings" pitchFamily="2" charset="2"/>
        <a:buChar char="n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5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4" Type="http://schemas.openxmlformats.org/officeDocument/2006/relationships/chart" Target="../charts/chart14.xml"/><Relationship Id="rId5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4" Type="http://schemas.openxmlformats.org/officeDocument/2006/relationships/chart" Target="../charts/chart18.xml"/><Relationship Id="rId5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419622"/>
            <a:ext cx="8496944" cy="1039416"/>
          </a:xfrm>
        </p:spPr>
        <p:txBody>
          <a:bodyPr/>
          <a:lstStyle/>
          <a:p>
            <a:r>
              <a:rPr lang="en-A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Student experience and expectations of technology</a:t>
            </a:r>
            <a:endParaRPr lang="en-AU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165816"/>
            <a:ext cx="6302896" cy="1944216"/>
          </a:xfrm>
        </p:spPr>
        <p:txBody>
          <a:bodyPr/>
          <a:lstStyle/>
          <a:p>
            <a:r>
              <a:rPr lang="en-AU" sz="16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Associate </a:t>
            </a:r>
            <a:r>
              <a:rPr lang="en-AU" sz="1600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Professor Michael Sankey</a:t>
            </a:r>
          </a:p>
          <a:p>
            <a:pPr>
              <a:defRPr/>
            </a:pPr>
            <a:r>
              <a:rPr lang="en-AU" sz="16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Director, Learning Environments and </a:t>
            </a:r>
            <a:r>
              <a:rPr lang="en-AU" sz="16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Media</a:t>
            </a:r>
            <a:endParaRPr lang="en-AU" sz="16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defRPr/>
            </a:pPr>
            <a:endParaRPr lang="en-AU" sz="16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 descr="Michael_Sankey_1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003798"/>
            <a:ext cx="1123985" cy="1123985"/>
          </a:xfrm>
          <a:prstGeom prst="rect">
            <a:avLst/>
          </a:prstGeom>
          <a:ln>
            <a:solidFill>
              <a:srgbClr val="0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57504"/>
            <a:ext cx="7128792" cy="675085"/>
          </a:xfrm>
        </p:spPr>
        <p:txBody>
          <a:bodyPr/>
          <a:lstStyle/>
          <a:p>
            <a:r>
              <a:rPr lang="en-US" sz="2000" dirty="0" smtClean="0"/>
              <a:t>Develop an ePortfolio </a:t>
            </a:r>
            <a:r>
              <a:rPr lang="en-AU" sz="2000" dirty="0"/>
              <a:t>as a record of learning and experiences for professional or employment purposes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6136" y="1131590"/>
            <a:ext cx="3312368" cy="3456384"/>
          </a:xfrm>
        </p:spPr>
        <p:txBody>
          <a:bodyPr/>
          <a:lstStyle/>
          <a:p>
            <a:pPr marL="179388" indent="-179388"/>
            <a:r>
              <a:rPr lang="en-AU" sz="1800" dirty="0"/>
              <a:t>While 8.7% </a:t>
            </a:r>
            <a:r>
              <a:rPr lang="en-AU" sz="1800" dirty="0" smtClean="0"/>
              <a:t>reported </a:t>
            </a:r>
            <a:r>
              <a:rPr lang="en-AU" sz="1800" dirty="0"/>
              <a:t>current regular use of ePortfolio for professional or employment purposes, 37.1% reported wanting to use this more often. </a:t>
            </a:r>
            <a:endParaRPr lang="en-AU" sz="1800" dirty="0" smtClean="0"/>
          </a:p>
          <a:p>
            <a:pPr marL="179388" indent="-179388"/>
            <a:r>
              <a:rPr lang="en-AU" sz="1800" dirty="0" smtClean="0"/>
              <a:t>541 </a:t>
            </a:r>
            <a:r>
              <a:rPr lang="en-AU" sz="1800" dirty="0"/>
              <a:t>students (57%) who had selected ‘never to rarely’ moved their preference to wanting some level of engagement with this technology. </a:t>
            </a:r>
            <a:endParaRPr lang="en-US" sz="18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71776389"/>
              </p:ext>
            </p:extLst>
          </p:nvPr>
        </p:nvGraphicFramePr>
        <p:xfrm>
          <a:off x="-28848" y="1329612"/>
          <a:ext cx="583264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V="1">
            <a:off x="1907704" y="1923678"/>
            <a:ext cx="2952328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42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37760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03498"/>
            <a:ext cx="6912768" cy="675085"/>
          </a:xfrm>
        </p:spPr>
        <p:txBody>
          <a:bodyPr/>
          <a:lstStyle/>
          <a:p>
            <a:r>
              <a:rPr lang="en-AU" sz="2000" dirty="0"/>
              <a:t>Use web conferencing or video chat (</a:t>
            </a:r>
            <a:r>
              <a:rPr lang="en-AU" sz="2000" dirty="0" err="1"/>
              <a:t>eg</a:t>
            </a:r>
            <a:r>
              <a:rPr lang="en-AU" sz="2000" dirty="0"/>
              <a:t> Skype, Wimba, </a:t>
            </a:r>
            <a:r>
              <a:rPr lang="en-AU" sz="2000" dirty="0" err="1"/>
              <a:t>FaceTime</a:t>
            </a:r>
            <a:r>
              <a:rPr lang="en-AU" sz="2000" dirty="0"/>
              <a:t>) to join in remotely to lectures or tutorials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120" y="1131590"/>
            <a:ext cx="3312368" cy="3086100"/>
          </a:xfrm>
        </p:spPr>
        <p:txBody>
          <a:bodyPr/>
          <a:lstStyle/>
          <a:p>
            <a:r>
              <a:rPr lang="en-US" sz="1800" dirty="0" smtClean="0">
                <a:latin typeface="+mn-lt"/>
              </a:rPr>
              <a:t>80</a:t>
            </a:r>
            <a:r>
              <a:rPr lang="en-US" sz="1800" dirty="0">
                <a:latin typeface="+mn-lt"/>
              </a:rPr>
              <a:t>% (944) of students have not used web conferencing to join in with lectures or tutorials in the </a:t>
            </a:r>
            <a:r>
              <a:rPr lang="en-US" sz="1800" dirty="0" smtClean="0">
                <a:latin typeface="+mn-lt"/>
              </a:rPr>
              <a:t>past </a:t>
            </a:r>
          </a:p>
          <a:p>
            <a:r>
              <a:rPr lang="en-US" sz="1800" dirty="0" smtClean="0">
                <a:latin typeface="+mn-lt"/>
              </a:rPr>
              <a:t>65</a:t>
            </a:r>
            <a:r>
              <a:rPr lang="en-US" sz="1800" dirty="0">
                <a:latin typeface="+mn-lt"/>
              </a:rPr>
              <a:t>% (618) of these respondents said that they would like to in the future. </a:t>
            </a:r>
            <a:endParaRPr lang="en-US" sz="1800" dirty="0" smtClean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This </a:t>
            </a:r>
            <a:r>
              <a:rPr lang="en-US" sz="1800" dirty="0">
                <a:latin typeface="+mn-lt"/>
              </a:rPr>
              <a:t>has significant implications as to how USQ may look to engage with this type of technology in the </a:t>
            </a:r>
            <a:r>
              <a:rPr lang="en-US" sz="1800" dirty="0" smtClean="0">
                <a:latin typeface="+mn-lt"/>
              </a:rPr>
              <a:t>future</a:t>
            </a:r>
            <a:endParaRPr lang="en-AU" sz="1800" dirty="0">
              <a:latin typeface="+mn-lt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89280154"/>
              </p:ext>
            </p:extLst>
          </p:nvPr>
        </p:nvGraphicFramePr>
        <p:xfrm>
          <a:off x="107504" y="1221600"/>
          <a:ext cx="5544616" cy="3294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V="1">
            <a:off x="1907704" y="1923678"/>
            <a:ext cx="2952328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42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58848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0492"/>
            <a:ext cx="7272808" cy="675085"/>
          </a:xfrm>
        </p:spPr>
        <p:txBody>
          <a:bodyPr/>
          <a:lstStyle/>
          <a:p>
            <a:r>
              <a:rPr lang="en-US" sz="2000" dirty="0"/>
              <a:t>Use web-based document tools (</a:t>
            </a:r>
            <a:r>
              <a:rPr lang="en-US" sz="2000" dirty="0" err="1"/>
              <a:t>eg</a:t>
            </a:r>
            <a:r>
              <a:rPr lang="en-US" sz="2000" dirty="0"/>
              <a:t> Google docs) to work collaboratively on activities and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056" y="1429866"/>
            <a:ext cx="3960440" cy="3086100"/>
          </a:xfrm>
        </p:spPr>
        <p:txBody>
          <a:bodyPr/>
          <a:lstStyle/>
          <a:p>
            <a:r>
              <a:rPr lang="en-US" sz="1800" dirty="0" smtClean="0"/>
              <a:t>17.8</a:t>
            </a:r>
            <a:r>
              <a:rPr lang="en-US" sz="1800" dirty="0"/>
              <a:t>% of students reported current regular use of web-based document tools, </a:t>
            </a:r>
            <a:endParaRPr lang="en-US" sz="1800" dirty="0" smtClean="0"/>
          </a:p>
          <a:p>
            <a:r>
              <a:rPr lang="en-US" sz="1800" dirty="0" smtClean="0"/>
              <a:t>47.3</a:t>
            </a:r>
            <a:r>
              <a:rPr lang="en-US" sz="1800" dirty="0"/>
              <a:t>% reported wanting to use these more often. </a:t>
            </a:r>
            <a:endParaRPr lang="en-US" sz="1800" dirty="0" smtClean="0"/>
          </a:p>
          <a:p>
            <a:r>
              <a:rPr lang="en-US" sz="1800" dirty="0" smtClean="0"/>
              <a:t>504 </a:t>
            </a:r>
            <a:r>
              <a:rPr lang="en-US" sz="1800" dirty="0"/>
              <a:t>students (43%) moved their preference from ‘never to rarely’ to wanting some level of engagement with this technology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55091377"/>
              </p:ext>
            </p:extLst>
          </p:nvPr>
        </p:nvGraphicFramePr>
        <p:xfrm>
          <a:off x="251520" y="1113588"/>
          <a:ext cx="4824536" cy="356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V="1">
            <a:off x="1619672" y="1923678"/>
            <a:ext cx="2952328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42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7157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0481"/>
            <a:ext cx="8229600" cy="675085"/>
          </a:xfrm>
        </p:spPr>
        <p:txBody>
          <a:bodyPr/>
          <a:lstStyle/>
          <a:p>
            <a:r>
              <a:rPr lang="en-US" sz="2800" dirty="0" smtClean="0"/>
              <a:t>Student with staff </a:t>
            </a:r>
            <a:br>
              <a:rPr lang="en-US" sz="2800" dirty="0" smtClean="0"/>
            </a:br>
            <a:r>
              <a:rPr lang="en-US" sz="2800" dirty="0" smtClean="0"/>
              <a:t>Student with student</a:t>
            </a:r>
            <a:endParaRPr lang="en-US" sz="2800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954279"/>
              </p:ext>
            </p:extLst>
          </p:nvPr>
        </p:nvGraphicFramePr>
        <p:xfrm>
          <a:off x="-612576" y="789552"/>
          <a:ext cx="9756576" cy="424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/>
          <p:cNvSpPr/>
          <p:nvPr/>
        </p:nvSpPr>
        <p:spPr bwMode="auto">
          <a:xfrm>
            <a:off x="3347864" y="735546"/>
            <a:ext cx="4104456" cy="415846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520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675085"/>
          </a:xfrm>
        </p:spPr>
        <p:txBody>
          <a:bodyPr/>
          <a:lstStyle/>
          <a:p>
            <a:r>
              <a:rPr lang="en-AU" dirty="0" smtClean="0">
                <a:effectLst/>
              </a:rPr>
              <a:t>Technologies </a:t>
            </a:r>
            <a:r>
              <a:rPr lang="en-AU" dirty="0">
                <a:effectLst/>
              </a:rPr>
              <a:t>for </a:t>
            </a:r>
            <a:r>
              <a:rPr lang="en-AU" dirty="0" smtClean="0">
                <a:effectLst/>
              </a:rPr>
              <a:t>Admin Purposes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57944353"/>
              </p:ext>
            </p:extLst>
          </p:nvPr>
        </p:nvGraphicFramePr>
        <p:xfrm>
          <a:off x="0" y="1167594"/>
          <a:ext cx="4136068" cy="1458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47665" y="843558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Twitter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1" y="843558"/>
            <a:ext cx="1410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RSS feeds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66667467"/>
              </p:ext>
            </p:extLst>
          </p:nvPr>
        </p:nvGraphicFramePr>
        <p:xfrm>
          <a:off x="4788025" y="1059582"/>
          <a:ext cx="4094857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063812175"/>
              </p:ext>
            </p:extLst>
          </p:nvPr>
        </p:nvGraphicFramePr>
        <p:xfrm>
          <a:off x="4644009" y="2895786"/>
          <a:ext cx="4226173" cy="178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76056" y="2625756"/>
            <a:ext cx="3634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>
                <a:solidFill>
                  <a:srgbClr val="000000"/>
                </a:solidFill>
                <a:latin typeface="+mn-lt"/>
              </a:rPr>
              <a:t>P</a:t>
            </a:r>
            <a:r>
              <a:rPr lang="en-AU" sz="2000" dirty="0" smtClean="0">
                <a:solidFill>
                  <a:srgbClr val="000000"/>
                </a:solidFill>
                <a:latin typeface="+mn-lt"/>
              </a:rPr>
              <a:t>aper</a:t>
            </a:r>
            <a:r>
              <a:rPr lang="en-AU" sz="2000" dirty="0">
                <a:solidFill>
                  <a:srgbClr val="000000"/>
                </a:solidFill>
                <a:latin typeface="+mn-lt"/>
              </a:rPr>
              <a:t>-based letters or memos 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934648797"/>
              </p:ext>
            </p:extLst>
          </p:nvPr>
        </p:nvGraphicFramePr>
        <p:xfrm>
          <a:off x="107504" y="2841780"/>
          <a:ext cx="4063742" cy="178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19673" y="2625756"/>
            <a:ext cx="1301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Email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3" y="897564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solidFill>
                  <a:srgbClr val="000000"/>
                </a:solidFill>
                <a:latin typeface="+mn-lt"/>
              </a:rPr>
              <a:t>67%</a:t>
            </a:r>
            <a:endParaRPr lang="en-AU" sz="20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6228184" y="3003798"/>
            <a:ext cx="2304256" cy="48605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1187624" y="3057804"/>
            <a:ext cx="1944216" cy="81009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42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07504" y="2427734"/>
            <a:ext cx="36004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42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5508104" y="1167594"/>
            <a:ext cx="2232248" cy="32403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42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46317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  <p:bldGraphic spid="7" grpId="0">
        <p:bldAsOne/>
      </p:bldGraphic>
      <p:bldGraphic spid="8" grpId="0">
        <p:bldAsOne/>
      </p:bldGraphic>
      <p:bldP spid="9" grpId="0"/>
      <p:bldGraphic spid="10" grpId="0">
        <p:bldAsOne/>
      </p:bldGraphic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87474"/>
            <a:ext cx="8229600" cy="675085"/>
          </a:xfrm>
        </p:spPr>
        <p:txBody>
          <a:bodyPr/>
          <a:lstStyle/>
          <a:p>
            <a:r>
              <a:rPr lang="en-AU" dirty="0" smtClean="0">
                <a:effectLst/>
              </a:rPr>
              <a:t>Technologies </a:t>
            </a:r>
            <a:r>
              <a:rPr lang="en-AU" dirty="0">
                <a:effectLst/>
              </a:rPr>
              <a:t>for </a:t>
            </a:r>
            <a:r>
              <a:rPr lang="en-AU" dirty="0" smtClean="0">
                <a:effectLst/>
              </a:rPr>
              <a:t>Admin Purposes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843558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Facebook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8144" y="843558"/>
            <a:ext cx="2194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Mobile voice calls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064" y="2625756"/>
            <a:ext cx="3634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solidFill>
                  <a:srgbClr val="000000"/>
                </a:solidFill>
                <a:latin typeface="+mn-lt"/>
              </a:rPr>
              <a:t>Communications through LMS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3648" y="2625756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Mobile apps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088878760"/>
              </p:ext>
            </p:extLst>
          </p:nvPr>
        </p:nvGraphicFramePr>
        <p:xfrm>
          <a:off x="4860032" y="2895786"/>
          <a:ext cx="4283968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038671796"/>
              </p:ext>
            </p:extLst>
          </p:nvPr>
        </p:nvGraphicFramePr>
        <p:xfrm>
          <a:off x="0" y="1005576"/>
          <a:ext cx="4233476" cy="1458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661455365"/>
              </p:ext>
            </p:extLst>
          </p:nvPr>
        </p:nvGraphicFramePr>
        <p:xfrm>
          <a:off x="4860032" y="1005576"/>
          <a:ext cx="4104456" cy="1458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874873920"/>
              </p:ext>
            </p:extLst>
          </p:nvPr>
        </p:nvGraphicFramePr>
        <p:xfrm>
          <a:off x="0" y="2895786"/>
          <a:ext cx="437749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63689" y="1113588"/>
            <a:ext cx="95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j-lt"/>
              </a:rPr>
              <a:t>50/50</a:t>
            </a:r>
            <a:endParaRPr lang="en-US" dirty="0">
              <a:solidFill>
                <a:srgbClr val="FF6600"/>
              </a:solidFill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043608" y="3111810"/>
            <a:ext cx="2232248" cy="32403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42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5580112" y="2895786"/>
            <a:ext cx="2448272" cy="91810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642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6044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Graphic spid="12" grpId="0">
        <p:bldAsOne/>
      </p:bldGraphic>
      <p:bldGraphic spid="13" grpId="0">
        <p:bldAsOne/>
      </p:bldGraphic>
      <p:bldGraphic spid="14" grpId="0">
        <p:bldAsOne/>
      </p:bldGraphic>
      <p:bldGraphic spid="15" grpId="0">
        <p:bldAsOne/>
      </p:bldGraphic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</a:t>
            </a:r>
            <a:r>
              <a:rPr lang="en-US" dirty="0" smtClean="0"/>
              <a:t>messages from 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97564"/>
            <a:ext cx="8928992" cy="3672408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1600" dirty="0" smtClean="0"/>
              <a:t>They are starting to use </a:t>
            </a:r>
            <a:r>
              <a:rPr lang="en-US" sz="1600" dirty="0" err="1" smtClean="0"/>
              <a:t>iPads</a:t>
            </a:r>
            <a:r>
              <a:rPr lang="en-US" sz="1600" dirty="0" smtClean="0"/>
              <a:t> more but </a:t>
            </a:r>
            <a:r>
              <a:rPr lang="en-US" sz="1600" dirty="0"/>
              <a:t>mainly </a:t>
            </a:r>
            <a:r>
              <a:rPr lang="en-US" sz="1600" dirty="0" smtClean="0"/>
              <a:t>still use laptops.</a:t>
            </a:r>
            <a:r>
              <a:rPr lang="en-AU" sz="1600" dirty="0" smtClean="0"/>
              <a:t> </a:t>
            </a:r>
          </a:p>
          <a:p>
            <a:pPr>
              <a:spcBef>
                <a:spcPts val="1000"/>
              </a:spcBef>
            </a:pPr>
            <a:r>
              <a:rPr lang="en-AU" sz="1600" dirty="0" smtClean="0"/>
              <a:t>Recorded </a:t>
            </a:r>
            <a:r>
              <a:rPr lang="en-AU" sz="1600" dirty="0"/>
              <a:t>lectures </a:t>
            </a:r>
            <a:r>
              <a:rPr lang="en-AU" sz="1600" dirty="0" smtClean="0"/>
              <a:t>provide flexibility </a:t>
            </a:r>
            <a:r>
              <a:rPr lang="en-AU" sz="1600" dirty="0"/>
              <a:t>and mobility, </a:t>
            </a:r>
            <a:r>
              <a:rPr lang="en-AU" sz="1600" dirty="0" err="1" smtClean="0"/>
              <a:t>eg</a:t>
            </a:r>
            <a:r>
              <a:rPr lang="en-AU" sz="1600" dirty="0" smtClean="0"/>
              <a:t>. </a:t>
            </a:r>
            <a:r>
              <a:rPr lang="en-AU" sz="1600" dirty="0"/>
              <a:t>able to play on </a:t>
            </a:r>
            <a:r>
              <a:rPr lang="en-AU" sz="1600" dirty="0" smtClean="0"/>
              <a:t>iPod </a:t>
            </a:r>
            <a:r>
              <a:rPr lang="en-AU" sz="1600" dirty="0"/>
              <a:t>and listen while travelling etc. Able to repeat sections. Hearing/seeing lecturer gives better ‘feel’ for information than reading on printed page. Other students ask questions during lecture, which can give additional information. Feel more connected to group</a:t>
            </a:r>
            <a:r>
              <a:rPr lang="en-AU" sz="1600" dirty="0" smtClean="0"/>
              <a:t>.</a:t>
            </a:r>
          </a:p>
          <a:p>
            <a:pPr>
              <a:spcBef>
                <a:spcPts val="1000"/>
              </a:spcBef>
            </a:pPr>
            <a:r>
              <a:rPr lang="en-AU" sz="1600" dirty="0" smtClean="0"/>
              <a:t>Respondents saw the USQ</a:t>
            </a:r>
            <a:r>
              <a:rPr lang="en-AU" sz="1600" i="1" dirty="0" smtClean="0"/>
              <a:t>StudyDesk</a:t>
            </a:r>
            <a:r>
              <a:rPr lang="en-AU" sz="1600" dirty="0" smtClean="0"/>
              <a:t> </a:t>
            </a:r>
            <a:r>
              <a:rPr lang="en-AU" sz="1600" dirty="0"/>
              <a:t>as adequate in contributing to their feeling part of a ‘community of learners’ and were opposed to using Facebook which they see as for personal use only</a:t>
            </a:r>
            <a:r>
              <a:rPr lang="en-AU" sz="1600" dirty="0" smtClean="0"/>
              <a:t>.</a:t>
            </a:r>
          </a:p>
          <a:p>
            <a:pPr>
              <a:spcBef>
                <a:spcPts val="1000"/>
              </a:spcBef>
            </a:pPr>
            <a:r>
              <a:rPr lang="en-AU" sz="1600" dirty="0"/>
              <a:t>‘Consistency’ was a main theme that has emerged both from this survey and </a:t>
            </a:r>
            <a:r>
              <a:rPr lang="en-AU" sz="1600" dirty="0" smtClean="0"/>
              <a:t>Focus Groups. </a:t>
            </a:r>
            <a:r>
              <a:rPr lang="en-AU" sz="1600" dirty="0"/>
              <a:t>Consistency in the ‘look and feel’ of study desk, the quality of resources available, the staff interaction online</a:t>
            </a:r>
            <a:r>
              <a:rPr lang="en-AU" sz="1600" dirty="0" smtClean="0"/>
              <a:t>. But not sameness.</a:t>
            </a:r>
          </a:p>
          <a:p>
            <a:pPr>
              <a:spcBef>
                <a:spcPts val="1000"/>
              </a:spcBef>
            </a:pPr>
            <a:r>
              <a:rPr lang="en-US" sz="1600" dirty="0" smtClean="0"/>
              <a:t>Strong preference for us to provide online </a:t>
            </a:r>
            <a:r>
              <a:rPr lang="en-US" sz="1600" dirty="0"/>
              <a:t>training </a:t>
            </a:r>
            <a:r>
              <a:rPr lang="en-US" sz="1600" dirty="0" smtClean="0"/>
              <a:t>for technologies. </a:t>
            </a:r>
          </a:p>
        </p:txBody>
      </p:sp>
    </p:spTree>
    <p:extLst>
      <p:ext uri="{BB962C8B-B14F-4D97-AF65-F5344CB8AC3E}">
        <p14:creationId xmlns:p14="http://schemas.microsoft.com/office/powerpoint/2010/main" val="3520460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9582"/>
            <a:ext cx="8640960" cy="403244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1500" dirty="0" smtClean="0"/>
              <a:t>The evolving opportunities technological </a:t>
            </a:r>
            <a:r>
              <a:rPr lang="en-US" sz="1500" dirty="0"/>
              <a:t>change </a:t>
            </a:r>
            <a:r>
              <a:rPr lang="en-US" sz="1500" dirty="0" smtClean="0"/>
              <a:t>provides requires the </a:t>
            </a:r>
            <a:r>
              <a:rPr lang="en-US" sz="1500" dirty="0"/>
              <a:t>frequent </a:t>
            </a:r>
            <a:r>
              <a:rPr lang="en-US" sz="1500" dirty="0" smtClean="0"/>
              <a:t>evolution of services and curriculum to facilitate engaged learning. </a:t>
            </a:r>
          </a:p>
          <a:p>
            <a:pPr>
              <a:spcBef>
                <a:spcPts val="1200"/>
              </a:spcBef>
            </a:pPr>
            <a:r>
              <a:rPr lang="en-US" sz="1500" dirty="0"/>
              <a:t>T</a:t>
            </a:r>
            <a:r>
              <a:rPr lang="en-US" sz="1500" dirty="0" smtClean="0"/>
              <a:t>he </a:t>
            </a:r>
            <a:r>
              <a:rPr lang="en-US" sz="1500" dirty="0"/>
              <a:t>resources and costs </a:t>
            </a:r>
            <a:r>
              <a:rPr lang="en-US" sz="1500" dirty="0" smtClean="0"/>
              <a:t>involved need </a:t>
            </a:r>
            <a:r>
              <a:rPr lang="en-US" sz="1500" dirty="0"/>
              <a:t>to be carefully weighed up against the potential benefits of </a:t>
            </a:r>
            <a:r>
              <a:rPr lang="en-US" sz="1500" dirty="0" smtClean="0"/>
              <a:t>the </a:t>
            </a:r>
            <a:r>
              <a:rPr lang="en-US" sz="1500" dirty="0"/>
              <a:t>affordances. </a:t>
            </a:r>
            <a:endParaRPr lang="en-US" sz="1500" dirty="0" smtClean="0"/>
          </a:p>
          <a:p>
            <a:pPr>
              <a:spcBef>
                <a:spcPts val="1200"/>
              </a:spcBef>
            </a:pPr>
            <a:r>
              <a:rPr lang="en-US" sz="1500" dirty="0" smtClean="0"/>
              <a:t>Important to have an evidence-based </a:t>
            </a:r>
            <a:r>
              <a:rPr lang="en-US" sz="1500" dirty="0"/>
              <a:t>approach to </a:t>
            </a:r>
            <a:r>
              <a:rPr lang="en-US" sz="1500" dirty="0" smtClean="0"/>
              <a:t>inform strategy and planning.</a:t>
            </a:r>
          </a:p>
          <a:p>
            <a:pPr>
              <a:spcBef>
                <a:spcPts val="1200"/>
              </a:spcBef>
            </a:pPr>
            <a:r>
              <a:rPr lang="en-US" sz="1500" dirty="0"/>
              <a:t>U</a:t>
            </a:r>
            <a:r>
              <a:rPr lang="en-US" sz="1500" dirty="0" smtClean="0"/>
              <a:t>nderstanding how and what students</a:t>
            </a:r>
            <a:r>
              <a:rPr lang="en-US" sz="1500" dirty="0"/>
              <a:t>’ </a:t>
            </a:r>
            <a:r>
              <a:rPr lang="en-US" sz="1500" dirty="0" smtClean="0"/>
              <a:t>use and what their expectations </a:t>
            </a:r>
            <a:r>
              <a:rPr lang="en-US" sz="1500" dirty="0"/>
              <a:t>of technologies </a:t>
            </a:r>
            <a:r>
              <a:rPr lang="en-US" sz="1500" dirty="0" smtClean="0"/>
              <a:t>for both life and study is clearly essential. </a:t>
            </a:r>
          </a:p>
          <a:p>
            <a:pPr>
              <a:spcBef>
                <a:spcPts val="1200"/>
              </a:spcBef>
            </a:pPr>
            <a:r>
              <a:rPr lang="en-US" sz="1500" dirty="0" smtClean="0"/>
              <a:t>The technologies  explored here included, institutional </a:t>
            </a:r>
            <a:r>
              <a:rPr lang="en-US" sz="1500" dirty="0"/>
              <a:t>systems (email, </a:t>
            </a:r>
            <a:r>
              <a:rPr lang="en-US" sz="1500" dirty="0" smtClean="0"/>
              <a:t>LMS), Web2.0 </a:t>
            </a:r>
            <a:r>
              <a:rPr lang="en-US" sz="1500" dirty="0"/>
              <a:t>technologies (social </a:t>
            </a:r>
            <a:r>
              <a:rPr lang="en-US" sz="1500" dirty="0" smtClean="0"/>
              <a:t>networking, cloud &amp; shared </a:t>
            </a:r>
            <a:r>
              <a:rPr lang="en-US" sz="1500" dirty="0"/>
              <a:t>spaces</a:t>
            </a:r>
            <a:r>
              <a:rPr lang="en-US" sz="1500" dirty="0" smtClean="0"/>
              <a:t>) and personal devices. </a:t>
            </a:r>
          </a:p>
          <a:p>
            <a:pPr>
              <a:spcBef>
                <a:spcPts val="1200"/>
              </a:spcBef>
            </a:pPr>
            <a:r>
              <a:rPr lang="en-US" sz="1500" dirty="0" smtClean="0"/>
              <a:t>This </a:t>
            </a:r>
            <a:r>
              <a:rPr lang="en-US" sz="1500" dirty="0"/>
              <a:t>presentation </a:t>
            </a:r>
            <a:r>
              <a:rPr lang="en-US" sz="1500" dirty="0" smtClean="0"/>
              <a:t>provides some </a:t>
            </a:r>
            <a:r>
              <a:rPr lang="en-US" sz="1500" dirty="0"/>
              <a:t>initial </a:t>
            </a:r>
            <a:r>
              <a:rPr lang="en-US" sz="1500" dirty="0" smtClean="0"/>
              <a:t>findings and reflects </a:t>
            </a:r>
            <a:r>
              <a:rPr lang="en-US" sz="1500" dirty="0"/>
              <a:t>on some </a:t>
            </a:r>
            <a:r>
              <a:rPr lang="en-US" sz="1500" dirty="0" smtClean="0"/>
              <a:t>implications </a:t>
            </a:r>
            <a:r>
              <a:rPr lang="en-US" sz="1500" dirty="0"/>
              <a:t>for </a:t>
            </a:r>
            <a:r>
              <a:rPr lang="en-US" sz="1500" dirty="0" smtClean="0"/>
              <a:t>emerging learning environments and meeting expectations for ‘todays’ student.</a:t>
            </a:r>
            <a:endParaRPr lang="en-US" sz="15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en-AU" sz="2800" dirty="0" smtClean="0"/>
              <a:t>Why this research?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63313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27776" cy="675085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tool and method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059582"/>
            <a:ext cx="9108504" cy="388843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Methodology: Mixed Methods</a:t>
            </a:r>
          </a:p>
          <a:p>
            <a:pPr lvl="1"/>
            <a:r>
              <a:rPr lang="en-US" sz="1800" dirty="0" smtClean="0"/>
              <a:t>Students</a:t>
            </a:r>
            <a:r>
              <a:rPr lang="en-US" sz="1800" dirty="0"/>
              <a:t>’ Experiences and Expectations of Technology Survey (SEETS</a:t>
            </a:r>
            <a:r>
              <a:rPr lang="en-US" sz="1800" dirty="0" smtClean="0"/>
              <a:t>) </a:t>
            </a:r>
          </a:p>
          <a:p>
            <a:pPr lvl="2"/>
            <a:r>
              <a:rPr lang="en-US" sz="1600" dirty="0" smtClean="0"/>
              <a:t>It contained </a:t>
            </a:r>
            <a:r>
              <a:rPr lang="en-US" sz="1600" dirty="0"/>
              <a:t>127 questions, coving student’s access and use of </a:t>
            </a:r>
            <a:r>
              <a:rPr lang="en-AU" sz="1600" dirty="0"/>
              <a:t>technologies</a:t>
            </a:r>
          </a:p>
          <a:p>
            <a:pPr lvl="2"/>
            <a:r>
              <a:rPr lang="en-US" sz="1600" dirty="0" smtClean="0"/>
              <a:t>Plus four </a:t>
            </a:r>
            <a:r>
              <a:rPr lang="en-US" sz="1600" dirty="0"/>
              <a:t>open-ended </a:t>
            </a:r>
            <a:r>
              <a:rPr lang="en-US" sz="1600" dirty="0" smtClean="0"/>
              <a:t>response questions </a:t>
            </a:r>
          </a:p>
          <a:p>
            <a:pPr lvl="1"/>
            <a:r>
              <a:rPr lang="en-US" sz="1800" dirty="0" smtClean="0"/>
              <a:t>Online focus groups (n=34) using Blackboard Collaborate</a:t>
            </a:r>
          </a:p>
          <a:p>
            <a:r>
              <a:rPr lang="en-US" sz="2000" dirty="0" smtClean="0"/>
              <a:t>Five main sections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sz="1600" dirty="0"/>
              <a:t>Technologies currently used in everyday life for social and work purposes.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sz="1600" dirty="0"/>
              <a:t>Current &amp; preferred use of technologies for learning and communicating with the wider university.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sz="1600" dirty="0"/>
              <a:t>The services and support provided for learning.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sz="1600" dirty="0"/>
              <a:t>The technologies used to interact with the university for administrative purposes.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sz="1600" dirty="0"/>
              <a:t>General demographic </a:t>
            </a:r>
            <a:r>
              <a:rPr lang="en-AU" sz="1600" dirty="0" smtClean="0"/>
              <a:t>information</a:t>
            </a:r>
            <a:endParaRPr lang="en-AU" sz="1600" dirty="0"/>
          </a:p>
        </p:txBody>
      </p:sp>
      <p:pic>
        <p:nvPicPr>
          <p:cNvPr id="4" name="Picture 3" descr="Screen shot 2012-09-27 at 1.45.06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5821" y="4587974"/>
            <a:ext cx="19431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35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1329612"/>
            <a:ext cx="4248472" cy="2376264"/>
          </a:xfrm>
        </p:spPr>
        <p:txBody>
          <a:bodyPr/>
          <a:lstStyle/>
          <a:p>
            <a:r>
              <a:rPr lang="en-US" sz="2000" dirty="0" smtClean="0"/>
              <a:t>N = </a:t>
            </a:r>
            <a:r>
              <a:rPr lang="en-US" sz="2000" dirty="0" smtClean="0">
                <a:solidFill>
                  <a:srgbClr val="000000"/>
                </a:solidFill>
              </a:rPr>
              <a:t>1181</a:t>
            </a:r>
            <a:endParaRPr lang="en-US" sz="2000" dirty="0" smtClean="0"/>
          </a:p>
          <a:p>
            <a:r>
              <a:rPr lang="en-US" sz="2000" dirty="0" smtClean="0"/>
              <a:t>68% external/distance</a:t>
            </a:r>
          </a:p>
          <a:p>
            <a:r>
              <a:rPr lang="en-US" sz="2000" dirty="0" smtClean="0"/>
              <a:t>56% Part-time</a:t>
            </a:r>
          </a:p>
          <a:p>
            <a:r>
              <a:rPr lang="en-US" sz="2000" dirty="0" smtClean="0"/>
              <a:t>65% Female</a:t>
            </a:r>
          </a:p>
          <a:p>
            <a:r>
              <a:rPr lang="en-US" sz="2000" dirty="0" smtClean="0"/>
              <a:t>73% Mature age</a:t>
            </a:r>
          </a:p>
          <a:p>
            <a:r>
              <a:rPr lang="en-US" sz="2000" dirty="0" smtClean="0"/>
              <a:t>67% Undergraduate</a:t>
            </a:r>
          </a:p>
          <a:p>
            <a:r>
              <a:rPr lang="en-US" sz="2000" dirty="0" smtClean="0"/>
              <a:t>40% In their first year</a:t>
            </a:r>
          </a:p>
          <a:p>
            <a:r>
              <a:rPr lang="en-US" sz="2000" dirty="0" smtClean="0"/>
              <a:t>40% work Full-time</a:t>
            </a:r>
          </a:p>
          <a:p>
            <a:r>
              <a:rPr lang="en-US" sz="2000" dirty="0" smtClean="0"/>
              <a:t>29% </a:t>
            </a:r>
            <a:r>
              <a:rPr lang="en-AU" sz="2000" dirty="0" smtClean="0"/>
              <a:t>No paid employment</a:t>
            </a:r>
            <a:endParaRPr lang="en-US" sz="20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93046464"/>
              </p:ext>
            </p:extLst>
          </p:nvPr>
        </p:nvGraphicFramePr>
        <p:xfrm>
          <a:off x="323528" y="987574"/>
          <a:ext cx="4355976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15817" y="1599642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solidFill>
                  <a:srgbClr val="000000"/>
                </a:solidFill>
                <a:latin typeface="+mn-lt"/>
              </a:rPr>
              <a:t>68%</a:t>
            </a:r>
            <a:endParaRPr lang="en-AU" sz="200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086137002"/>
              </p:ext>
            </p:extLst>
          </p:nvPr>
        </p:nvGraphicFramePr>
        <p:xfrm>
          <a:off x="179512" y="3003798"/>
          <a:ext cx="4536504" cy="1998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71800" y="3323768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solidFill>
                  <a:srgbClr val="000000"/>
                </a:solidFill>
                <a:latin typeface="+mn-lt"/>
              </a:rPr>
              <a:t>28%</a:t>
            </a:r>
            <a:endParaRPr lang="en-AU" sz="20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339752" y="4785996"/>
            <a:ext cx="1944216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31841" y="4731990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solidFill>
                  <a:srgbClr val="000000"/>
                </a:solidFill>
                <a:latin typeface="+mn-lt"/>
              </a:rPr>
              <a:t>73%</a:t>
            </a:r>
            <a:endParaRPr lang="en-AU" sz="2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910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9" grpId="0">
        <p:bldAsOne/>
      </p:bldGraphic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12489"/>
            <a:ext cx="8229600" cy="675085"/>
          </a:xfrm>
        </p:spPr>
        <p:txBody>
          <a:bodyPr/>
          <a:lstStyle/>
          <a:p>
            <a:r>
              <a:rPr lang="en-AU" sz="2800" dirty="0" smtClean="0"/>
              <a:t>The computing equipment they </a:t>
            </a:r>
            <a:br>
              <a:rPr lang="en-AU" sz="2800" dirty="0" smtClean="0"/>
            </a:br>
            <a:r>
              <a:rPr lang="en-AU" sz="2800" dirty="0" smtClean="0"/>
              <a:t>have access to</a:t>
            </a:r>
            <a:endParaRPr lang="en-US" sz="28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51849242"/>
              </p:ext>
            </p:extLst>
          </p:nvPr>
        </p:nvGraphicFramePr>
        <p:xfrm>
          <a:off x="179512" y="1131590"/>
          <a:ext cx="8964488" cy="3726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7705" y="1005576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rgbClr val="FF0000"/>
                </a:solidFill>
                <a:latin typeface="+mn-lt"/>
              </a:rPr>
              <a:t>90%</a:t>
            </a:r>
            <a:endParaRPr lang="en-AU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5" y="1599642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rgbClr val="FF0000"/>
                </a:solidFill>
                <a:latin typeface="+mn-lt"/>
              </a:rPr>
              <a:t>67%</a:t>
            </a:r>
            <a:endParaRPr lang="en-AU" sz="2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616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Primary Internet access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88963611"/>
              </p:ext>
            </p:extLst>
          </p:nvPr>
        </p:nvGraphicFramePr>
        <p:xfrm>
          <a:off x="0" y="843558"/>
          <a:ext cx="91440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7705" y="1005576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rgbClr val="FF0000"/>
                </a:solidFill>
                <a:latin typeface="+mn-lt"/>
              </a:rPr>
              <a:t>60%</a:t>
            </a:r>
            <a:endParaRPr lang="en-AU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2304" y="3597864"/>
            <a:ext cx="555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rgbClr val="FF0000"/>
                </a:solidFill>
                <a:latin typeface="+mn-lt"/>
              </a:rPr>
              <a:t>1%</a:t>
            </a:r>
            <a:endParaRPr lang="en-AU" sz="2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6487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tools used </a:t>
            </a:r>
            <a:r>
              <a:rPr lang="en-US" u="sng" dirty="0" smtClean="0"/>
              <a:t>outside study</a:t>
            </a:r>
            <a:endParaRPr lang="en-US" u="sng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950118402"/>
              </p:ext>
            </p:extLst>
          </p:nvPr>
        </p:nvGraphicFramePr>
        <p:xfrm>
          <a:off x="179512" y="1113588"/>
          <a:ext cx="8784976" cy="3834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07034" y="843558"/>
            <a:ext cx="80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96%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68344" y="2139702"/>
            <a:ext cx="80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35%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7944" y="1347614"/>
            <a:ext cx="80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77%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732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5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interesting shifts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149991"/>
              </p:ext>
            </p:extLst>
          </p:nvPr>
        </p:nvGraphicFramePr>
        <p:xfrm>
          <a:off x="-468560" y="1419622"/>
          <a:ext cx="9433048" cy="405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99792" y="1059582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rgbClr val="FF0000"/>
                </a:solidFill>
                <a:latin typeface="+mn-lt"/>
              </a:rPr>
              <a:t>82%</a:t>
            </a:r>
            <a:endParaRPr lang="en-AU" sz="2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9445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 for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43558"/>
            <a:ext cx="8568952" cy="3086100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208292"/>
              </p:ext>
            </p:extLst>
          </p:nvPr>
        </p:nvGraphicFramePr>
        <p:xfrm>
          <a:off x="-756592" y="769014"/>
          <a:ext cx="9721080" cy="4374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80112" y="2571750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rgbClr val="FF0000"/>
                </a:solidFill>
                <a:latin typeface="+mn-lt"/>
              </a:rPr>
              <a:t>14%</a:t>
            </a:r>
            <a:endParaRPr lang="en-AU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1995686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rgbClr val="FF0000"/>
                </a:solidFill>
                <a:latin typeface="+mn-lt"/>
              </a:rPr>
              <a:t>16%</a:t>
            </a:r>
            <a:endParaRPr lang="en-AU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4248" y="987574"/>
            <a:ext cx="6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rgbClr val="FF0000"/>
                </a:solidFill>
                <a:latin typeface="+mn-lt"/>
              </a:rPr>
              <a:t>70%</a:t>
            </a:r>
            <a:endParaRPr lang="en-AU" sz="2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126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LEMmeet_1_13">
  <a:themeElements>
    <a:clrScheme name="edu_ppt_temp 3">
      <a:dk1>
        <a:srgbClr val="393939"/>
      </a:dk1>
      <a:lt1>
        <a:srgbClr val="FFFFFF"/>
      </a:lt1>
      <a:dk2>
        <a:srgbClr val="000000"/>
      </a:dk2>
      <a:lt2>
        <a:srgbClr val="FFFFFF"/>
      </a:lt2>
      <a:accent1>
        <a:srgbClr val="CBCBCB"/>
      </a:accent1>
      <a:accent2>
        <a:srgbClr val="868686"/>
      </a:accent2>
      <a:accent3>
        <a:srgbClr val="AAAAAA"/>
      </a:accent3>
      <a:accent4>
        <a:srgbClr val="DADADA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edu_ppt_tem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edu_ppt_temp 1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_ppt_temp 2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_ppt_temp 3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66"/>
    </a:dk1>
    <a:lt1>
      <a:srgbClr val="FFFFFF"/>
    </a:lt1>
    <a:dk2>
      <a:srgbClr val="0000CC"/>
    </a:dk2>
    <a:lt2>
      <a:srgbClr val="FFC400"/>
    </a:lt2>
    <a:accent1>
      <a:srgbClr val="FF6421"/>
    </a:accent1>
    <a:accent2>
      <a:srgbClr val="FFF580"/>
    </a:accent2>
    <a:accent3>
      <a:srgbClr val="AAAAE2"/>
    </a:accent3>
    <a:accent4>
      <a:srgbClr val="DADADA"/>
    </a:accent4>
    <a:accent5>
      <a:srgbClr val="FFB8AB"/>
    </a:accent5>
    <a:accent6>
      <a:srgbClr val="E7DE73"/>
    </a:accent6>
    <a:hlink>
      <a:srgbClr val="99CCFF"/>
    </a:hlink>
    <a:folHlink>
      <a:srgbClr val="0066FF"/>
    </a:folHlink>
  </a:clrScheme>
  <a:fontScheme name="usq_ppt_temp_whit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66"/>
    </a:dk1>
    <a:lt1>
      <a:srgbClr val="FFFFFF"/>
    </a:lt1>
    <a:dk2>
      <a:srgbClr val="0000CC"/>
    </a:dk2>
    <a:lt2>
      <a:srgbClr val="FFC400"/>
    </a:lt2>
    <a:accent1>
      <a:srgbClr val="FF6421"/>
    </a:accent1>
    <a:accent2>
      <a:srgbClr val="FFF580"/>
    </a:accent2>
    <a:accent3>
      <a:srgbClr val="AAAAE2"/>
    </a:accent3>
    <a:accent4>
      <a:srgbClr val="DADADA"/>
    </a:accent4>
    <a:accent5>
      <a:srgbClr val="FFB8AB"/>
    </a:accent5>
    <a:accent6>
      <a:srgbClr val="E7DE73"/>
    </a:accent6>
    <a:hlink>
      <a:srgbClr val="99CCFF"/>
    </a:hlink>
    <a:folHlink>
      <a:srgbClr val="0066FF"/>
    </a:folHlink>
  </a:clrScheme>
  <a:fontScheme name="usq_ppt_temp_whit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LEMmeet_1_13.potx</Template>
  <TotalTime>2298</TotalTime>
  <Words>832</Words>
  <Application>Microsoft Macintosh PowerPoint</Application>
  <PresentationFormat>On-screen Show (16:9)</PresentationFormat>
  <Paragraphs>85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LEMmeet_1_13</vt:lpstr>
      <vt:lpstr>Student experience and expectations of technology</vt:lpstr>
      <vt:lpstr>Why this research? </vt:lpstr>
      <vt:lpstr>The tool and method</vt:lpstr>
      <vt:lpstr>Base demographics</vt:lpstr>
      <vt:lpstr>The computing equipment they  have access to</vt:lpstr>
      <vt:lpstr>Primary Internet access</vt:lpstr>
      <vt:lpstr>Top 10 tools used outside study</vt:lpstr>
      <vt:lpstr>Some interesting shifts</vt:lpstr>
      <vt:lpstr>Technologies for learning</vt:lpstr>
      <vt:lpstr>Develop an ePortfolio as a record of learning and experiences for professional or employment purposes </vt:lpstr>
      <vt:lpstr>Use web conferencing or video chat (eg Skype, Wimba, FaceTime) to join in remotely to lectures or tutorials</vt:lpstr>
      <vt:lpstr>Use web-based document tools (eg Google docs) to work collaboratively on activities and assignments</vt:lpstr>
      <vt:lpstr>Student with staff  Student with student</vt:lpstr>
      <vt:lpstr>Technologies for Admin Purposes</vt:lpstr>
      <vt:lpstr>Technologies for Admin Purposes</vt:lpstr>
      <vt:lpstr>Take home messages from FGs</vt:lpstr>
    </vt:vector>
  </TitlesOfParts>
  <Company>University of Southern Queensland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coombesg</dc:creator>
  <cp:lastModifiedBy>Division of ICT Services</cp:lastModifiedBy>
  <cp:revision>103</cp:revision>
  <dcterms:created xsi:type="dcterms:W3CDTF">2012-10-19T00:09:59Z</dcterms:created>
  <dcterms:modified xsi:type="dcterms:W3CDTF">2013-11-19T06:55:26Z</dcterms:modified>
</cp:coreProperties>
</file>