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1"/>
  </p:handoutMasterIdLst>
  <p:sldIdLst>
    <p:sldId id="268" r:id="rId2"/>
    <p:sldId id="269" r:id="rId3"/>
    <p:sldId id="258" r:id="rId4"/>
    <p:sldId id="262" r:id="rId5"/>
    <p:sldId id="263" r:id="rId6"/>
    <p:sldId id="264" r:id="rId7"/>
    <p:sldId id="265" r:id="rId8"/>
    <p:sldId id="266" r:id="rId9"/>
    <p:sldId id="267" r:id="rId10"/>
  </p:sldIdLst>
  <p:sldSz cx="19513550" cy="10980738"/>
  <p:notesSz cx="29819600" cy="20929600"/>
  <p:defaultTextStyle>
    <a:defPPr>
      <a:defRPr lang="en-AU"/>
    </a:defPPr>
    <a:lvl1pPr algn="l" rtl="0" fontAlgn="base">
      <a:spcBef>
        <a:spcPct val="0"/>
      </a:spcBef>
      <a:spcAft>
        <a:spcPct val="0"/>
      </a:spcAft>
      <a:defRPr sz="1000" b="1" kern="1200">
        <a:solidFill>
          <a:schemeClr val="tx1"/>
        </a:solidFill>
        <a:latin typeface="Arial" charset="0"/>
        <a:ea typeface="+mn-ea"/>
        <a:cs typeface="+mn-cs"/>
      </a:defRPr>
    </a:lvl1pPr>
    <a:lvl2pPr marL="180334" algn="l" rtl="0" fontAlgn="base">
      <a:spcBef>
        <a:spcPct val="0"/>
      </a:spcBef>
      <a:spcAft>
        <a:spcPct val="0"/>
      </a:spcAft>
      <a:defRPr sz="1000" b="1" kern="1200">
        <a:solidFill>
          <a:schemeClr val="tx1"/>
        </a:solidFill>
        <a:latin typeface="Arial" charset="0"/>
        <a:ea typeface="+mn-ea"/>
        <a:cs typeface="+mn-cs"/>
      </a:defRPr>
    </a:lvl2pPr>
    <a:lvl3pPr marL="360668" algn="l" rtl="0" fontAlgn="base">
      <a:spcBef>
        <a:spcPct val="0"/>
      </a:spcBef>
      <a:spcAft>
        <a:spcPct val="0"/>
      </a:spcAft>
      <a:defRPr sz="1000" b="1" kern="1200">
        <a:solidFill>
          <a:schemeClr val="tx1"/>
        </a:solidFill>
        <a:latin typeface="Arial" charset="0"/>
        <a:ea typeface="+mn-ea"/>
        <a:cs typeface="+mn-cs"/>
      </a:defRPr>
    </a:lvl3pPr>
    <a:lvl4pPr marL="541001" algn="l" rtl="0" fontAlgn="base">
      <a:spcBef>
        <a:spcPct val="0"/>
      </a:spcBef>
      <a:spcAft>
        <a:spcPct val="0"/>
      </a:spcAft>
      <a:defRPr sz="1000" b="1" kern="1200">
        <a:solidFill>
          <a:schemeClr val="tx1"/>
        </a:solidFill>
        <a:latin typeface="Arial" charset="0"/>
        <a:ea typeface="+mn-ea"/>
        <a:cs typeface="+mn-cs"/>
      </a:defRPr>
    </a:lvl4pPr>
    <a:lvl5pPr marL="721335" algn="l" rtl="0" fontAlgn="base">
      <a:spcBef>
        <a:spcPct val="0"/>
      </a:spcBef>
      <a:spcAft>
        <a:spcPct val="0"/>
      </a:spcAft>
      <a:defRPr sz="1000" b="1" kern="1200">
        <a:solidFill>
          <a:schemeClr val="tx1"/>
        </a:solidFill>
        <a:latin typeface="Arial" charset="0"/>
        <a:ea typeface="+mn-ea"/>
        <a:cs typeface="+mn-cs"/>
      </a:defRPr>
    </a:lvl5pPr>
    <a:lvl6pPr marL="901669" algn="l" defTabSz="360668" rtl="0" eaLnBrk="1" latinLnBrk="0" hangingPunct="1">
      <a:defRPr sz="1000" b="1" kern="1200">
        <a:solidFill>
          <a:schemeClr val="tx1"/>
        </a:solidFill>
        <a:latin typeface="Arial" charset="0"/>
        <a:ea typeface="+mn-ea"/>
        <a:cs typeface="+mn-cs"/>
      </a:defRPr>
    </a:lvl6pPr>
    <a:lvl7pPr marL="1082002" algn="l" defTabSz="360668" rtl="0" eaLnBrk="1" latinLnBrk="0" hangingPunct="1">
      <a:defRPr sz="1000" b="1" kern="1200">
        <a:solidFill>
          <a:schemeClr val="tx1"/>
        </a:solidFill>
        <a:latin typeface="Arial" charset="0"/>
        <a:ea typeface="+mn-ea"/>
        <a:cs typeface="+mn-cs"/>
      </a:defRPr>
    </a:lvl7pPr>
    <a:lvl8pPr marL="1262336" algn="l" defTabSz="360668" rtl="0" eaLnBrk="1" latinLnBrk="0" hangingPunct="1">
      <a:defRPr sz="1000" b="1" kern="1200">
        <a:solidFill>
          <a:schemeClr val="tx1"/>
        </a:solidFill>
        <a:latin typeface="Arial" charset="0"/>
        <a:ea typeface="+mn-ea"/>
        <a:cs typeface="+mn-cs"/>
      </a:defRPr>
    </a:lvl8pPr>
    <a:lvl9pPr marL="1442670" algn="l" defTabSz="360668" rtl="0" eaLnBrk="1" latinLnBrk="0" hangingPunct="1">
      <a:defRPr sz="10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85168E"/>
    <a:srgbClr val="00BC00"/>
    <a:srgbClr val="00FF00"/>
    <a:srgbClr val="FF9900"/>
    <a:srgbClr val="000058"/>
    <a:srgbClr val="CCFF66"/>
    <a:srgbClr val="FFFFCC"/>
    <a:srgbClr val="000066"/>
    <a:srgbClr val="000099"/>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7" autoAdjust="0"/>
    <p:restoredTop sz="99339" autoAdjust="0"/>
  </p:normalViewPr>
  <p:slideViewPr>
    <p:cSldViewPr>
      <p:cViewPr varScale="1">
        <p:scale>
          <a:sx n="66" d="100"/>
          <a:sy n="66" d="100"/>
        </p:scale>
        <p:origin x="-600" y="-120"/>
      </p:cViewPr>
      <p:guideLst>
        <p:guide orient="horz" pos="3459"/>
        <p:guide pos="6146"/>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handoutMaster" Target="handoutMasters/handout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oleObject" Target="FILES:uqmhill7:Documents:Dropbox:TA:TA_contact_list-4-Oct-2013.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uqmhill7:Documents:Dropbox:TA:TA_contact_list-4-Oct-2013.xls" TargetMode="External"/><Relationship Id="rId2"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1" Type="http://schemas.openxmlformats.org/officeDocument/2006/relationships/oleObject" Target="FILES:uqmhill7:Documents:Dropbox:TA:TA_contact_list-4-Oct-2013.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S:uqmhill7:Documents:Dropbox:TA:TA_contact_list-4-Oct-2013.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S:uqmhill7:Documents:Dropbox:TA:TA_contact_list-4-Oct-2013.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S:uqmhill7:Documents:Dropbox:TA:TA_contact_list-4-Oct-2013.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S:uqmhill7:Documents:Dropbox:TA:TA_contact_list-4-Oct-2013.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S:uqmhill7:Documents:Dropbox:TA:TA_contact_list-4-Oct-2013.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0416694052654031"/>
          <c:y val="0.100337946220707"/>
          <c:w val="0.942951207287401"/>
          <c:h val="0.558322433870984"/>
        </c:manualLayout>
      </c:layout>
      <c:lineChart>
        <c:grouping val="standard"/>
        <c:varyColors val="0"/>
        <c:ser>
          <c:idx val="1"/>
          <c:order val="0"/>
          <c:tx>
            <c:strRef>
              <c:f>stats!$AE$4</c:f>
              <c:strCache>
                <c:ptCount val="1"/>
                <c:pt idx="0">
                  <c:v>Attendance</c:v>
                </c:pt>
              </c:strCache>
            </c:strRef>
          </c:tx>
          <c:spPr>
            <a:ln w="127000" cap="sq">
              <a:solidFill>
                <a:srgbClr val="FF0000"/>
              </a:solidFill>
              <a:prstDash val="solid"/>
            </a:ln>
          </c:spPr>
          <c:marker>
            <c:symbol val="none"/>
          </c:marker>
          <c:cat>
            <c:numRef>
              <c:f>stats!$B$9:$AX$9</c:f>
              <c:numCache>
                <c:formatCode>m/d/yy</c:formatCode>
                <c:ptCount val="49"/>
                <c:pt idx="0">
                  <c:v>40310.0</c:v>
                </c:pt>
                <c:pt idx="1">
                  <c:v>40324.0</c:v>
                </c:pt>
                <c:pt idx="2">
                  <c:v>40337.0</c:v>
                </c:pt>
                <c:pt idx="3">
                  <c:v>40352.0</c:v>
                </c:pt>
                <c:pt idx="4">
                  <c:v>40394.0</c:v>
                </c:pt>
                <c:pt idx="5">
                  <c:v>40408.0</c:v>
                </c:pt>
                <c:pt idx="6">
                  <c:v>40429.0</c:v>
                </c:pt>
                <c:pt idx="7">
                  <c:v>40457.0</c:v>
                </c:pt>
                <c:pt idx="8">
                  <c:v>40463.0</c:v>
                </c:pt>
                <c:pt idx="9">
                  <c:v>40465.0</c:v>
                </c:pt>
                <c:pt idx="10">
                  <c:v>40470.0</c:v>
                </c:pt>
                <c:pt idx="11">
                  <c:v>40478.0</c:v>
                </c:pt>
                <c:pt idx="12">
                  <c:v>40484.0</c:v>
                </c:pt>
                <c:pt idx="13">
                  <c:v>40486.0</c:v>
                </c:pt>
                <c:pt idx="14">
                  <c:v>40499.0</c:v>
                </c:pt>
                <c:pt idx="15">
                  <c:v>40507.0</c:v>
                </c:pt>
                <c:pt idx="16">
                  <c:v>40512.0</c:v>
                </c:pt>
                <c:pt idx="17">
                  <c:v>40514.0</c:v>
                </c:pt>
                <c:pt idx="18">
                  <c:v>40527.0</c:v>
                </c:pt>
                <c:pt idx="19">
                  <c:v>40639.0</c:v>
                </c:pt>
                <c:pt idx="20">
                  <c:v>40667.0</c:v>
                </c:pt>
                <c:pt idx="21">
                  <c:v>40695.0</c:v>
                </c:pt>
                <c:pt idx="22">
                  <c:v>40737.0</c:v>
                </c:pt>
                <c:pt idx="23">
                  <c:v>40758.0</c:v>
                </c:pt>
                <c:pt idx="24">
                  <c:v>40793.0</c:v>
                </c:pt>
                <c:pt idx="25">
                  <c:v>40821.0</c:v>
                </c:pt>
                <c:pt idx="26">
                  <c:v>40856.0</c:v>
                </c:pt>
                <c:pt idx="27">
                  <c:v>40884.0</c:v>
                </c:pt>
                <c:pt idx="28">
                  <c:v>40975.0</c:v>
                </c:pt>
                <c:pt idx="29">
                  <c:v>41003.0</c:v>
                </c:pt>
                <c:pt idx="30">
                  <c:v>41031.0</c:v>
                </c:pt>
                <c:pt idx="31">
                  <c:v>41066.0</c:v>
                </c:pt>
                <c:pt idx="32">
                  <c:v>41101.0</c:v>
                </c:pt>
                <c:pt idx="33">
                  <c:v>41122.0</c:v>
                </c:pt>
                <c:pt idx="34">
                  <c:v>41144.0</c:v>
                </c:pt>
                <c:pt idx="35">
                  <c:v>41157.0</c:v>
                </c:pt>
                <c:pt idx="36">
                  <c:v>41185.0</c:v>
                </c:pt>
                <c:pt idx="37">
                  <c:v>41220.0</c:v>
                </c:pt>
                <c:pt idx="38">
                  <c:v>41248.0</c:v>
                </c:pt>
                <c:pt idx="39">
                  <c:v>41311.0</c:v>
                </c:pt>
                <c:pt idx="40">
                  <c:v>41346.0</c:v>
                </c:pt>
                <c:pt idx="41">
                  <c:v>41367.0</c:v>
                </c:pt>
                <c:pt idx="42">
                  <c:v>41402.0</c:v>
                </c:pt>
                <c:pt idx="43">
                  <c:v>41430.0</c:v>
                </c:pt>
                <c:pt idx="44">
                  <c:v>41465.0</c:v>
                </c:pt>
                <c:pt idx="45">
                  <c:v>41493.0</c:v>
                </c:pt>
                <c:pt idx="46">
                  <c:v>41521.0</c:v>
                </c:pt>
                <c:pt idx="47">
                  <c:v>41549.0</c:v>
                </c:pt>
                <c:pt idx="48">
                  <c:v>41584.0</c:v>
                </c:pt>
              </c:numCache>
            </c:numRef>
          </c:cat>
          <c:val>
            <c:numRef>
              <c:f>stats!$B$11:$AX$11</c:f>
              <c:numCache>
                <c:formatCode>General</c:formatCode>
                <c:ptCount val="49"/>
                <c:pt idx="0">
                  <c:v>50.0</c:v>
                </c:pt>
                <c:pt idx="1">
                  <c:v>25.0</c:v>
                </c:pt>
                <c:pt idx="3">
                  <c:v>25.0</c:v>
                </c:pt>
                <c:pt idx="5">
                  <c:v>25.0</c:v>
                </c:pt>
                <c:pt idx="6">
                  <c:v>33.0</c:v>
                </c:pt>
                <c:pt idx="8">
                  <c:v>9.0</c:v>
                </c:pt>
                <c:pt idx="9">
                  <c:v>10.0</c:v>
                </c:pt>
                <c:pt idx="13">
                  <c:v>6.0</c:v>
                </c:pt>
                <c:pt idx="14">
                  <c:v>12.0</c:v>
                </c:pt>
                <c:pt idx="16">
                  <c:v>7.0</c:v>
                </c:pt>
                <c:pt idx="17">
                  <c:v>4.0</c:v>
                </c:pt>
                <c:pt idx="19">
                  <c:v>15.0</c:v>
                </c:pt>
                <c:pt idx="20">
                  <c:v>14.0</c:v>
                </c:pt>
                <c:pt idx="21">
                  <c:v>14.0</c:v>
                </c:pt>
                <c:pt idx="22">
                  <c:v>7.0</c:v>
                </c:pt>
                <c:pt idx="23">
                  <c:v>9.0</c:v>
                </c:pt>
                <c:pt idx="24">
                  <c:v>12.0</c:v>
                </c:pt>
                <c:pt idx="25">
                  <c:v>34.0</c:v>
                </c:pt>
                <c:pt idx="26">
                  <c:v>12.0</c:v>
                </c:pt>
                <c:pt idx="27">
                  <c:v>11.0</c:v>
                </c:pt>
                <c:pt idx="28">
                  <c:v>7.0</c:v>
                </c:pt>
                <c:pt idx="29">
                  <c:v>19.0</c:v>
                </c:pt>
                <c:pt idx="30">
                  <c:v>29.0</c:v>
                </c:pt>
                <c:pt idx="31">
                  <c:v>17.0</c:v>
                </c:pt>
                <c:pt idx="32">
                  <c:v>19.0</c:v>
                </c:pt>
                <c:pt idx="33">
                  <c:v>40.0</c:v>
                </c:pt>
                <c:pt idx="34">
                  <c:v>35.0</c:v>
                </c:pt>
                <c:pt idx="35">
                  <c:v>17.0</c:v>
                </c:pt>
                <c:pt idx="36">
                  <c:v>26.0</c:v>
                </c:pt>
                <c:pt idx="37">
                  <c:v>28.0</c:v>
                </c:pt>
                <c:pt idx="38">
                  <c:v>24.0</c:v>
                </c:pt>
                <c:pt idx="39">
                  <c:v>19.0</c:v>
                </c:pt>
                <c:pt idx="40">
                  <c:v>41.0</c:v>
                </c:pt>
                <c:pt idx="41">
                  <c:v>12.0</c:v>
                </c:pt>
                <c:pt idx="42">
                  <c:v>24.0</c:v>
                </c:pt>
                <c:pt idx="43">
                  <c:v>45.0</c:v>
                </c:pt>
                <c:pt idx="44">
                  <c:v>43.0</c:v>
                </c:pt>
                <c:pt idx="45">
                  <c:v>116.0</c:v>
                </c:pt>
                <c:pt idx="46">
                  <c:v>31.0</c:v>
                </c:pt>
                <c:pt idx="47">
                  <c:v>16.0</c:v>
                </c:pt>
                <c:pt idx="48">
                  <c:v>37.0</c:v>
                </c:pt>
              </c:numCache>
            </c:numRef>
          </c:val>
          <c:smooth val="0"/>
        </c:ser>
        <c:ser>
          <c:idx val="0"/>
          <c:order val="1"/>
          <c:tx>
            <c:v>RSVP</c:v>
          </c:tx>
          <c:spPr>
            <a:ln w="127000" cap="sq">
              <a:solidFill>
                <a:srgbClr val="000099">
                  <a:alpha val="84000"/>
                </a:srgbClr>
              </a:solidFill>
              <a:prstDash val="solid"/>
            </a:ln>
          </c:spPr>
          <c:marker>
            <c:symbol val="none"/>
          </c:marker>
          <c:trendline>
            <c:spPr>
              <a:ln w="76200" cmpd="sng">
                <a:prstDash val="sysDot"/>
              </a:ln>
            </c:spPr>
            <c:trendlineType val="poly"/>
            <c:order val="2"/>
            <c:dispRSqr val="0"/>
            <c:dispEq val="0"/>
          </c:trendline>
          <c:cat>
            <c:numRef>
              <c:f>stats!$B$9:$AX$9</c:f>
              <c:numCache>
                <c:formatCode>m/d/yy</c:formatCode>
                <c:ptCount val="49"/>
                <c:pt idx="0">
                  <c:v>40310.0</c:v>
                </c:pt>
                <c:pt idx="1">
                  <c:v>40324.0</c:v>
                </c:pt>
                <c:pt idx="2">
                  <c:v>40337.0</c:v>
                </c:pt>
                <c:pt idx="3">
                  <c:v>40352.0</c:v>
                </c:pt>
                <c:pt idx="4">
                  <c:v>40394.0</c:v>
                </c:pt>
                <c:pt idx="5">
                  <c:v>40408.0</c:v>
                </c:pt>
                <c:pt idx="6">
                  <c:v>40429.0</c:v>
                </c:pt>
                <c:pt idx="7">
                  <c:v>40457.0</c:v>
                </c:pt>
                <c:pt idx="8">
                  <c:v>40463.0</c:v>
                </c:pt>
                <c:pt idx="9">
                  <c:v>40465.0</c:v>
                </c:pt>
                <c:pt idx="10">
                  <c:v>40470.0</c:v>
                </c:pt>
                <c:pt idx="11">
                  <c:v>40478.0</c:v>
                </c:pt>
                <c:pt idx="12">
                  <c:v>40484.0</c:v>
                </c:pt>
                <c:pt idx="13">
                  <c:v>40486.0</c:v>
                </c:pt>
                <c:pt idx="14">
                  <c:v>40499.0</c:v>
                </c:pt>
                <c:pt idx="15">
                  <c:v>40507.0</c:v>
                </c:pt>
                <c:pt idx="16">
                  <c:v>40512.0</c:v>
                </c:pt>
                <c:pt idx="17">
                  <c:v>40514.0</c:v>
                </c:pt>
                <c:pt idx="18">
                  <c:v>40527.0</c:v>
                </c:pt>
                <c:pt idx="19">
                  <c:v>40639.0</c:v>
                </c:pt>
                <c:pt idx="20">
                  <c:v>40667.0</c:v>
                </c:pt>
                <c:pt idx="21">
                  <c:v>40695.0</c:v>
                </c:pt>
                <c:pt idx="22">
                  <c:v>40737.0</c:v>
                </c:pt>
                <c:pt idx="23">
                  <c:v>40758.0</c:v>
                </c:pt>
                <c:pt idx="24">
                  <c:v>40793.0</c:v>
                </c:pt>
                <c:pt idx="25">
                  <c:v>40821.0</c:v>
                </c:pt>
                <c:pt idx="26">
                  <c:v>40856.0</c:v>
                </c:pt>
                <c:pt idx="27">
                  <c:v>40884.0</c:v>
                </c:pt>
                <c:pt idx="28">
                  <c:v>40975.0</c:v>
                </c:pt>
                <c:pt idx="29">
                  <c:v>41003.0</c:v>
                </c:pt>
                <c:pt idx="30">
                  <c:v>41031.0</c:v>
                </c:pt>
                <c:pt idx="31">
                  <c:v>41066.0</c:v>
                </c:pt>
                <c:pt idx="32">
                  <c:v>41101.0</c:v>
                </c:pt>
                <c:pt idx="33">
                  <c:v>41122.0</c:v>
                </c:pt>
                <c:pt idx="34">
                  <c:v>41144.0</c:v>
                </c:pt>
                <c:pt idx="35">
                  <c:v>41157.0</c:v>
                </c:pt>
                <c:pt idx="36">
                  <c:v>41185.0</c:v>
                </c:pt>
                <c:pt idx="37">
                  <c:v>41220.0</c:v>
                </c:pt>
                <c:pt idx="38">
                  <c:v>41248.0</c:v>
                </c:pt>
                <c:pt idx="39">
                  <c:v>41311.0</c:v>
                </c:pt>
                <c:pt idx="40">
                  <c:v>41346.0</c:v>
                </c:pt>
                <c:pt idx="41">
                  <c:v>41367.0</c:v>
                </c:pt>
                <c:pt idx="42">
                  <c:v>41402.0</c:v>
                </c:pt>
                <c:pt idx="43">
                  <c:v>41430.0</c:v>
                </c:pt>
                <c:pt idx="44">
                  <c:v>41465.0</c:v>
                </c:pt>
                <c:pt idx="45">
                  <c:v>41493.0</c:v>
                </c:pt>
                <c:pt idx="46">
                  <c:v>41521.0</c:v>
                </c:pt>
                <c:pt idx="47">
                  <c:v>41549.0</c:v>
                </c:pt>
                <c:pt idx="48">
                  <c:v>41584.0</c:v>
                </c:pt>
              </c:numCache>
            </c:numRef>
          </c:cat>
          <c:val>
            <c:numRef>
              <c:f>stats!$B$10:$AX$10</c:f>
              <c:numCache>
                <c:formatCode>General</c:formatCode>
                <c:ptCount val="49"/>
                <c:pt idx="0">
                  <c:v>61.0</c:v>
                </c:pt>
                <c:pt idx="1">
                  <c:v>30.0</c:v>
                </c:pt>
                <c:pt idx="2">
                  <c:v>22.0</c:v>
                </c:pt>
                <c:pt idx="3">
                  <c:v>46.0</c:v>
                </c:pt>
                <c:pt idx="4">
                  <c:v>24.0</c:v>
                </c:pt>
                <c:pt idx="5">
                  <c:v>34.0</c:v>
                </c:pt>
                <c:pt idx="6">
                  <c:v>35.0</c:v>
                </c:pt>
                <c:pt idx="8">
                  <c:v>15.0</c:v>
                </c:pt>
                <c:pt idx="9">
                  <c:v>21.0</c:v>
                </c:pt>
                <c:pt idx="11">
                  <c:v>27.0</c:v>
                </c:pt>
                <c:pt idx="12">
                  <c:v>6.0</c:v>
                </c:pt>
                <c:pt idx="13">
                  <c:v>6.0</c:v>
                </c:pt>
                <c:pt idx="14">
                  <c:v>28.0</c:v>
                </c:pt>
                <c:pt idx="16">
                  <c:v>11.0</c:v>
                </c:pt>
                <c:pt idx="17">
                  <c:v>6.0</c:v>
                </c:pt>
                <c:pt idx="18">
                  <c:v>2.0</c:v>
                </c:pt>
                <c:pt idx="19">
                  <c:v>30.0</c:v>
                </c:pt>
                <c:pt idx="20">
                  <c:v>13.0</c:v>
                </c:pt>
                <c:pt idx="21">
                  <c:v>18.0</c:v>
                </c:pt>
                <c:pt idx="22">
                  <c:v>9.0</c:v>
                </c:pt>
                <c:pt idx="23">
                  <c:v>12.0</c:v>
                </c:pt>
                <c:pt idx="24">
                  <c:v>24.0</c:v>
                </c:pt>
                <c:pt idx="25">
                  <c:v>27.0</c:v>
                </c:pt>
                <c:pt idx="26">
                  <c:v>9.0</c:v>
                </c:pt>
                <c:pt idx="27">
                  <c:v>10.0</c:v>
                </c:pt>
                <c:pt idx="28">
                  <c:v>12.0</c:v>
                </c:pt>
                <c:pt idx="29">
                  <c:v>22.0</c:v>
                </c:pt>
                <c:pt idx="30">
                  <c:v>32.0</c:v>
                </c:pt>
                <c:pt idx="31">
                  <c:v>34.0</c:v>
                </c:pt>
                <c:pt idx="32">
                  <c:v>52.0</c:v>
                </c:pt>
                <c:pt idx="33">
                  <c:v>52.0</c:v>
                </c:pt>
                <c:pt idx="34">
                  <c:v>49.0</c:v>
                </c:pt>
                <c:pt idx="35">
                  <c:v>36.0</c:v>
                </c:pt>
                <c:pt idx="36">
                  <c:v>52.0</c:v>
                </c:pt>
                <c:pt idx="37">
                  <c:v>53.0</c:v>
                </c:pt>
                <c:pt idx="38">
                  <c:v>59.0</c:v>
                </c:pt>
                <c:pt idx="39">
                  <c:v>50.0</c:v>
                </c:pt>
                <c:pt idx="40">
                  <c:v>103.0</c:v>
                </c:pt>
                <c:pt idx="41">
                  <c:v>28.0</c:v>
                </c:pt>
                <c:pt idx="42">
                  <c:v>48.0</c:v>
                </c:pt>
                <c:pt idx="43">
                  <c:v>80.0</c:v>
                </c:pt>
                <c:pt idx="44">
                  <c:v>72.0</c:v>
                </c:pt>
                <c:pt idx="45">
                  <c:v>256.0</c:v>
                </c:pt>
                <c:pt idx="46">
                  <c:v>52.0</c:v>
                </c:pt>
                <c:pt idx="47">
                  <c:v>24.0</c:v>
                </c:pt>
                <c:pt idx="48">
                  <c:v>70.0</c:v>
                </c:pt>
              </c:numCache>
            </c:numRef>
          </c:val>
          <c:smooth val="0"/>
        </c:ser>
        <c:dLbls>
          <c:showLegendKey val="0"/>
          <c:showVal val="0"/>
          <c:showCatName val="0"/>
          <c:showSerName val="0"/>
          <c:showPercent val="0"/>
          <c:showBubbleSize val="0"/>
        </c:dLbls>
        <c:marker val="1"/>
        <c:smooth val="0"/>
        <c:axId val="2113365976"/>
        <c:axId val="2113369256"/>
      </c:lineChart>
      <c:catAx>
        <c:axId val="2113365976"/>
        <c:scaling>
          <c:orientation val="minMax"/>
        </c:scaling>
        <c:delete val="0"/>
        <c:axPos val="b"/>
        <c:numFmt formatCode="d/mm/yyyy" sourceLinked="0"/>
        <c:majorTickMark val="none"/>
        <c:minorTickMark val="none"/>
        <c:tickLblPos val="nextTo"/>
        <c:spPr>
          <a:ln w="3175">
            <a:solidFill>
              <a:srgbClr val="808080"/>
            </a:solidFill>
            <a:prstDash val="solid"/>
          </a:ln>
        </c:spPr>
        <c:txPr>
          <a:bodyPr rot="-5400000" vert="horz"/>
          <a:lstStyle/>
          <a:p>
            <a:pPr>
              <a:defRPr sz="2000" b="0" i="0" u="none" strike="noStrike" baseline="0">
                <a:solidFill>
                  <a:srgbClr val="000000"/>
                </a:solidFill>
                <a:latin typeface="Calibri"/>
                <a:ea typeface="Calibri"/>
                <a:cs typeface="Calibri"/>
              </a:defRPr>
            </a:pPr>
            <a:endParaRPr lang="en-US"/>
          </a:p>
        </c:txPr>
        <c:crossAx val="2113369256"/>
        <c:crosses val="autoZero"/>
        <c:auto val="0"/>
        <c:lblAlgn val="ctr"/>
        <c:lblOffset val="100"/>
        <c:noMultiLvlLbl val="0"/>
      </c:catAx>
      <c:valAx>
        <c:axId val="2113369256"/>
        <c:scaling>
          <c:orientation val="minMax"/>
        </c:scaling>
        <c:delete val="0"/>
        <c:axPos val="l"/>
        <c:majorGridlines>
          <c:spPr>
            <a:ln w="3175">
              <a:solidFill>
                <a:srgbClr val="808080"/>
              </a:solidFill>
              <a:prstDash val="solid"/>
            </a:ln>
          </c:spPr>
        </c:majorGridlines>
        <c:numFmt formatCode="General" sourceLinked="1"/>
        <c:majorTickMark val="none"/>
        <c:minorTickMark val="none"/>
        <c:tickLblPos val="nextTo"/>
        <c:spPr>
          <a:ln w="3175">
            <a:solidFill>
              <a:srgbClr val="808080"/>
            </a:solidFill>
            <a:prstDash val="solid"/>
          </a:ln>
        </c:spPr>
        <c:txPr>
          <a:bodyPr rot="0" vert="horz"/>
          <a:lstStyle/>
          <a:p>
            <a:pPr>
              <a:defRPr sz="2000" b="0" i="0" u="none" strike="noStrike" baseline="0">
                <a:solidFill>
                  <a:srgbClr val="000000"/>
                </a:solidFill>
                <a:latin typeface="Calibri"/>
                <a:ea typeface="Calibri"/>
                <a:cs typeface="Calibri"/>
              </a:defRPr>
            </a:pPr>
            <a:endParaRPr lang="en-US"/>
          </a:p>
        </c:txPr>
        <c:crossAx val="2113365976"/>
        <c:crosses val="autoZero"/>
        <c:crossBetween val="between"/>
      </c:valAx>
      <c:spPr>
        <a:solidFill>
          <a:srgbClr val="FFFFFF"/>
        </a:solidFill>
        <a:ln w="25400">
          <a:noFill/>
        </a:ln>
      </c:spPr>
    </c:plotArea>
    <c:legend>
      <c:legendPos val="r"/>
      <c:layout>
        <c:manualLayout>
          <c:xMode val="edge"/>
          <c:yMode val="edge"/>
          <c:x val="0.339238669497938"/>
          <c:y val="0.904563399001353"/>
          <c:w val="0.350626293095316"/>
          <c:h val="0.070539347628546"/>
        </c:manualLayout>
      </c:layout>
      <c:overlay val="0"/>
      <c:spPr>
        <a:noFill/>
        <a:ln w="25400">
          <a:noFill/>
        </a:ln>
      </c:spPr>
      <c:txPr>
        <a:bodyPr/>
        <a:lstStyle/>
        <a:p>
          <a:pPr>
            <a:defRPr sz="3200" b="0" i="0" u="none" strike="noStrike" baseline="0">
              <a:solidFill>
                <a:srgbClr val="000000"/>
              </a:solidFill>
              <a:latin typeface="Calibri"/>
              <a:ea typeface="Calibri"/>
              <a:cs typeface="Calibri"/>
            </a:defRPr>
          </a:pPr>
          <a:endParaRPr lang="en-US"/>
        </a:p>
      </c:txPr>
    </c:legend>
    <c:plotVisOnly val="1"/>
    <c:dispBlanksAs val="gap"/>
    <c:showDLblsOverMax val="0"/>
  </c:chart>
  <c:spPr>
    <a:noFill/>
    <a:ln w="3175">
      <a:no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1"/>
    </mc:Choice>
    <mc:Fallback>
      <c:style val="21"/>
    </mc:Fallback>
  </mc:AlternateContent>
  <c:chart>
    <c:autoTitleDeleted val="1"/>
    <c:plotArea>
      <c:layout>
        <c:manualLayout>
          <c:layoutTarget val="inner"/>
          <c:xMode val="edge"/>
          <c:yMode val="edge"/>
          <c:x val="0.0498151914744516"/>
          <c:y val="0.0690525665106978"/>
          <c:w val="0.938932479724475"/>
          <c:h val="0.643751307994202"/>
        </c:manualLayout>
      </c:layout>
      <c:lineChart>
        <c:grouping val="standard"/>
        <c:varyColors val="0"/>
        <c:ser>
          <c:idx val="2"/>
          <c:order val="0"/>
          <c:tx>
            <c:strRef>
              <c:f>stats!$A$12</c:f>
              <c:strCache>
                <c:ptCount val="1"/>
                <c:pt idx="0">
                  <c:v>Conversion</c:v>
                </c:pt>
              </c:strCache>
            </c:strRef>
          </c:tx>
          <c:spPr>
            <a:ln w="127000" cap="sq">
              <a:solidFill>
                <a:srgbClr val="00BC00"/>
              </a:solidFill>
              <a:prstDash val="solid"/>
            </a:ln>
          </c:spPr>
          <c:marker>
            <c:symbol val="none"/>
          </c:marker>
          <c:trendline>
            <c:trendlineType val="linear"/>
            <c:dispRSqr val="0"/>
            <c:dispEq val="0"/>
          </c:trendline>
          <c:cat>
            <c:numRef>
              <c:f>stats!$B$9:$AX$9</c:f>
              <c:numCache>
                <c:formatCode>m/d/yy</c:formatCode>
                <c:ptCount val="49"/>
                <c:pt idx="0">
                  <c:v>40310.0</c:v>
                </c:pt>
                <c:pt idx="1">
                  <c:v>40324.0</c:v>
                </c:pt>
                <c:pt idx="2">
                  <c:v>40337.0</c:v>
                </c:pt>
                <c:pt idx="3">
                  <c:v>40352.0</c:v>
                </c:pt>
                <c:pt idx="4">
                  <c:v>40394.0</c:v>
                </c:pt>
                <c:pt idx="5">
                  <c:v>40408.0</c:v>
                </c:pt>
                <c:pt idx="6">
                  <c:v>40429.0</c:v>
                </c:pt>
                <c:pt idx="7">
                  <c:v>40457.0</c:v>
                </c:pt>
                <c:pt idx="8">
                  <c:v>40463.0</c:v>
                </c:pt>
                <c:pt idx="9">
                  <c:v>40465.0</c:v>
                </c:pt>
                <c:pt idx="10">
                  <c:v>40470.0</c:v>
                </c:pt>
                <c:pt idx="11">
                  <c:v>40478.0</c:v>
                </c:pt>
                <c:pt idx="12">
                  <c:v>40484.0</c:v>
                </c:pt>
                <c:pt idx="13">
                  <c:v>40486.0</c:v>
                </c:pt>
                <c:pt idx="14">
                  <c:v>40499.0</c:v>
                </c:pt>
                <c:pt idx="15">
                  <c:v>40507.0</c:v>
                </c:pt>
                <c:pt idx="16">
                  <c:v>40512.0</c:v>
                </c:pt>
                <c:pt idx="17">
                  <c:v>40514.0</c:v>
                </c:pt>
                <c:pt idx="18">
                  <c:v>40527.0</c:v>
                </c:pt>
                <c:pt idx="19">
                  <c:v>40639.0</c:v>
                </c:pt>
                <c:pt idx="20">
                  <c:v>40667.0</c:v>
                </c:pt>
                <c:pt idx="21">
                  <c:v>40695.0</c:v>
                </c:pt>
                <c:pt idx="22">
                  <c:v>40737.0</c:v>
                </c:pt>
                <c:pt idx="23">
                  <c:v>40758.0</c:v>
                </c:pt>
                <c:pt idx="24">
                  <c:v>40793.0</c:v>
                </c:pt>
                <c:pt idx="25">
                  <c:v>40821.0</c:v>
                </c:pt>
                <c:pt idx="26">
                  <c:v>40856.0</c:v>
                </c:pt>
                <c:pt idx="27">
                  <c:v>40884.0</c:v>
                </c:pt>
                <c:pt idx="28">
                  <c:v>40975.0</c:v>
                </c:pt>
                <c:pt idx="29">
                  <c:v>41003.0</c:v>
                </c:pt>
                <c:pt idx="30">
                  <c:v>41031.0</c:v>
                </c:pt>
                <c:pt idx="31">
                  <c:v>41066.0</c:v>
                </c:pt>
                <c:pt idx="32">
                  <c:v>41101.0</c:v>
                </c:pt>
                <c:pt idx="33">
                  <c:v>41122.0</c:v>
                </c:pt>
                <c:pt idx="34">
                  <c:v>41144.0</c:v>
                </c:pt>
                <c:pt idx="35">
                  <c:v>41157.0</c:v>
                </c:pt>
                <c:pt idx="36">
                  <c:v>41185.0</c:v>
                </c:pt>
                <c:pt idx="37">
                  <c:v>41220.0</c:v>
                </c:pt>
                <c:pt idx="38">
                  <c:v>41248.0</c:v>
                </c:pt>
                <c:pt idx="39">
                  <c:v>41311.0</c:v>
                </c:pt>
                <c:pt idx="40">
                  <c:v>41346.0</c:v>
                </c:pt>
                <c:pt idx="41">
                  <c:v>41367.0</c:v>
                </c:pt>
                <c:pt idx="42">
                  <c:v>41402.0</c:v>
                </c:pt>
                <c:pt idx="43">
                  <c:v>41430.0</c:v>
                </c:pt>
                <c:pt idx="44">
                  <c:v>41465.0</c:v>
                </c:pt>
                <c:pt idx="45">
                  <c:v>41493.0</c:v>
                </c:pt>
                <c:pt idx="46">
                  <c:v>41521.0</c:v>
                </c:pt>
                <c:pt idx="47">
                  <c:v>41549.0</c:v>
                </c:pt>
                <c:pt idx="48">
                  <c:v>41584.0</c:v>
                </c:pt>
              </c:numCache>
            </c:numRef>
          </c:cat>
          <c:val>
            <c:numRef>
              <c:f>stats!$B$12:$AX$12</c:f>
              <c:numCache>
                <c:formatCode>0%</c:formatCode>
                <c:ptCount val="49"/>
                <c:pt idx="0">
                  <c:v>0.819672131147541</c:v>
                </c:pt>
                <c:pt idx="1">
                  <c:v>0.833333333333333</c:v>
                </c:pt>
                <c:pt idx="2">
                  <c:v>0.0</c:v>
                </c:pt>
                <c:pt idx="3">
                  <c:v>0.543478260869565</c:v>
                </c:pt>
                <c:pt idx="4">
                  <c:v>0.0</c:v>
                </c:pt>
                <c:pt idx="5">
                  <c:v>0.735294117647059</c:v>
                </c:pt>
                <c:pt idx="6">
                  <c:v>0.942857142857143</c:v>
                </c:pt>
                <c:pt idx="8">
                  <c:v>0.6</c:v>
                </c:pt>
                <c:pt idx="9">
                  <c:v>0.476190476190476</c:v>
                </c:pt>
                <c:pt idx="13">
                  <c:v>1.0</c:v>
                </c:pt>
                <c:pt idx="14">
                  <c:v>0.428571428571429</c:v>
                </c:pt>
                <c:pt idx="16">
                  <c:v>0.636363636363636</c:v>
                </c:pt>
                <c:pt idx="17">
                  <c:v>0.666666666666667</c:v>
                </c:pt>
                <c:pt idx="19">
                  <c:v>0.5</c:v>
                </c:pt>
                <c:pt idx="20">
                  <c:v>1.076923076923077</c:v>
                </c:pt>
                <c:pt idx="21">
                  <c:v>0.777777777777778</c:v>
                </c:pt>
                <c:pt idx="22">
                  <c:v>0.777777777777778</c:v>
                </c:pt>
                <c:pt idx="23">
                  <c:v>0.75</c:v>
                </c:pt>
                <c:pt idx="24">
                  <c:v>0.5</c:v>
                </c:pt>
                <c:pt idx="25">
                  <c:v>1.259259259259259</c:v>
                </c:pt>
                <c:pt idx="26">
                  <c:v>1.333333333333333</c:v>
                </c:pt>
                <c:pt idx="27">
                  <c:v>1.1</c:v>
                </c:pt>
                <c:pt idx="28">
                  <c:v>0.583333333333333</c:v>
                </c:pt>
                <c:pt idx="29">
                  <c:v>0.863636363636364</c:v>
                </c:pt>
                <c:pt idx="30">
                  <c:v>0.90625</c:v>
                </c:pt>
                <c:pt idx="31">
                  <c:v>0.5</c:v>
                </c:pt>
                <c:pt idx="32">
                  <c:v>0.365384615384615</c:v>
                </c:pt>
                <c:pt idx="33">
                  <c:v>0.769230769230769</c:v>
                </c:pt>
                <c:pt idx="34">
                  <c:v>0.714285714285714</c:v>
                </c:pt>
                <c:pt idx="35">
                  <c:v>0.472222222222222</c:v>
                </c:pt>
                <c:pt idx="36">
                  <c:v>0.5</c:v>
                </c:pt>
                <c:pt idx="37">
                  <c:v>0.528301886792453</c:v>
                </c:pt>
                <c:pt idx="38">
                  <c:v>0.406779661016949</c:v>
                </c:pt>
                <c:pt idx="39">
                  <c:v>0.38</c:v>
                </c:pt>
                <c:pt idx="40">
                  <c:v>0.398058252427184</c:v>
                </c:pt>
                <c:pt idx="41">
                  <c:v>0.428571428571429</c:v>
                </c:pt>
                <c:pt idx="42">
                  <c:v>0.5</c:v>
                </c:pt>
                <c:pt idx="43">
                  <c:v>0.5625</c:v>
                </c:pt>
                <c:pt idx="44">
                  <c:v>0.597222222222222</c:v>
                </c:pt>
                <c:pt idx="45">
                  <c:v>0.453125</c:v>
                </c:pt>
                <c:pt idx="46">
                  <c:v>0.596153846153846</c:v>
                </c:pt>
                <c:pt idx="47">
                  <c:v>0.666666666666667</c:v>
                </c:pt>
                <c:pt idx="48">
                  <c:v>0.528571428571429</c:v>
                </c:pt>
              </c:numCache>
            </c:numRef>
          </c:val>
          <c:smooth val="0"/>
        </c:ser>
        <c:dLbls>
          <c:showLegendKey val="0"/>
          <c:showVal val="0"/>
          <c:showCatName val="0"/>
          <c:showSerName val="0"/>
          <c:showPercent val="0"/>
          <c:showBubbleSize val="0"/>
        </c:dLbls>
        <c:marker val="1"/>
        <c:smooth val="0"/>
        <c:axId val="2113523672"/>
        <c:axId val="2113526904"/>
      </c:lineChart>
      <c:catAx>
        <c:axId val="2113523672"/>
        <c:scaling>
          <c:orientation val="minMax"/>
        </c:scaling>
        <c:delete val="0"/>
        <c:axPos val="b"/>
        <c:numFmt formatCode="d/mm/yyyy" sourceLinked="0"/>
        <c:majorTickMark val="none"/>
        <c:minorTickMark val="none"/>
        <c:tickLblPos val="nextTo"/>
        <c:spPr>
          <a:ln w="3175">
            <a:solidFill>
              <a:srgbClr val="808080"/>
            </a:solidFill>
            <a:prstDash val="solid"/>
          </a:ln>
        </c:spPr>
        <c:txPr>
          <a:bodyPr rot="-5400000" vert="horz"/>
          <a:lstStyle/>
          <a:p>
            <a:pPr>
              <a:defRPr sz="2000" b="0" i="0" u="none" strike="noStrike" baseline="0">
                <a:solidFill>
                  <a:srgbClr val="000000"/>
                </a:solidFill>
                <a:latin typeface="Calibri"/>
                <a:ea typeface="Calibri"/>
                <a:cs typeface="Calibri"/>
              </a:defRPr>
            </a:pPr>
            <a:endParaRPr lang="en-US"/>
          </a:p>
        </c:txPr>
        <c:crossAx val="2113526904"/>
        <c:crosses val="autoZero"/>
        <c:auto val="0"/>
        <c:lblAlgn val="ctr"/>
        <c:lblOffset val="100"/>
        <c:noMultiLvlLbl val="0"/>
      </c:catAx>
      <c:valAx>
        <c:axId val="2113526904"/>
        <c:scaling>
          <c:orientation val="minMax"/>
        </c:scaling>
        <c:delete val="0"/>
        <c:axPos val="l"/>
        <c:majorGridlines>
          <c:spPr>
            <a:ln w="3175">
              <a:solidFill>
                <a:srgbClr val="808080"/>
              </a:solidFill>
              <a:prstDash val="solid"/>
            </a:ln>
          </c:spPr>
        </c:majorGridlines>
        <c:numFmt formatCode="0%" sourceLinked="1"/>
        <c:majorTickMark val="none"/>
        <c:minorTickMark val="none"/>
        <c:tickLblPos val="nextTo"/>
        <c:spPr>
          <a:ln w="3175">
            <a:solidFill>
              <a:srgbClr val="808080"/>
            </a:solidFill>
            <a:prstDash val="solid"/>
          </a:ln>
        </c:spPr>
        <c:txPr>
          <a:bodyPr rot="0" vert="horz"/>
          <a:lstStyle/>
          <a:p>
            <a:pPr>
              <a:defRPr sz="2000" b="0" i="0" u="none" strike="noStrike" baseline="0">
                <a:solidFill>
                  <a:srgbClr val="000000"/>
                </a:solidFill>
                <a:latin typeface="Calibri"/>
                <a:ea typeface="Calibri"/>
                <a:cs typeface="Calibri"/>
              </a:defRPr>
            </a:pPr>
            <a:endParaRPr lang="en-US"/>
          </a:p>
        </c:txPr>
        <c:crossAx val="2113523672"/>
        <c:crosses val="autoZero"/>
        <c:crossBetween val="between"/>
      </c:valAx>
      <c:spPr>
        <a:solidFill>
          <a:srgbClr val="FFFFFF"/>
        </a:solidFill>
        <a:ln w="25400">
          <a:noFill/>
        </a:ln>
      </c:spPr>
    </c:plotArea>
    <c:plotVisOnly val="1"/>
    <c:dispBlanksAs val="gap"/>
    <c:showDLblsOverMax val="0"/>
  </c:chart>
  <c:spPr>
    <a:noFill/>
    <a:ln w="3175">
      <a:no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67526648632495"/>
          <c:y val="0.112962122730203"/>
          <c:w val="0.941713732927177"/>
          <c:h val="0.79612869197217"/>
        </c:manualLayout>
      </c:layout>
      <c:barChart>
        <c:barDir val="col"/>
        <c:grouping val="clustered"/>
        <c:varyColors val="0"/>
        <c:ser>
          <c:idx val="1"/>
          <c:order val="0"/>
          <c:tx>
            <c:strRef>
              <c:f>stats!$A$145</c:f>
              <c:strCache>
                <c:ptCount val="1"/>
                <c:pt idx="0">
                  <c:v>Exactly this number of visits</c:v>
                </c:pt>
              </c:strCache>
            </c:strRef>
          </c:tx>
          <c:spPr>
            <a:solidFill>
              <a:srgbClr val="000058"/>
            </a:solidFill>
            <a:ln w="9525" cmpd="sng">
              <a:solidFill>
                <a:srgbClr val="000099"/>
              </a:solidFill>
            </a:ln>
          </c:spPr>
          <c:invertIfNegative val="0"/>
          <c:dLbls>
            <c:spPr>
              <a:noFill/>
              <a:ln w="25400">
                <a:noFill/>
              </a:ln>
            </c:spPr>
            <c:txPr>
              <a:bodyPr/>
              <a:lstStyle/>
              <a:p>
                <a:pPr>
                  <a:defRPr sz="20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dLbls>
          <c:cat>
            <c:numRef>
              <c:f>stats!$C$145:$S$145</c:f>
              <c:numCache>
                <c:formatCode>General</c:formatCode>
                <c:ptCount val="17"/>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numCache>
            </c:numRef>
          </c:cat>
          <c:val>
            <c:numRef>
              <c:f>stats!$C$146:$S$146</c:f>
              <c:numCache>
                <c:formatCode>General</c:formatCode>
                <c:ptCount val="17"/>
                <c:pt idx="0">
                  <c:v>756.0</c:v>
                </c:pt>
                <c:pt idx="1">
                  <c:v>188.0</c:v>
                </c:pt>
                <c:pt idx="2">
                  <c:v>54.0</c:v>
                </c:pt>
                <c:pt idx="3">
                  <c:v>38.0</c:v>
                </c:pt>
                <c:pt idx="4">
                  <c:v>17.0</c:v>
                </c:pt>
                <c:pt idx="5">
                  <c:v>9.0</c:v>
                </c:pt>
                <c:pt idx="6">
                  <c:v>6.0</c:v>
                </c:pt>
                <c:pt idx="7">
                  <c:v>7.0</c:v>
                </c:pt>
                <c:pt idx="8">
                  <c:v>2.0</c:v>
                </c:pt>
                <c:pt idx="9">
                  <c:v>2.0</c:v>
                </c:pt>
                <c:pt idx="10">
                  <c:v>2.0</c:v>
                </c:pt>
                <c:pt idx="11">
                  <c:v>0.0</c:v>
                </c:pt>
                <c:pt idx="12">
                  <c:v>1.0</c:v>
                </c:pt>
                <c:pt idx="13">
                  <c:v>0.0</c:v>
                </c:pt>
                <c:pt idx="14">
                  <c:v>0.0</c:v>
                </c:pt>
                <c:pt idx="15">
                  <c:v>0.0</c:v>
                </c:pt>
                <c:pt idx="16">
                  <c:v>3.0</c:v>
                </c:pt>
              </c:numCache>
            </c:numRef>
          </c:val>
        </c:ser>
        <c:dLbls>
          <c:showLegendKey val="0"/>
          <c:showVal val="0"/>
          <c:showCatName val="0"/>
          <c:showSerName val="0"/>
          <c:showPercent val="0"/>
          <c:showBubbleSize val="0"/>
        </c:dLbls>
        <c:gapWidth val="50"/>
        <c:axId val="2112123224"/>
        <c:axId val="2112126568"/>
      </c:barChart>
      <c:catAx>
        <c:axId val="2112123224"/>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2000" b="0" i="0" u="none" strike="noStrike" baseline="0">
                <a:solidFill>
                  <a:srgbClr val="000000"/>
                </a:solidFill>
                <a:latin typeface="Calibri"/>
                <a:ea typeface="Calibri"/>
                <a:cs typeface="Calibri"/>
              </a:defRPr>
            </a:pPr>
            <a:endParaRPr lang="en-US"/>
          </a:p>
        </c:txPr>
        <c:crossAx val="2112126568"/>
        <c:crosses val="autoZero"/>
        <c:auto val="1"/>
        <c:lblAlgn val="ctr"/>
        <c:lblOffset val="100"/>
        <c:noMultiLvlLbl val="0"/>
      </c:catAx>
      <c:valAx>
        <c:axId val="2112126568"/>
        <c:scaling>
          <c:orientation val="minMax"/>
        </c:scaling>
        <c:delete val="0"/>
        <c:axPos val="l"/>
        <c:majorGridlines>
          <c:spPr>
            <a:ln w="3175">
              <a:solidFill>
                <a:srgbClr val="808080"/>
              </a:solidFill>
              <a:prstDash val="solid"/>
            </a:ln>
          </c:spPr>
        </c:majorGridlines>
        <c:numFmt formatCode="General" sourceLinked="1"/>
        <c:majorTickMark val="out"/>
        <c:minorTickMark val="none"/>
        <c:tickLblPos val="nextTo"/>
        <c:spPr>
          <a:ln w="3175">
            <a:solidFill>
              <a:srgbClr val="808080"/>
            </a:solidFill>
            <a:prstDash val="solid"/>
          </a:ln>
        </c:spPr>
        <c:txPr>
          <a:bodyPr rot="0" vert="horz"/>
          <a:lstStyle/>
          <a:p>
            <a:pPr>
              <a:defRPr sz="2000" b="0" i="0" u="none" strike="noStrike" baseline="0">
                <a:solidFill>
                  <a:srgbClr val="000000"/>
                </a:solidFill>
                <a:latin typeface="Calibri"/>
                <a:ea typeface="Calibri"/>
                <a:cs typeface="Calibri"/>
              </a:defRPr>
            </a:pPr>
            <a:endParaRPr lang="en-US"/>
          </a:p>
        </c:txPr>
        <c:crossAx val="2112123224"/>
        <c:crosses val="autoZero"/>
        <c:crossBetween val="between"/>
      </c:valAx>
      <c:spPr>
        <a:solidFill>
          <a:srgbClr val="FFFFFF"/>
        </a:solidFill>
        <a:ln w="25400">
          <a:noFill/>
        </a:ln>
      </c:spPr>
    </c:plotArea>
    <c:plotVisOnly val="1"/>
    <c:dispBlanksAs val="gap"/>
    <c:showDLblsOverMax val="0"/>
  </c:chart>
  <c:spPr>
    <a:noFill/>
    <a:ln w="3175">
      <a:no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manualLayout>
          <c:layoutTarget val="inner"/>
          <c:xMode val="edge"/>
          <c:yMode val="edge"/>
          <c:x val="0.0462302294210818"/>
          <c:y val="0.0575089548496771"/>
          <c:w val="0.934392453626906"/>
          <c:h val="0.598407303296175"/>
        </c:manualLayout>
      </c:layout>
      <c:lineChart>
        <c:grouping val="standard"/>
        <c:varyColors val="0"/>
        <c:ser>
          <c:idx val="2"/>
          <c:order val="0"/>
          <c:tx>
            <c:v>YouTube (1 Month)</c:v>
          </c:tx>
          <c:spPr>
            <a:ln w="127000" cap="sq">
              <a:solidFill>
                <a:srgbClr val="FF6600"/>
              </a:solidFill>
              <a:prstDash val="solid"/>
            </a:ln>
          </c:spPr>
          <c:marker>
            <c:symbol val="none"/>
          </c:marker>
          <c:cat>
            <c:numRef>
              <c:f>stats!$B$9:$AW$9</c:f>
              <c:numCache>
                <c:formatCode>m/d/yy</c:formatCode>
                <c:ptCount val="48"/>
                <c:pt idx="0">
                  <c:v>40310.0</c:v>
                </c:pt>
                <c:pt idx="1">
                  <c:v>40324.0</c:v>
                </c:pt>
                <c:pt idx="2">
                  <c:v>40337.0</c:v>
                </c:pt>
                <c:pt idx="3">
                  <c:v>40352.0</c:v>
                </c:pt>
                <c:pt idx="4">
                  <c:v>40394.0</c:v>
                </c:pt>
                <c:pt idx="5">
                  <c:v>40408.0</c:v>
                </c:pt>
                <c:pt idx="6">
                  <c:v>40429.0</c:v>
                </c:pt>
                <c:pt idx="7">
                  <c:v>40457.0</c:v>
                </c:pt>
                <c:pt idx="8">
                  <c:v>40463.0</c:v>
                </c:pt>
                <c:pt idx="9">
                  <c:v>40465.0</c:v>
                </c:pt>
                <c:pt idx="10">
                  <c:v>40470.0</c:v>
                </c:pt>
                <c:pt idx="11">
                  <c:v>40478.0</c:v>
                </c:pt>
                <c:pt idx="12">
                  <c:v>40484.0</c:v>
                </c:pt>
                <c:pt idx="13">
                  <c:v>40486.0</c:v>
                </c:pt>
                <c:pt idx="14">
                  <c:v>40499.0</c:v>
                </c:pt>
                <c:pt idx="15">
                  <c:v>40507.0</c:v>
                </c:pt>
                <c:pt idx="16">
                  <c:v>40512.0</c:v>
                </c:pt>
                <c:pt idx="17">
                  <c:v>40514.0</c:v>
                </c:pt>
                <c:pt idx="18">
                  <c:v>40527.0</c:v>
                </c:pt>
                <c:pt idx="19">
                  <c:v>40639.0</c:v>
                </c:pt>
                <c:pt idx="20">
                  <c:v>40667.0</c:v>
                </c:pt>
                <c:pt idx="21">
                  <c:v>40695.0</c:v>
                </c:pt>
                <c:pt idx="22">
                  <c:v>40737.0</c:v>
                </c:pt>
                <c:pt idx="23">
                  <c:v>40758.0</c:v>
                </c:pt>
                <c:pt idx="24">
                  <c:v>40793.0</c:v>
                </c:pt>
                <c:pt idx="25">
                  <c:v>40821.0</c:v>
                </c:pt>
                <c:pt idx="26">
                  <c:v>40856.0</c:v>
                </c:pt>
                <c:pt idx="27">
                  <c:v>40884.0</c:v>
                </c:pt>
                <c:pt idx="28">
                  <c:v>40975.0</c:v>
                </c:pt>
                <c:pt idx="29">
                  <c:v>41003.0</c:v>
                </c:pt>
                <c:pt idx="30">
                  <c:v>41031.0</c:v>
                </c:pt>
                <c:pt idx="31">
                  <c:v>41066.0</c:v>
                </c:pt>
                <c:pt idx="32">
                  <c:v>41101.0</c:v>
                </c:pt>
                <c:pt idx="33">
                  <c:v>41122.0</c:v>
                </c:pt>
                <c:pt idx="34">
                  <c:v>41144.0</c:v>
                </c:pt>
                <c:pt idx="35">
                  <c:v>41157.0</c:v>
                </c:pt>
                <c:pt idx="36">
                  <c:v>41185.0</c:v>
                </c:pt>
                <c:pt idx="37">
                  <c:v>41220.0</c:v>
                </c:pt>
                <c:pt idx="38">
                  <c:v>41248.0</c:v>
                </c:pt>
                <c:pt idx="39">
                  <c:v>41311.0</c:v>
                </c:pt>
                <c:pt idx="40">
                  <c:v>41346.0</c:v>
                </c:pt>
                <c:pt idx="41">
                  <c:v>41367.0</c:v>
                </c:pt>
                <c:pt idx="42">
                  <c:v>41402.0</c:v>
                </c:pt>
                <c:pt idx="43">
                  <c:v>41430.0</c:v>
                </c:pt>
                <c:pt idx="44">
                  <c:v>41465.0</c:v>
                </c:pt>
                <c:pt idx="45">
                  <c:v>41493.0</c:v>
                </c:pt>
                <c:pt idx="46">
                  <c:v>41521.0</c:v>
                </c:pt>
                <c:pt idx="47">
                  <c:v>41549.0</c:v>
                </c:pt>
              </c:numCache>
            </c:numRef>
          </c:cat>
          <c:val>
            <c:numRef>
              <c:f>stats!$B$13:$AW$13</c:f>
              <c:numCache>
                <c:formatCode>General</c:formatCode>
                <c:ptCount val="48"/>
                <c:pt idx="0">
                  <c:v>137.0</c:v>
                </c:pt>
                <c:pt idx="1">
                  <c:v>38.0</c:v>
                </c:pt>
                <c:pt idx="2">
                  <c:v>20.0</c:v>
                </c:pt>
                <c:pt idx="3">
                  <c:v>35.0</c:v>
                </c:pt>
                <c:pt idx="4">
                  <c:v>201.0</c:v>
                </c:pt>
                <c:pt idx="5">
                  <c:v>25.0</c:v>
                </c:pt>
                <c:pt idx="6">
                  <c:v>49.0</c:v>
                </c:pt>
                <c:pt idx="8">
                  <c:v>14.0</c:v>
                </c:pt>
                <c:pt idx="9">
                  <c:v>63.0</c:v>
                </c:pt>
                <c:pt idx="11">
                  <c:v>18.0</c:v>
                </c:pt>
                <c:pt idx="12">
                  <c:v>12.0</c:v>
                </c:pt>
                <c:pt idx="13">
                  <c:v>20.0</c:v>
                </c:pt>
                <c:pt idx="14">
                  <c:v>71.0</c:v>
                </c:pt>
                <c:pt idx="16">
                  <c:v>38.0</c:v>
                </c:pt>
                <c:pt idx="17">
                  <c:v>45.0</c:v>
                </c:pt>
                <c:pt idx="18">
                  <c:v>15.0</c:v>
                </c:pt>
                <c:pt idx="19">
                  <c:v>35.0</c:v>
                </c:pt>
                <c:pt idx="20">
                  <c:v>34.0</c:v>
                </c:pt>
                <c:pt idx="21">
                  <c:v>71.0</c:v>
                </c:pt>
                <c:pt idx="22">
                  <c:v>30.0</c:v>
                </c:pt>
                <c:pt idx="23">
                  <c:v>46.0</c:v>
                </c:pt>
                <c:pt idx="24">
                  <c:v>46.0</c:v>
                </c:pt>
                <c:pt idx="25">
                  <c:v>87.0</c:v>
                </c:pt>
                <c:pt idx="26">
                  <c:v>39.0</c:v>
                </c:pt>
                <c:pt idx="27">
                  <c:v>57.0</c:v>
                </c:pt>
                <c:pt idx="28">
                  <c:v>28.0</c:v>
                </c:pt>
                <c:pt idx="29">
                  <c:v>35.0</c:v>
                </c:pt>
                <c:pt idx="30">
                  <c:v>45.0</c:v>
                </c:pt>
                <c:pt idx="31">
                  <c:v>73.0</c:v>
                </c:pt>
                <c:pt idx="32">
                  <c:v>72.0</c:v>
                </c:pt>
                <c:pt idx="33">
                  <c:v>35.0</c:v>
                </c:pt>
                <c:pt idx="34">
                  <c:v>67.0</c:v>
                </c:pt>
                <c:pt idx="35">
                  <c:v>58.0</c:v>
                </c:pt>
                <c:pt idx="36">
                  <c:v>66.0</c:v>
                </c:pt>
                <c:pt idx="37">
                  <c:v>110.0</c:v>
                </c:pt>
                <c:pt idx="38">
                  <c:v>48.0</c:v>
                </c:pt>
                <c:pt idx="39">
                  <c:v>53.0</c:v>
                </c:pt>
                <c:pt idx="40">
                  <c:v>56.0</c:v>
                </c:pt>
                <c:pt idx="41">
                  <c:v>65.0</c:v>
                </c:pt>
                <c:pt idx="42">
                  <c:v>39.0</c:v>
                </c:pt>
                <c:pt idx="43">
                  <c:v>74.0</c:v>
                </c:pt>
                <c:pt idx="44">
                  <c:v>37.0</c:v>
                </c:pt>
                <c:pt idx="45">
                  <c:v>171.0</c:v>
                </c:pt>
                <c:pt idx="46">
                  <c:v>82.0</c:v>
                </c:pt>
                <c:pt idx="47">
                  <c:v>47.0</c:v>
                </c:pt>
              </c:numCache>
            </c:numRef>
          </c:val>
          <c:smooth val="0"/>
        </c:ser>
        <c:dLbls>
          <c:showLegendKey val="0"/>
          <c:showVal val="0"/>
          <c:showCatName val="0"/>
          <c:showSerName val="0"/>
          <c:showPercent val="0"/>
          <c:showBubbleSize val="0"/>
        </c:dLbls>
        <c:marker val="1"/>
        <c:smooth val="0"/>
        <c:axId val="2112205480"/>
        <c:axId val="2112208904"/>
      </c:lineChart>
      <c:catAx>
        <c:axId val="2112205480"/>
        <c:scaling>
          <c:orientation val="minMax"/>
        </c:scaling>
        <c:delete val="0"/>
        <c:axPos val="b"/>
        <c:numFmt formatCode="d/mm/yyyy" sourceLinked="0"/>
        <c:majorTickMark val="none"/>
        <c:minorTickMark val="none"/>
        <c:tickLblPos val="nextTo"/>
        <c:spPr>
          <a:ln w="3175">
            <a:solidFill>
              <a:srgbClr val="808080"/>
            </a:solidFill>
            <a:prstDash val="solid"/>
          </a:ln>
        </c:spPr>
        <c:txPr>
          <a:bodyPr rot="-5400000" vert="horz"/>
          <a:lstStyle/>
          <a:p>
            <a:pPr>
              <a:defRPr sz="2000" b="0" i="0" u="none" strike="noStrike" baseline="0">
                <a:solidFill>
                  <a:srgbClr val="000000"/>
                </a:solidFill>
                <a:latin typeface="Calibri"/>
                <a:ea typeface="Calibri"/>
                <a:cs typeface="Calibri"/>
              </a:defRPr>
            </a:pPr>
            <a:endParaRPr lang="en-US"/>
          </a:p>
        </c:txPr>
        <c:crossAx val="2112208904"/>
        <c:crosses val="autoZero"/>
        <c:auto val="0"/>
        <c:lblAlgn val="ctr"/>
        <c:lblOffset val="100"/>
        <c:noMultiLvlLbl val="0"/>
      </c:catAx>
      <c:valAx>
        <c:axId val="2112208904"/>
        <c:scaling>
          <c:orientation val="minMax"/>
        </c:scaling>
        <c:delete val="0"/>
        <c:axPos val="l"/>
        <c:majorGridlines>
          <c:spPr>
            <a:ln w="3175">
              <a:solidFill>
                <a:srgbClr val="808080"/>
              </a:solidFill>
              <a:prstDash val="solid"/>
            </a:ln>
          </c:spPr>
        </c:majorGridlines>
        <c:numFmt formatCode="General" sourceLinked="1"/>
        <c:majorTickMark val="none"/>
        <c:minorTickMark val="none"/>
        <c:tickLblPos val="nextTo"/>
        <c:spPr>
          <a:ln w="3175">
            <a:solidFill>
              <a:srgbClr val="808080"/>
            </a:solidFill>
            <a:prstDash val="solid"/>
          </a:ln>
        </c:spPr>
        <c:txPr>
          <a:bodyPr rot="0" vert="horz"/>
          <a:lstStyle/>
          <a:p>
            <a:pPr>
              <a:defRPr sz="2000" b="0" i="0" u="none" strike="noStrike" baseline="0">
                <a:solidFill>
                  <a:srgbClr val="000000"/>
                </a:solidFill>
                <a:latin typeface="Calibri"/>
                <a:ea typeface="Calibri"/>
                <a:cs typeface="Calibri"/>
              </a:defRPr>
            </a:pPr>
            <a:endParaRPr lang="en-US"/>
          </a:p>
        </c:txPr>
        <c:crossAx val="2112205480"/>
        <c:crosses val="autoZero"/>
        <c:crossBetween val="between"/>
      </c:valAx>
      <c:spPr>
        <a:solidFill>
          <a:srgbClr val="FFFFFF"/>
        </a:solidFill>
        <a:ln w="25400">
          <a:noFill/>
        </a:ln>
      </c:spPr>
    </c:plotArea>
    <c:plotVisOnly val="1"/>
    <c:dispBlanksAs val="gap"/>
    <c:showDLblsOverMax val="0"/>
  </c:chart>
  <c:spPr>
    <a:solidFill>
      <a:srgbClr val="FFFFFF"/>
    </a:solidFill>
    <a:ln w="3175">
      <a:no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56410256410256"/>
          <c:y val="0.018796992481203"/>
          <c:w val="0.775500158102091"/>
          <c:h val="0.888979372662297"/>
        </c:manualLayout>
      </c:layout>
      <c:barChart>
        <c:barDir val="bar"/>
        <c:grouping val="clustered"/>
        <c:varyColors val="0"/>
        <c:ser>
          <c:idx val="0"/>
          <c:order val="0"/>
          <c:spPr>
            <a:solidFill>
              <a:srgbClr val="C00000"/>
            </a:solidFill>
            <a:ln w="25400">
              <a:noFill/>
            </a:ln>
          </c:spPr>
          <c:invertIfNegative val="0"/>
          <c:dLbls>
            <c:showLegendKey val="0"/>
            <c:showVal val="1"/>
            <c:showCatName val="0"/>
            <c:showSerName val="0"/>
            <c:showPercent val="0"/>
            <c:showBubbleSize val="0"/>
            <c:showLeaderLines val="0"/>
          </c:dLbls>
          <c:cat>
            <c:strRef>
              <c:f>list_stats!$A$25:$A$30</c:f>
              <c:strCache>
                <c:ptCount val="6"/>
                <c:pt idx="0">
                  <c:v>TA active email</c:v>
                </c:pt>
                <c:pt idx="1">
                  <c:v>TA Linkedin</c:v>
                </c:pt>
                <c:pt idx="2">
                  <c:v>TA Twitter</c:v>
                </c:pt>
                <c:pt idx="3">
                  <c:v>TA youtube</c:v>
                </c:pt>
                <c:pt idx="4">
                  <c:v>TA Facebook</c:v>
                </c:pt>
                <c:pt idx="5">
                  <c:v>TA Google</c:v>
                </c:pt>
              </c:strCache>
            </c:strRef>
          </c:cat>
          <c:val>
            <c:numRef>
              <c:f>list_stats!$B$25:$B$30</c:f>
              <c:numCache>
                <c:formatCode>General</c:formatCode>
                <c:ptCount val="6"/>
                <c:pt idx="0">
                  <c:v>1237.0</c:v>
                </c:pt>
                <c:pt idx="1">
                  <c:v>844.0</c:v>
                </c:pt>
                <c:pt idx="2">
                  <c:v>122.0</c:v>
                </c:pt>
                <c:pt idx="3">
                  <c:v>105.0</c:v>
                </c:pt>
                <c:pt idx="4">
                  <c:v>74.0</c:v>
                </c:pt>
                <c:pt idx="5">
                  <c:v>10.0</c:v>
                </c:pt>
              </c:numCache>
            </c:numRef>
          </c:val>
        </c:ser>
        <c:dLbls>
          <c:showLegendKey val="0"/>
          <c:showVal val="0"/>
          <c:showCatName val="0"/>
          <c:showSerName val="0"/>
          <c:showPercent val="0"/>
          <c:showBubbleSize val="0"/>
        </c:dLbls>
        <c:gapWidth val="50"/>
        <c:axId val="2112277304"/>
        <c:axId val="2112280728"/>
      </c:barChart>
      <c:catAx>
        <c:axId val="2112277304"/>
        <c:scaling>
          <c:orientation val="minMax"/>
        </c:scaling>
        <c:delete val="0"/>
        <c:axPos val="l"/>
        <c:numFmt formatCode="General" sourceLinked="1"/>
        <c:majorTickMark val="out"/>
        <c:minorTickMark val="none"/>
        <c:tickLblPos val="nextTo"/>
        <c:spPr>
          <a:ln w="3175">
            <a:solidFill>
              <a:srgbClr val="808080"/>
            </a:solidFill>
            <a:prstDash val="solid"/>
          </a:ln>
        </c:spPr>
        <c:txPr>
          <a:bodyPr rot="0" vert="horz"/>
          <a:lstStyle/>
          <a:p>
            <a:pPr>
              <a:defRPr sz="2000" b="0" i="0" u="none" strike="noStrike" baseline="0">
                <a:solidFill>
                  <a:srgbClr val="000000"/>
                </a:solidFill>
                <a:latin typeface="Calibri"/>
                <a:ea typeface="Calibri"/>
                <a:cs typeface="Calibri"/>
              </a:defRPr>
            </a:pPr>
            <a:endParaRPr lang="en-US"/>
          </a:p>
        </c:txPr>
        <c:crossAx val="2112280728"/>
        <c:crosses val="autoZero"/>
        <c:auto val="1"/>
        <c:lblAlgn val="ctr"/>
        <c:lblOffset val="100"/>
        <c:tickLblSkip val="1"/>
        <c:noMultiLvlLbl val="0"/>
      </c:catAx>
      <c:valAx>
        <c:axId val="2112280728"/>
        <c:scaling>
          <c:orientation val="minMax"/>
        </c:scaling>
        <c:delete val="0"/>
        <c:axPos val="b"/>
        <c:majorGridlines>
          <c:spPr>
            <a:ln w="3175">
              <a:solidFill>
                <a:srgbClr val="808080"/>
              </a:solidFill>
              <a:prstDash val="solid"/>
            </a:ln>
          </c:spPr>
        </c:majorGridlines>
        <c:numFmt formatCode="General" sourceLinked="1"/>
        <c:majorTickMark val="out"/>
        <c:minorTickMark val="none"/>
        <c:tickLblPos val="nextTo"/>
        <c:spPr>
          <a:ln w="3175">
            <a:solidFill>
              <a:srgbClr val="808080"/>
            </a:solidFill>
            <a:prstDash val="solid"/>
          </a:ln>
        </c:spPr>
        <c:txPr>
          <a:bodyPr rot="0" vert="horz"/>
          <a:lstStyle/>
          <a:p>
            <a:pPr>
              <a:defRPr sz="2000" b="0" i="0" u="none" strike="noStrike" baseline="0">
                <a:solidFill>
                  <a:srgbClr val="000000"/>
                </a:solidFill>
                <a:latin typeface="Calibri"/>
                <a:ea typeface="Calibri"/>
                <a:cs typeface="Calibri"/>
              </a:defRPr>
            </a:pPr>
            <a:endParaRPr lang="en-US"/>
          </a:p>
        </c:txPr>
        <c:crossAx val="2112277304"/>
        <c:crosses val="autoZero"/>
        <c:crossBetween val="between"/>
      </c:valAx>
      <c:spPr>
        <a:solidFill>
          <a:srgbClr val="FFFFFF"/>
        </a:solidFill>
        <a:ln w="25400">
          <a:noFill/>
        </a:ln>
      </c:spPr>
    </c:plotArea>
    <c:plotVisOnly val="1"/>
    <c:dispBlanksAs val="gap"/>
    <c:showDLblsOverMax val="0"/>
  </c:chart>
  <c:spPr>
    <a:solidFill>
      <a:srgbClr val="FFFFFF"/>
    </a:solidFill>
    <a:ln w="3175">
      <a:no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6448034286608"/>
          <c:y val="0.0130208664471091"/>
          <c:w val="0.764477374354055"/>
          <c:h val="0.898356108580528"/>
        </c:manualLayout>
      </c:layout>
      <c:barChart>
        <c:barDir val="bar"/>
        <c:grouping val="clustered"/>
        <c:varyColors val="0"/>
        <c:ser>
          <c:idx val="0"/>
          <c:order val="0"/>
          <c:spPr>
            <a:solidFill>
              <a:srgbClr val="4F81BD"/>
            </a:solidFill>
            <a:ln w="25400">
              <a:noFill/>
            </a:ln>
          </c:spPr>
          <c:invertIfNegative val="0"/>
          <c:cat>
            <c:strRef>
              <c:f>list_stats!$A$2:$A$22</c:f>
              <c:strCache>
                <c:ptCount val="21"/>
                <c:pt idx="0">
                  <c:v>JISC Admin Med</c:v>
                </c:pt>
                <c:pt idx="1">
                  <c:v>JISC e-Ass</c:v>
                </c:pt>
                <c:pt idx="2">
                  <c:v>JISC Med IT</c:v>
                </c:pt>
                <c:pt idx="3">
                  <c:v>GoogG PracUseVW</c:v>
                </c:pt>
                <c:pt idx="4">
                  <c:v>JISC WAA</c:v>
                </c:pt>
                <c:pt idx="5">
                  <c:v>GoogG VirtPedg</c:v>
                </c:pt>
                <c:pt idx="6">
                  <c:v>JISC VW</c:v>
                </c:pt>
                <c:pt idx="7">
                  <c:v>JISC Med ed</c:v>
                </c:pt>
                <c:pt idx="8">
                  <c:v>JISC CAA</c:v>
                </c:pt>
                <c:pt idx="9">
                  <c:v>JISC VLE</c:v>
                </c:pt>
                <c:pt idx="10">
                  <c:v>GoogG ELT</c:v>
                </c:pt>
                <c:pt idx="11">
                  <c:v>GoogG ID MOOCs</c:v>
                </c:pt>
                <c:pt idx="12">
                  <c:v>eAA UK</c:v>
                </c:pt>
                <c:pt idx="13">
                  <c:v>GoogG Moodle</c:v>
                </c:pt>
                <c:pt idx="14">
                  <c:v>GoogG ESLTeach</c:v>
                </c:pt>
                <c:pt idx="15">
                  <c:v>GoogG e-Learning Dev</c:v>
                </c:pt>
                <c:pt idx="16">
                  <c:v>GoogG ID e-Learning</c:v>
                </c:pt>
                <c:pt idx="17">
                  <c:v>POD US</c:v>
                </c:pt>
                <c:pt idx="18">
                  <c:v>H.Net EdTech US</c:v>
                </c:pt>
                <c:pt idx="19">
                  <c:v>GoogG Tech in Ed</c:v>
                </c:pt>
                <c:pt idx="20">
                  <c:v>GoogG edTech</c:v>
                </c:pt>
              </c:strCache>
            </c:strRef>
          </c:cat>
          <c:val>
            <c:numRef>
              <c:f>list_stats!$B$2:$B$22</c:f>
              <c:numCache>
                <c:formatCode>General</c:formatCode>
                <c:ptCount val="21"/>
                <c:pt idx="0">
                  <c:v>96.0</c:v>
                </c:pt>
                <c:pt idx="1">
                  <c:v>107.0</c:v>
                </c:pt>
                <c:pt idx="2">
                  <c:v>156.0</c:v>
                </c:pt>
                <c:pt idx="3">
                  <c:v>165.0</c:v>
                </c:pt>
                <c:pt idx="4">
                  <c:v>176.0</c:v>
                </c:pt>
                <c:pt idx="5">
                  <c:v>176.0</c:v>
                </c:pt>
                <c:pt idx="6">
                  <c:v>275.0</c:v>
                </c:pt>
                <c:pt idx="7">
                  <c:v>288.0</c:v>
                </c:pt>
                <c:pt idx="8">
                  <c:v>303.0</c:v>
                </c:pt>
                <c:pt idx="9">
                  <c:v>619.0</c:v>
                </c:pt>
                <c:pt idx="10">
                  <c:v>734.0</c:v>
                </c:pt>
                <c:pt idx="11">
                  <c:v>756.0</c:v>
                </c:pt>
                <c:pt idx="12">
                  <c:v>1000.0</c:v>
                </c:pt>
                <c:pt idx="13">
                  <c:v>1055.0</c:v>
                </c:pt>
                <c:pt idx="14">
                  <c:v>1066.0</c:v>
                </c:pt>
                <c:pt idx="15">
                  <c:v>1540.0</c:v>
                </c:pt>
                <c:pt idx="16">
                  <c:v>2191.0</c:v>
                </c:pt>
                <c:pt idx="17">
                  <c:v>2516.0</c:v>
                </c:pt>
                <c:pt idx="18">
                  <c:v>3500.0</c:v>
                </c:pt>
                <c:pt idx="19">
                  <c:v>5114.0</c:v>
                </c:pt>
                <c:pt idx="20">
                  <c:v>9952.0</c:v>
                </c:pt>
              </c:numCache>
            </c:numRef>
          </c:val>
        </c:ser>
        <c:dLbls>
          <c:showLegendKey val="0"/>
          <c:showVal val="0"/>
          <c:showCatName val="0"/>
          <c:showSerName val="0"/>
          <c:showPercent val="0"/>
          <c:showBubbleSize val="0"/>
        </c:dLbls>
        <c:gapWidth val="50"/>
        <c:axId val="2112320376"/>
        <c:axId val="2112323800"/>
      </c:barChart>
      <c:catAx>
        <c:axId val="2112320376"/>
        <c:scaling>
          <c:orientation val="minMax"/>
        </c:scaling>
        <c:delete val="0"/>
        <c:axPos val="l"/>
        <c:numFmt formatCode="General" sourceLinked="1"/>
        <c:majorTickMark val="out"/>
        <c:minorTickMark val="none"/>
        <c:tickLblPos val="nextTo"/>
        <c:spPr>
          <a:ln w="3175">
            <a:solidFill>
              <a:srgbClr val="808080"/>
            </a:solidFill>
            <a:prstDash val="solid"/>
          </a:ln>
        </c:spPr>
        <c:txPr>
          <a:bodyPr rot="0" vert="horz"/>
          <a:lstStyle/>
          <a:p>
            <a:pPr>
              <a:defRPr sz="2000" b="0" i="0" u="none" strike="noStrike" baseline="0">
                <a:solidFill>
                  <a:srgbClr val="000000"/>
                </a:solidFill>
                <a:latin typeface="Calibri"/>
                <a:ea typeface="Calibri"/>
                <a:cs typeface="Calibri"/>
              </a:defRPr>
            </a:pPr>
            <a:endParaRPr lang="en-US"/>
          </a:p>
        </c:txPr>
        <c:crossAx val="2112323800"/>
        <c:crosses val="autoZero"/>
        <c:auto val="1"/>
        <c:lblAlgn val="ctr"/>
        <c:lblOffset val="100"/>
        <c:tickLblSkip val="1"/>
        <c:noMultiLvlLbl val="0"/>
      </c:catAx>
      <c:valAx>
        <c:axId val="2112323800"/>
        <c:scaling>
          <c:orientation val="minMax"/>
          <c:max val="10000.0"/>
        </c:scaling>
        <c:delete val="0"/>
        <c:axPos val="b"/>
        <c:majorGridlines>
          <c:spPr>
            <a:ln w="3175">
              <a:solidFill>
                <a:srgbClr val="808080"/>
              </a:solidFill>
              <a:prstDash val="solid"/>
            </a:ln>
          </c:spPr>
        </c:majorGridlines>
        <c:numFmt formatCode="General" sourceLinked="1"/>
        <c:majorTickMark val="out"/>
        <c:minorTickMark val="none"/>
        <c:tickLblPos val="nextTo"/>
        <c:spPr>
          <a:ln w="3175">
            <a:solidFill>
              <a:srgbClr val="808080"/>
            </a:solidFill>
            <a:prstDash val="solid"/>
          </a:ln>
        </c:spPr>
        <c:txPr>
          <a:bodyPr rot="0" vert="horz"/>
          <a:lstStyle/>
          <a:p>
            <a:pPr>
              <a:defRPr sz="2000" b="0" i="0" u="none" strike="noStrike" baseline="0">
                <a:solidFill>
                  <a:srgbClr val="000000"/>
                </a:solidFill>
                <a:latin typeface="Calibri"/>
                <a:ea typeface="Calibri"/>
                <a:cs typeface="Calibri"/>
              </a:defRPr>
            </a:pPr>
            <a:endParaRPr lang="en-US"/>
          </a:p>
        </c:txPr>
        <c:crossAx val="2112320376"/>
        <c:crosses val="autoZero"/>
        <c:crossBetween val="between"/>
        <c:majorUnit val="2000.0"/>
      </c:valAx>
      <c:spPr>
        <a:solidFill>
          <a:srgbClr val="FFFFFF"/>
        </a:solidFill>
        <a:ln w="25400">
          <a:noFill/>
        </a:ln>
      </c:spPr>
    </c:plotArea>
    <c:plotVisOnly val="1"/>
    <c:dispBlanksAs val="gap"/>
    <c:showDLblsOverMax val="0"/>
  </c:chart>
  <c:spPr>
    <a:solidFill>
      <a:srgbClr val="FFFFFF"/>
    </a:solidFill>
    <a:ln w="3175">
      <a:no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u="none" strike="noStrike" baseline="0">
                <a:solidFill>
                  <a:srgbClr val="000000"/>
                </a:solidFill>
                <a:latin typeface="Calibri"/>
                <a:ea typeface="Calibri"/>
                <a:cs typeface="Calibri"/>
              </a:defRPr>
            </a:pPr>
            <a:r>
              <a:rPr lang="en-US" dirty="0"/>
              <a:t>Members by Country</a:t>
            </a:r>
          </a:p>
        </c:rich>
      </c:tx>
      <c:layout>
        <c:manualLayout>
          <c:xMode val="edge"/>
          <c:yMode val="edge"/>
          <c:x val="0.323713163815132"/>
          <c:y val="0.0"/>
        </c:manualLayout>
      </c:layout>
      <c:overlay val="0"/>
      <c:spPr>
        <a:noFill/>
        <a:ln w="25400">
          <a:noFill/>
        </a:ln>
      </c:spPr>
    </c:title>
    <c:autoTitleDeleted val="0"/>
    <c:plotArea>
      <c:layout>
        <c:manualLayout>
          <c:layoutTarget val="inner"/>
          <c:xMode val="edge"/>
          <c:yMode val="edge"/>
          <c:x val="0.397361404288412"/>
          <c:y val="0.0706120248571287"/>
          <c:w val="0.55924081352072"/>
          <c:h val="0.857075086425084"/>
        </c:manualLayout>
      </c:layout>
      <c:barChart>
        <c:barDir val="bar"/>
        <c:grouping val="clustered"/>
        <c:varyColors val="0"/>
        <c:ser>
          <c:idx val="0"/>
          <c:order val="0"/>
          <c:spPr>
            <a:solidFill>
              <a:schemeClr val="accent6"/>
            </a:solidFill>
            <a:ln w="25400">
              <a:noFill/>
            </a:ln>
          </c:spPr>
          <c:invertIfNegative val="0"/>
          <c:dLbls>
            <c:spPr>
              <a:noFill/>
              <a:ln w="25400">
                <a:noFill/>
              </a:ln>
            </c:spPr>
            <c:txPr>
              <a:bodyPr/>
              <a:lstStyle/>
              <a:p>
                <a:pPr>
                  <a:defRPr sz="1000" b="0"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dLbls>
          <c:cat>
            <c:strRef>
              <c:f>list_stats!$L$217:$L$254</c:f>
              <c:strCache>
                <c:ptCount val="38"/>
                <c:pt idx="0">
                  <c:v> Austria</c:v>
                </c:pt>
                <c:pt idx="1">
                  <c:v> Bahrain</c:v>
                </c:pt>
                <c:pt idx="2">
                  <c:v> Brazil</c:v>
                </c:pt>
                <c:pt idx="3">
                  <c:v> Cyprus</c:v>
                </c:pt>
                <c:pt idx="4">
                  <c:v> Finland</c:v>
                </c:pt>
                <c:pt idx="5">
                  <c:v> Germany</c:v>
                </c:pt>
                <c:pt idx="6">
                  <c:v> Greece</c:v>
                </c:pt>
                <c:pt idx="7">
                  <c:v> Lithuania</c:v>
                </c:pt>
                <c:pt idx="8">
                  <c:v> Luxembourg</c:v>
                </c:pt>
                <c:pt idx="9">
                  <c:v> Macedonia</c:v>
                </c:pt>
                <c:pt idx="10">
                  <c:v> Norway</c:v>
                </c:pt>
                <c:pt idx="11">
                  <c:v> Oman</c:v>
                </c:pt>
                <c:pt idx="12">
                  <c:v> Puerto Rico</c:v>
                </c:pt>
                <c:pt idx="13">
                  <c:v> Sweden</c:v>
                </c:pt>
                <c:pt idx="14">
                  <c:v> Taiwan</c:v>
                </c:pt>
                <c:pt idx="15">
                  <c:v> Trinidad and Tobago</c:v>
                </c:pt>
                <c:pt idx="16">
                  <c:v> Czech Republic</c:v>
                </c:pt>
                <c:pt idx="17">
                  <c:v> France</c:v>
                </c:pt>
                <c:pt idx="18">
                  <c:v> Israel</c:v>
                </c:pt>
                <c:pt idx="19">
                  <c:v> Italy</c:v>
                </c:pt>
                <c:pt idx="20">
                  <c:v> Malaysia</c:v>
                </c:pt>
                <c:pt idx="21">
                  <c:v> Ukraine</c:v>
                </c:pt>
                <c:pt idx="22">
                  <c:v> United Arab Emirates</c:v>
                </c:pt>
                <c:pt idx="23">
                  <c:v> Portugal</c:v>
                </c:pt>
                <c:pt idx="24">
                  <c:v> Saudi Arabia</c:v>
                </c:pt>
                <c:pt idx="25">
                  <c:v> Spain</c:v>
                </c:pt>
                <c:pt idx="26">
                  <c:v> India</c:v>
                </c:pt>
                <c:pt idx="27">
                  <c:v> Denmark</c:v>
                </c:pt>
                <c:pt idx="28">
                  <c:v> South Africa</c:v>
                </c:pt>
                <c:pt idx="29">
                  <c:v> Netherlands</c:v>
                </c:pt>
                <c:pt idx="30">
                  <c:v>R. Ireland + Nth.Ire</c:v>
                </c:pt>
                <c:pt idx="31">
                  <c:v> Canada</c:v>
                </c:pt>
                <c:pt idx="32">
                  <c:v> Singapore</c:v>
                </c:pt>
                <c:pt idx="33">
                  <c:v> Hong Kong</c:v>
                </c:pt>
                <c:pt idx="34">
                  <c:v> United States of America</c:v>
                </c:pt>
                <c:pt idx="35">
                  <c:v> New Zealand</c:v>
                </c:pt>
                <c:pt idx="36">
                  <c:v> United Kingdom</c:v>
                </c:pt>
                <c:pt idx="37">
                  <c:v> Australia</c:v>
                </c:pt>
              </c:strCache>
            </c:strRef>
          </c:cat>
          <c:val>
            <c:numRef>
              <c:f>list_stats!$M$217:$M$254</c:f>
              <c:numCache>
                <c:formatCode>General</c:formatCode>
                <c:ptCount val="38"/>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2.0</c:v>
                </c:pt>
                <c:pt idx="17">
                  <c:v>2.0</c:v>
                </c:pt>
                <c:pt idx="18">
                  <c:v>2.0</c:v>
                </c:pt>
                <c:pt idx="19">
                  <c:v>2.0</c:v>
                </c:pt>
                <c:pt idx="20">
                  <c:v>2.0</c:v>
                </c:pt>
                <c:pt idx="21">
                  <c:v>2.0</c:v>
                </c:pt>
                <c:pt idx="22">
                  <c:v>2.0</c:v>
                </c:pt>
                <c:pt idx="23">
                  <c:v>3.0</c:v>
                </c:pt>
                <c:pt idx="24">
                  <c:v>3.0</c:v>
                </c:pt>
                <c:pt idx="25">
                  <c:v>3.0</c:v>
                </c:pt>
                <c:pt idx="26">
                  <c:v>4.0</c:v>
                </c:pt>
                <c:pt idx="27">
                  <c:v>5.0</c:v>
                </c:pt>
                <c:pt idx="28">
                  <c:v>7.0</c:v>
                </c:pt>
                <c:pt idx="29">
                  <c:v>8.0</c:v>
                </c:pt>
                <c:pt idx="30">
                  <c:v>9.0</c:v>
                </c:pt>
                <c:pt idx="31">
                  <c:v>12.0</c:v>
                </c:pt>
                <c:pt idx="32">
                  <c:v>14.0</c:v>
                </c:pt>
                <c:pt idx="33">
                  <c:v>45.0</c:v>
                </c:pt>
                <c:pt idx="34">
                  <c:v>76.0</c:v>
                </c:pt>
                <c:pt idx="35">
                  <c:v>79.0</c:v>
                </c:pt>
                <c:pt idx="36">
                  <c:v>284.0</c:v>
                </c:pt>
                <c:pt idx="37">
                  <c:v>753.0</c:v>
                </c:pt>
              </c:numCache>
            </c:numRef>
          </c:val>
        </c:ser>
        <c:dLbls>
          <c:showLegendKey val="0"/>
          <c:showVal val="0"/>
          <c:showCatName val="0"/>
          <c:showSerName val="0"/>
          <c:showPercent val="0"/>
          <c:showBubbleSize val="0"/>
        </c:dLbls>
        <c:gapWidth val="50"/>
        <c:axId val="2112406264"/>
        <c:axId val="2112409544"/>
      </c:barChart>
      <c:catAx>
        <c:axId val="2112406264"/>
        <c:scaling>
          <c:orientation val="minMax"/>
        </c:scaling>
        <c:delete val="0"/>
        <c:axPos val="l"/>
        <c:numFmt formatCode="General" sourceLinked="1"/>
        <c:majorTickMark val="out"/>
        <c:minorTickMark val="none"/>
        <c:tickLblPos val="nextTo"/>
        <c:spPr>
          <a:ln w="3175">
            <a:solidFill>
              <a:srgbClr val="808080"/>
            </a:solidFill>
            <a:prstDash val="solid"/>
          </a:ln>
        </c:spPr>
        <c:txPr>
          <a:bodyPr rot="0" vert="horz"/>
          <a:lstStyle/>
          <a:p>
            <a:pPr>
              <a:defRPr sz="1400" b="0" i="0" u="none" strike="noStrike" baseline="0">
                <a:solidFill>
                  <a:srgbClr val="000000"/>
                </a:solidFill>
                <a:latin typeface="Calibri"/>
                <a:ea typeface="Calibri"/>
                <a:cs typeface="Calibri"/>
              </a:defRPr>
            </a:pPr>
            <a:endParaRPr lang="en-US"/>
          </a:p>
        </c:txPr>
        <c:crossAx val="2112409544"/>
        <c:crosses val="autoZero"/>
        <c:auto val="1"/>
        <c:lblAlgn val="ctr"/>
        <c:lblOffset val="100"/>
        <c:tickLblSkip val="1"/>
        <c:noMultiLvlLbl val="0"/>
      </c:catAx>
      <c:valAx>
        <c:axId val="2112409544"/>
        <c:scaling>
          <c:orientation val="minMax"/>
        </c:scaling>
        <c:delete val="0"/>
        <c:axPos val="b"/>
        <c:majorGridlines>
          <c:spPr>
            <a:ln w="3175">
              <a:solidFill>
                <a:srgbClr val="808080"/>
              </a:solidFill>
              <a:prstDash val="solid"/>
            </a:ln>
          </c:spPr>
        </c:majorGridlines>
        <c:numFmt formatCode="General" sourceLinked="1"/>
        <c:majorTickMark val="out"/>
        <c:minorTickMark val="none"/>
        <c:tickLblPos val="nextTo"/>
        <c:spPr>
          <a:ln w="3175">
            <a:solidFill>
              <a:srgbClr val="808080"/>
            </a:solidFill>
            <a:prstDash val="solid"/>
          </a:ln>
        </c:spPr>
        <c:txPr>
          <a:bodyPr rot="0" vert="horz"/>
          <a:lstStyle/>
          <a:p>
            <a:pPr>
              <a:defRPr sz="1800" b="0" i="0" u="none" strike="noStrike" baseline="0">
                <a:solidFill>
                  <a:srgbClr val="000000"/>
                </a:solidFill>
                <a:latin typeface="Calibri"/>
                <a:ea typeface="Calibri"/>
                <a:cs typeface="Calibri"/>
              </a:defRPr>
            </a:pPr>
            <a:endParaRPr lang="en-US"/>
          </a:p>
        </c:txPr>
        <c:crossAx val="2112406264"/>
        <c:crosses val="autoZero"/>
        <c:crossBetween val="between"/>
      </c:valAx>
      <c:spPr>
        <a:solidFill>
          <a:srgbClr val="FFFFFF"/>
        </a:solidFill>
        <a:ln w="25400">
          <a:noFill/>
        </a:ln>
      </c:spPr>
    </c:plotArea>
    <c:plotVisOnly val="1"/>
    <c:dispBlanksAs val="gap"/>
    <c:showDLblsOverMax val="0"/>
  </c:chart>
  <c:spPr>
    <a:solidFill>
      <a:srgbClr val="FFFFFF"/>
    </a:solidFill>
    <a:ln w="3175">
      <a:no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254201851587794"/>
          <c:y val="0.0302940146692827"/>
          <c:w val="0.965553040038421"/>
          <c:h val="0.58126554871917"/>
        </c:manualLayout>
      </c:layout>
      <c:barChart>
        <c:barDir val="col"/>
        <c:grouping val="clustered"/>
        <c:varyColors val="0"/>
        <c:ser>
          <c:idx val="0"/>
          <c:order val="0"/>
          <c:spPr>
            <a:solidFill>
              <a:srgbClr val="85168E"/>
            </a:solidFill>
          </c:spPr>
          <c:invertIfNegative val="0"/>
          <c:cat>
            <c:strRef>
              <c:f>'Top-institutions'!$A$3:$A$82</c:f>
              <c:strCache>
                <c:ptCount val="80"/>
                <c:pt idx="0">
                  <c:v>University of Queensland</c:v>
                </c:pt>
                <c:pt idx="1">
                  <c:v>Charles Sturt University</c:v>
                </c:pt>
                <c:pt idx="2">
                  <c:v>University of Adelaide</c:v>
                </c:pt>
                <c:pt idx="3">
                  <c:v>University of New South Wales</c:v>
                </c:pt>
                <c:pt idx="4">
                  <c:v>University of Edinburgh</c:v>
                </c:pt>
                <c:pt idx="5">
                  <c:v>Charles Darwin University</c:v>
                </c:pt>
                <c:pt idx="6">
                  <c:v>Queensland University of Technology</c:v>
                </c:pt>
                <c:pt idx="7">
                  <c:v>RMIT University</c:v>
                </c:pt>
                <c:pt idx="8">
                  <c:v>Deakin University</c:v>
                </c:pt>
                <c:pt idx="9">
                  <c:v>University of Auckland</c:v>
                </c:pt>
                <c:pt idx="10">
                  <c:v>La Trobe University</c:v>
                </c:pt>
                <c:pt idx="11">
                  <c:v>University of Tasmania</c:v>
                </c:pt>
                <c:pt idx="12">
                  <c:v>The University of Notre Dame Australia</c:v>
                </c:pt>
                <c:pt idx="13">
                  <c:v>Griffith University</c:v>
                </c:pt>
                <c:pt idx="14">
                  <c:v>University of Western Australia</c:v>
                </c:pt>
                <c:pt idx="15">
                  <c:v>Flinders University</c:v>
                </c:pt>
                <c:pt idx="16">
                  <c:v>University of Southern Queensland</c:v>
                </c:pt>
                <c:pt idx="17">
                  <c:v>University of Canberra</c:v>
                </c:pt>
                <c:pt idx="18">
                  <c:v>Australian Catholic University Limited</c:v>
                </c:pt>
                <c:pt idx="19">
                  <c:v>University of Sydney</c:v>
                </c:pt>
                <c:pt idx="20">
                  <c:v>Edith Cowan University</c:v>
                </c:pt>
                <c:pt idx="21">
                  <c:v>Curtin University of Technology</c:v>
                </c:pt>
                <c:pt idx="22">
                  <c:v>Monash University</c:v>
                </c:pt>
                <c:pt idx="23">
                  <c:v>Swinburne University of Technology</c:v>
                </c:pt>
                <c:pt idx="24">
                  <c:v>Macquarie University</c:v>
                </c:pt>
                <c:pt idx="25">
                  <c:v>University of New England</c:v>
                </c:pt>
                <c:pt idx="26">
                  <c:v>University of Waikato</c:v>
                </c:pt>
                <c:pt idx="27">
                  <c:v>Open University UK</c:v>
                </c:pt>
                <c:pt idx="28">
                  <c:v>University of South Australia</c:v>
                </c:pt>
                <c:pt idx="29">
                  <c:v>University College London</c:v>
                </c:pt>
                <c:pt idx="30">
                  <c:v>Massey University</c:v>
                </c:pt>
                <c:pt idx="31">
                  <c:v>Central Queensland University</c:v>
                </c:pt>
                <c:pt idx="32">
                  <c:v>University of Melbourne</c:v>
                </c:pt>
                <c:pt idx="33">
                  <c:v>University of Hong Kong</c:v>
                </c:pt>
                <c:pt idx="34">
                  <c:v>University of Technology Sydney</c:v>
                </c:pt>
                <c:pt idx="35">
                  <c:v>National VET e-Learning Strategy</c:v>
                </c:pt>
                <c:pt idx="36">
                  <c:v>Bond University</c:v>
                </c:pt>
                <c:pt idx="37">
                  <c:v>University of Wollongong</c:v>
                </c:pt>
                <c:pt idx="38">
                  <c:v>Hong Kong Polytechnic University</c:v>
                </c:pt>
                <c:pt idx="39">
                  <c:v>Massey University  </c:v>
                </c:pt>
                <c:pt idx="40">
                  <c:v>University of Dundee</c:v>
                </c:pt>
                <c:pt idx="41">
                  <c:v>International Baccalaureate Organization</c:v>
                </c:pt>
                <c:pt idx="42">
                  <c:v>University of Southampton</c:v>
                </c:pt>
                <c:pt idx="43">
                  <c:v>Murdoch University</c:v>
                </c:pt>
                <c:pt idx="44">
                  <c:v>University of Southern Queensland </c:v>
                </c:pt>
                <c:pt idx="45">
                  <c:v>National University of Singapore</c:v>
                </c:pt>
                <c:pt idx="46">
                  <c:v>James Cook University</c:v>
                </c:pt>
                <c:pt idx="47">
                  <c:v>Otago Polytechnic</c:v>
                </c:pt>
                <c:pt idx="48">
                  <c:v>Victoria University</c:v>
                </c:pt>
                <c:pt idx="49">
                  <c:v>Royal Australasian College of Surgeons</c:v>
                </c:pt>
                <c:pt idx="50">
                  <c:v>Australian Catholic University</c:v>
                </c:pt>
                <c:pt idx="51">
                  <c:v>Australian National University</c:v>
                </c:pt>
                <c:pt idx="52">
                  <c:v>University of Manchester</c:v>
                </c:pt>
                <c:pt idx="53">
                  <c:v>Chinese University of Hong Kong</c:v>
                </c:pt>
                <c:pt idx="54">
                  <c:v>Southern Cross University</c:v>
                </c:pt>
                <c:pt idx="55">
                  <c:v>Newcastle University</c:v>
                </c:pt>
                <c:pt idx="56">
                  <c:v>Auckland University of Technology</c:v>
                </c:pt>
                <c:pt idx="57">
                  <c:v>University of Bristol</c:v>
                </c:pt>
                <c:pt idx="58">
                  <c:v>University of Southern Denmark</c:v>
                </c:pt>
                <c:pt idx="59">
                  <c:v>Hong Kong Institute of Education</c:v>
                </c:pt>
                <c:pt idx="60">
                  <c:v>University of Notre Dame Australia</c:v>
                </c:pt>
                <c:pt idx="61">
                  <c:v>University of British Columbia</c:v>
                </c:pt>
                <c:pt idx="62">
                  <c:v>Curtin University</c:v>
                </c:pt>
                <c:pt idx="63">
                  <c:v>Sheffield Hallam University</c:v>
                </c:pt>
                <c:pt idx="64">
                  <c:v>University of Otago</c:v>
                </c:pt>
                <c:pt idx="65">
                  <c:v>Singapore Management University</c:v>
                </c:pt>
                <c:pt idx="66">
                  <c:v>University of the Sunshine Coast</c:v>
                </c:pt>
                <c:pt idx="67">
                  <c:v>University of Canterbury</c:v>
                </c:pt>
                <c:pt idx="68">
                  <c:v>University of Western Sydney</c:v>
                </c:pt>
                <c:pt idx="69">
                  <c:v>University of Central Lancashire</c:v>
                </c:pt>
                <c:pt idx="70">
                  <c:v>University of Bradford</c:v>
                </c:pt>
                <c:pt idx="71">
                  <c:v>The College of Estate Management</c:v>
                </c:pt>
                <c:pt idx="72">
                  <c:v>University of the West of Scotland</c:v>
                </c:pt>
                <c:pt idx="73">
                  <c:v>Manukau Institute of Technology</c:v>
                </c:pt>
                <c:pt idx="74">
                  <c:v>University of Newcastle</c:v>
                </c:pt>
                <c:pt idx="75">
                  <c:v>Bristol University</c:v>
                </c:pt>
                <c:pt idx="76">
                  <c:v>Lethbridge College</c:v>
                </c:pt>
                <c:pt idx="77">
                  <c:v>Cambridge English Language Assessment</c:v>
                </c:pt>
                <c:pt idx="78">
                  <c:v>Blackboard Inc</c:v>
                </c:pt>
                <c:pt idx="79">
                  <c:v>Open University of Hong Kong</c:v>
                </c:pt>
              </c:strCache>
            </c:strRef>
          </c:cat>
          <c:val>
            <c:numRef>
              <c:f>'Top-institutions'!$B$3:$B$82</c:f>
              <c:numCache>
                <c:formatCode>General</c:formatCode>
                <c:ptCount val="80"/>
                <c:pt idx="0">
                  <c:v>82.0</c:v>
                </c:pt>
                <c:pt idx="1">
                  <c:v>45.0</c:v>
                </c:pt>
                <c:pt idx="2">
                  <c:v>32.0</c:v>
                </c:pt>
                <c:pt idx="3">
                  <c:v>25.0</c:v>
                </c:pt>
                <c:pt idx="4">
                  <c:v>19.0</c:v>
                </c:pt>
                <c:pt idx="5">
                  <c:v>18.0</c:v>
                </c:pt>
                <c:pt idx="6">
                  <c:v>17.0</c:v>
                </c:pt>
                <c:pt idx="7">
                  <c:v>17.0</c:v>
                </c:pt>
                <c:pt idx="8">
                  <c:v>15.0</c:v>
                </c:pt>
                <c:pt idx="9">
                  <c:v>15.0</c:v>
                </c:pt>
                <c:pt idx="10">
                  <c:v>15.0</c:v>
                </c:pt>
                <c:pt idx="11">
                  <c:v>14.0</c:v>
                </c:pt>
                <c:pt idx="12">
                  <c:v>14.0</c:v>
                </c:pt>
                <c:pt idx="13">
                  <c:v>13.0</c:v>
                </c:pt>
                <c:pt idx="14">
                  <c:v>13.0</c:v>
                </c:pt>
                <c:pt idx="15">
                  <c:v>12.0</c:v>
                </c:pt>
                <c:pt idx="16">
                  <c:v>12.0</c:v>
                </c:pt>
                <c:pt idx="17">
                  <c:v>11.0</c:v>
                </c:pt>
                <c:pt idx="18">
                  <c:v>11.0</c:v>
                </c:pt>
                <c:pt idx="19">
                  <c:v>11.0</c:v>
                </c:pt>
                <c:pt idx="20">
                  <c:v>11.0</c:v>
                </c:pt>
                <c:pt idx="21">
                  <c:v>11.0</c:v>
                </c:pt>
                <c:pt idx="22">
                  <c:v>11.0</c:v>
                </c:pt>
                <c:pt idx="23">
                  <c:v>11.0</c:v>
                </c:pt>
                <c:pt idx="24">
                  <c:v>9.0</c:v>
                </c:pt>
                <c:pt idx="25">
                  <c:v>9.0</c:v>
                </c:pt>
                <c:pt idx="26">
                  <c:v>9.0</c:v>
                </c:pt>
                <c:pt idx="27">
                  <c:v>9.0</c:v>
                </c:pt>
                <c:pt idx="28">
                  <c:v>9.0</c:v>
                </c:pt>
                <c:pt idx="29">
                  <c:v>9.0</c:v>
                </c:pt>
                <c:pt idx="30">
                  <c:v>9.0</c:v>
                </c:pt>
                <c:pt idx="31">
                  <c:v>9.0</c:v>
                </c:pt>
                <c:pt idx="32">
                  <c:v>9.0</c:v>
                </c:pt>
                <c:pt idx="33">
                  <c:v>9.0</c:v>
                </c:pt>
                <c:pt idx="34">
                  <c:v>8.0</c:v>
                </c:pt>
                <c:pt idx="35">
                  <c:v>8.0</c:v>
                </c:pt>
                <c:pt idx="36">
                  <c:v>7.0</c:v>
                </c:pt>
                <c:pt idx="37">
                  <c:v>7.0</c:v>
                </c:pt>
                <c:pt idx="38">
                  <c:v>7.0</c:v>
                </c:pt>
                <c:pt idx="39">
                  <c:v>7.0</c:v>
                </c:pt>
                <c:pt idx="40">
                  <c:v>7.0</c:v>
                </c:pt>
                <c:pt idx="41">
                  <c:v>6.0</c:v>
                </c:pt>
                <c:pt idx="42">
                  <c:v>6.0</c:v>
                </c:pt>
                <c:pt idx="43">
                  <c:v>6.0</c:v>
                </c:pt>
                <c:pt idx="44">
                  <c:v>6.0</c:v>
                </c:pt>
                <c:pt idx="45">
                  <c:v>5.0</c:v>
                </c:pt>
                <c:pt idx="46">
                  <c:v>5.0</c:v>
                </c:pt>
                <c:pt idx="47">
                  <c:v>5.0</c:v>
                </c:pt>
                <c:pt idx="48">
                  <c:v>5.0</c:v>
                </c:pt>
                <c:pt idx="49">
                  <c:v>5.0</c:v>
                </c:pt>
                <c:pt idx="50">
                  <c:v>5.0</c:v>
                </c:pt>
                <c:pt idx="51">
                  <c:v>4.0</c:v>
                </c:pt>
                <c:pt idx="52">
                  <c:v>4.0</c:v>
                </c:pt>
                <c:pt idx="53">
                  <c:v>4.0</c:v>
                </c:pt>
                <c:pt idx="54">
                  <c:v>4.0</c:v>
                </c:pt>
                <c:pt idx="55">
                  <c:v>4.0</c:v>
                </c:pt>
                <c:pt idx="56">
                  <c:v>4.0</c:v>
                </c:pt>
                <c:pt idx="57">
                  <c:v>4.0</c:v>
                </c:pt>
                <c:pt idx="58">
                  <c:v>4.0</c:v>
                </c:pt>
                <c:pt idx="59">
                  <c:v>4.0</c:v>
                </c:pt>
                <c:pt idx="60">
                  <c:v>4.0</c:v>
                </c:pt>
                <c:pt idx="61">
                  <c:v>4.0</c:v>
                </c:pt>
                <c:pt idx="62">
                  <c:v>4.0</c:v>
                </c:pt>
                <c:pt idx="63">
                  <c:v>4.0</c:v>
                </c:pt>
                <c:pt idx="64">
                  <c:v>3.0</c:v>
                </c:pt>
                <c:pt idx="65">
                  <c:v>3.0</c:v>
                </c:pt>
                <c:pt idx="66">
                  <c:v>3.0</c:v>
                </c:pt>
                <c:pt idx="67">
                  <c:v>3.0</c:v>
                </c:pt>
                <c:pt idx="68">
                  <c:v>3.0</c:v>
                </c:pt>
                <c:pt idx="69">
                  <c:v>3.0</c:v>
                </c:pt>
                <c:pt idx="70">
                  <c:v>3.0</c:v>
                </c:pt>
                <c:pt idx="71">
                  <c:v>3.0</c:v>
                </c:pt>
                <c:pt idx="72">
                  <c:v>3.0</c:v>
                </c:pt>
                <c:pt idx="73">
                  <c:v>3.0</c:v>
                </c:pt>
                <c:pt idx="74">
                  <c:v>3.0</c:v>
                </c:pt>
                <c:pt idx="75">
                  <c:v>3.0</c:v>
                </c:pt>
                <c:pt idx="76">
                  <c:v>3.0</c:v>
                </c:pt>
                <c:pt idx="77">
                  <c:v>3.0</c:v>
                </c:pt>
                <c:pt idx="78">
                  <c:v>3.0</c:v>
                </c:pt>
                <c:pt idx="79">
                  <c:v>3.0</c:v>
                </c:pt>
              </c:numCache>
            </c:numRef>
          </c:val>
        </c:ser>
        <c:dLbls>
          <c:showLegendKey val="0"/>
          <c:showVal val="0"/>
          <c:showCatName val="0"/>
          <c:showSerName val="0"/>
          <c:showPercent val="0"/>
          <c:showBubbleSize val="0"/>
        </c:dLbls>
        <c:gapWidth val="50"/>
        <c:axId val="2112504712"/>
        <c:axId val="2112507768"/>
      </c:barChart>
      <c:catAx>
        <c:axId val="2112504712"/>
        <c:scaling>
          <c:orientation val="minMax"/>
        </c:scaling>
        <c:delete val="0"/>
        <c:axPos val="b"/>
        <c:majorTickMark val="out"/>
        <c:minorTickMark val="none"/>
        <c:tickLblPos val="nextTo"/>
        <c:txPr>
          <a:bodyPr/>
          <a:lstStyle/>
          <a:p>
            <a:pPr>
              <a:defRPr sz="1600">
                <a:latin typeface="Arial Narrow" pitchFamily="34" charset="0"/>
                <a:cs typeface="Arial"/>
              </a:defRPr>
            </a:pPr>
            <a:endParaRPr lang="en-US"/>
          </a:p>
        </c:txPr>
        <c:crossAx val="2112507768"/>
        <c:crosses val="autoZero"/>
        <c:auto val="1"/>
        <c:lblAlgn val="ctr"/>
        <c:lblOffset val="100"/>
        <c:tickLblSkip val="1"/>
        <c:noMultiLvlLbl val="0"/>
      </c:catAx>
      <c:valAx>
        <c:axId val="2112507768"/>
        <c:scaling>
          <c:orientation val="minMax"/>
        </c:scaling>
        <c:delete val="0"/>
        <c:axPos val="l"/>
        <c:majorGridlines/>
        <c:numFmt formatCode="General" sourceLinked="1"/>
        <c:majorTickMark val="out"/>
        <c:minorTickMark val="none"/>
        <c:tickLblPos val="nextTo"/>
        <c:txPr>
          <a:bodyPr/>
          <a:lstStyle/>
          <a:p>
            <a:pPr>
              <a:defRPr sz="1800">
                <a:latin typeface="Arial"/>
                <a:cs typeface="Arial"/>
              </a:defRPr>
            </a:pPr>
            <a:endParaRPr lang="en-US"/>
          </a:p>
        </c:txPr>
        <c:crossAx val="2112504712"/>
        <c:crosses val="autoZero"/>
        <c:crossBetween val="between"/>
      </c:valAx>
    </c:plotArea>
    <c:plotVisOnly val="1"/>
    <c:dispBlanksAs val="gap"/>
    <c:showDLblsOverMax val="0"/>
  </c:chart>
  <c:txPr>
    <a:bodyPr/>
    <a:lstStyle/>
    <a:p>
      <a:pPr>
        <a:defRPr sz="16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cdr:x>
      <cdr:y>0.31958</cdr:y>
    </cdr:from>
    <cdr:to>
      <cdr:x>0</cdr:x>
      <cdr:y>0.31958</cdr:y>
    </cdr:to>
    <cdr:sp macro="" textlink="">
      <cdr:nvSpPr>
        <cdr:cNvPr id="7052289" name="Rectangle 1"/>
        <cdr:cNvSpPr>
          <a:spLocks xmlns:a="http://schemas.openxmlformats.org/drawingml/2006/main" noChangeArrowheads="1"/>
        </cdr:cNvSpPr>
      </cdr:nvSpPr>
      <cdr:spPr bwMode="auto">
        <a:xfrm xmlns:a="http://schemas.openxmlformats.org/drawingml/2006/main">
          <a:off x="-4839" y="832018"/>
          <a:ext cx="0" cy="1"/>
        </a:xfrm>
        <a:prstGeom xmlns:a="http://schemas.openxmlformats.org/drawingml/2006/main" prst="rect">
          <a:avLst/>
        </a:prstGeom>
        <a:gradFill xmlns:a="http://schemas.openxmlformats.org/drawingml/2006/main" rotWithShape="1">
          <a:gsLst>
            <a:gs pos="0">
              <a:srgbClr val="DDEBCF">
                <a:alpha val="14998"/>
              </a:srgbClr>
            </a:gs>
            <a:gs pos="50000">
              <a:srgbClr val="9CB86E">
                <a:alpha val="31499"/>
              </a:srgbClr>
            </a:gs>
            <a:gs pos="100000">
              <a:srgbClr val="156B13">
                <a:alpha val="48000"/>
              </a:srgbClr>
            </a:gs>
          </a:gsLst>
          <a:lin ang="5400000"/>
        </a:gradFill>
        <a:ln xmlns:a="http://schemas.openxmlformats.org/drawingml/2006/main">
          <a:noFill/>
        </a:ln>
        <a:effectLst xmlns:a="http://schemas.openxmlformats.org/drawingml/2006/main">
          <a:outerShdw blurRad="63500" dist="23000" dir="5400000" rotWithShape="0">
            <a:srgbClr val="000000">
              <a:alpha val="34998"/>
            </a:srgbClr>
          </a:outerShdw>
        </a:effectLst>
        <a:extLst xmlns:a="http://schemas.openxmlformats.org/drawingml/2006/main">
          <a:ext uri="{91240B29-F687-4f45-9708-019B960494DF}">
            <a14:hiddenLine xmlns:a14="http://schemas.microsoft.com/office/drawing/2010/main" w="9525">
              <a:solidFill>
                <a:srgbClr val="000000"/>
              </a:solidFill>
              <a:miter lim="800000"/>
              <a:headEnd/>
              <a:tailEnd/>
            </a14:hiddenLine>
          </a:ext>
        </a:extLst>
      </cdr:spPr>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3" y="0"/>
            <a:ext cx="12917882" cy="1044664"/>
          </a:xfrm>
          <a:prstGeom prst="rect">
            <a:avLst/>
          </a:prstGeom>
          <a:noFill/>
          <a:ln w="9525">
            <a:noFill/>
            <a:miter lim="800000"/>
            <a:headEnd/>
            <a:tailEnd/>
          </a:ln>
          <a:effectLst/>
        </p:spPr>
        <p:txBody>
          <a:bodyPr vert="horz" wrap="square" lIns="267758" tIns="133881" rIns="267758" bIns="133881" numCol="1" anchor="t" anchorCtr="0" compatLnSpc="1">
            <a:prstTxWarp prst="textNoShape">
              <a:avLst/>
            </a:prstTxWarp>
          </a:bodyPr>
          <a:lstStyle>
            <a:lvl1pPr>
              <a:defRPr sz="3600" b="0">
                <a:latin typeface="Times New Roman" pitchFamily="18" charset="0"/>
              </a:defRPr>
            </a:lvl1pPr>
          </a:lstStyle>
          <a:p>
            <a:endParaRPr lang="en-AU" dirty="0"/>
          </a:p>
        </p:txBody>
      </p:sp>
      <p:sp>
        <p:nvSpPr>
          <p:cNvPr id="4099" name="Rectangle 1027"/>
          <p:cNvSpPr>
            <a:spLocks noGrp="1" noChangeArrowheads="1"/>
          </p:cNvSpPr>
          <p:nvPr>
            <p:ph type="dt" sz="quarter" idx="1"/>
          </p:nvPr>
        </p:nvSpPr>
        <p:spPr bwMode="auto">
          <a:xfrm>
            <a:off x="16901724" y="0"/>
            <a:ext cx="12917882" cy="1044664"/>
          </a:xfrm>
          <a:prstGeom prst="rect">
            <a:avLst/>
          </a:prstGeom>
          <a:noFill/>
          <a:ln w="9525">
            <a:noFill/>
            <a:miter lim="800000"/>
            <a:headEnd/>
            <a:tailEnd/>
          </a:ln>
          <a:effectLst/>
        </p:spPr>
        <p:txBody>
          <a:bodyPr vert="horz" wrap="square" lIns="267758" tIns="133881" rIns="267758" bIns="133881" numCol="1" anchor="t" anchorCtr="0" compatLnSpc="1">
            <a:prstTxWarp prst="textNoShape">
              <a:avLst/>
            </a:prstTxWarp>
          </a:bodyPr>
          <a:lstStyle>
            <a:lvl1pPr algn="r">
              <a:defRPr sz="3600" b="0">
                <a:latin typeface="Times New Roman" pitchFamily="18" charset="0"/>
              </a:defRPr>
            </a:lvl1pPr>
          </a:lstStyle>
          <a:p>
            <a:endParaRPr lang="en-AU" dirty="0"/>
          </a:p>
        </p:txBody>
      </p:sp>
      <p:sp>
        <p:nvSpPr>
          <p:cNvPr id="4100" name="Rectangle 1028"/>
          <p:cNvSpPr>
            <a:spLocks noGrp="1" noChangeArrowheads="1"/>
          </p:cNvSpPr>
          <p:nvPr>
            <p:ph type="ftr" sz="quarter" idx="2"/>
          </p:nvPr>
        </p:nvSpPr>
        <p:spPr bwMode="auto">
          <a:xfrm>
            <a:off x="3" y="19884942"/>
            <a:ext cx="12917882" cy="1044664"/>
          </a:xfrm>
          <a:prstGeom prst="rect">
            <a:avLst/>
          </a:prstGeom>
          <a:noFill/>
          <a:ln w="9525">
            <a:noFill/>
            <a:miter lim="800000"/>
            <a:headEnd/>
            <a:tailEnd/>
          </a:ln>
          <a:effectLst/>
        </p:spPr>
        <p:txBody>
          <a:bodyPr vert="horz" wrap="square" lIns="267758" tIns="133881" rIns="267758" bIns="133881" numCol="1" anchor="b" anchorCtr="0" compatLnSpc="1">
            <a:prstTxWarp prst="textNoShape">
              <a:avLst/>
            </a:prstTxWarp>
          </a:bodyPr>
          <a:lstStyle>
            <a:lvl1pPr>
              <a:defRPr sz="3600" b="0">
                <a:latin typeface="Times New Roman" pitchFamily="18" charset="0"/>
              </a:defRPr>
            </a:lvl1pPr>
          </a:lstStyle>
          <a:p>
            <a:endParaRPr lang="en-AU" dirty="0"/>
          </a:p>
        </p:txBody>
      </p:sp>
      <p:sp>
        <p:nvSpPr>
          <p:cNvPr id="4101" name="Rectangle 1029"/>
          <p:cNvSpPr>
            <a:spLocks noGrp="1" noChangeArrowheads="1"/>
          </p:cNvSpPr>
          <p:nvPr>
            <p:ph type="sldNum" sz="quarter" idx="3"/>
          </p:nvPr>
        </p:nvSpPr>
        <p:spPr bwMode="auto">
          <a:xfrm>
            <a:off x="16901724" y="19884942"/>
            <a:ext cx="12917882" cy="1044664"/>
          </a:xfrm>
          <a:prstGeom prst="rect">
            <a:avLst/>
          </a:prstGeom>
          <a:noFill/>
          <a:ln w="9525">
            <a:noFill/>
            <a:miter lim="800000"/>
            <a:headEnd/>
            <a:tailEnd/>
          </a:ln>
          <a:effectLst/>
        </p:spPr>
        <p:txBody>
          <a:bodyPr vert="horz" wrap="square" lIns="267758" tIns="133881" rIns="267758" bIns="133881" numCol="1" anchor="b" anchorCtr="0" compatLnSpc="1">
            <a:prstTxWarp prst="textNoShape">
              <a:avLst/>
            </a:prstTxWarp>
          </a:bodyPr>
          <a:lstStyle>
            <a:lvl1pPr algn="r">
              <a:defRPr sz="3600" b="0">
                <a:latin typeface="Times New Roman" pitchFamily="18" charset="0"/>
              </a:defRPr>
            </a:lvl1pPr>
          </a:lstStyle>
          <a:p>
            <a:fld id="{D2BE3F0D-667A-40AF-AFAF-2B08327D23CC}" type="slidenum">
              <a:rPr lang="en-AU"/>
              <a:pPr/>
              <a:t>‹#›</a:t>
            </a:fld>
            <a:endParaRPr lang="en-AU" dirty="0"/>
          </a:p>
        </p:txBody>
      </p:sp>
    </p:spTree>
    <p:extLst>
      <p:ext uri="{BB962C8B-B14F-4D97-AF65-F5344CB8AC3E}">
        <p14:creationId xmlns:p14="http://schemas.microsoft.com/office/powerpoint/2010/main" val="198640489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63380" y="3411328"/>
            <a:ext cx="16586791" cy="2353560"/>
          </a:xfrm>
        </p:spPr>
        <p:txBody>
          <a:bodyPr/>
          <a:lstStyle/>
          <a:p>
            <a:r>
              <a:rPr lang="en-US" smtClean="0"/>
              <a:t>Click to edit Master title style</a:t>
            </a:r>
            <a:endParaRPr lang="en-AU"/>
          </a:p>
        </p:txBody>
      </p:sp>
      <p:sp>
        <p:nvSpPr>
          <p:cNvPr id="3" name="Subtitle 2"/>
          <p:cNvSpPr>
            <a:spLocks noGrp="1"/>
          </p:cNvSpPr>
          <p:nvPr>
            <p:ph type="subTitle" idx="1"/>
          </p:nvPr>
        </p:nvSpPr>
        <p:spPr>
          <a:xfrm>
            <a:off x="2926759" y="6222418"/>
            <a:ext cx="13660032" cy="2806189"/>
          </a:xfrm>
        </p:spPr>
        <p:txBody>
          <a:bodyPr/>
          <a:lstStyle>
            <a:lvl1pPr marL="0" indent="0" algn="ctr">
              <a:buNone/>
              <a:defRPr/>
            </a:lvl1pPr>
            <a:lvl2pPr marL="180334" indent="0" algn="ctr">
              <a:buNone/>
              <a:defRPr/>
            </a:lvl2pPr>
            <a:lvl3pPr marL="360668" indent="0" algn="ctr">
              <a:buNone/>
              <a:defRPr/>
            </a:lvl3pPr>
            <a:lvl4pPr marL="541001" indent="0" algn="ctr">
              <a:buNone/>
              <a:defRPr/>
            </a:lvl4pPr>
            <a:lvl5pPr marL="721335" indent="0" algn="ctr">
              <a:buNone/>
              <a:defRPr/>
            </a:lvl5pPr>
            <a:lvl6pPr marL="901669" indent="0" algn="ctr">
              <a:buNone/>
              <a:defRPr/>
            </a:lvl6pPr>
            <a:lvl7pPr marL="1082002" indent="0" algn="ctr">
              <a:buNone/>
              <a:defRPr/>
            </a:lvl7pPr>
            <a:lvl8pPr marL="1262336" indent="0" algn="ctr">
              <a:buNone/>
              <a:defRPr/>
            </a:lvl8pPr>
            <a:lvl9pPr marL="1442670" indent="0" algn="ctr">
              <a:buNone/>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a:defRPr/>
            </a:lvl1pPr>
          </a:lstStyle>
          <a:p>
            <a:endParaRPr lang="en-AU" dirty="0"/>
          </a:p>
        </p:txBody>
      </p:sp>
      <p:sp>
        <p:nvSpPr>
          <p:cNvPr id="5" name="Footer Placeholder 4"/>
          <p:cNvSpPr>
            <a:spLocks noGrp="1"/>
          </p:cNvSpPr>
          <p:nvPr>
            <p:ph type="ftr" sz="quarter" idx="11"/>
          </p:nvPr>
        </p:nvSpPr>
        <p:spPr/>
        <p:txBody>
          <a:bodyPr/>
          <a:lstStyle>
            <a:lvl1pPr>
              <a:defRPr/>
            </a:lvl1pPr>
          </a:lstStyle>
          <a:p>
            <a:endParaRPr lang="en-AU" dirty="0"/>
          </a:p>
        </p:txBody>
      </p:sp>
      <p:sp>
        <p:nvSpPr>
          <p:cNvPr id="6" name="Slide Number Placeholder 5"/>
          <p:cNvSpPr>
            <a:spLocks noGrp="1"/>
          </p:cNvSpPr>
          <p:nvPr>
            <p:ph type="sldNum" sz="quarter" idx="12"/>
          </p:nvPr>
        </p:nvSpPr>
        <p:spPr/>
        <p:txBody>
          <a:bodyPr/>
          <a:lstStyle>
            <a:lvl1pPr>
              <a:defRPr/>
            </a:lvl1pPr>
          </a:lstStyle>
          <a:p>
            <a:fld id="{FFED5267-E75C-4EF6-89B0-2171C50E3F16}" type="slidenum">
              <a:rPr lang="en-AU"/>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dirty="0"/>
          </a:p>
        </p:txBody>
      </p:sp>
      <p:sp>
        <p:nvSpPr>
          <p:cNvPr id="5" name="Footer Placeholder 4"/>
          <p:cNvSpPr>
            <a:spLocks noGrp="1"/>
          </p:cNvSpPr>
          <p:nvPr>
            <p:ph type="ftr" sz="quarter" idx="11"/>
          </p:nvPr>
        </p:nvSpPr>
        <p:spPr/>
        <p:txBody>
          <a:bodyPr/>
          <a:lstStyle>
            <a:lvl1pPr>
              <a:defRPr/>
            </a:lvl1pPr>
          </a:lstStyle>
          <a:p>
            <a:endParaRPr lang="en-AU" dirty="0"/>
          </a:p>
        </p:txBody>
      </p:sp>
      <p:sp>
        <p:nvSpPr>
          <p:cNvPr id="6" name="Slide Number Placeholder 5"/>
          <p:cNvSpPr>
            <a:spLocks noGrp="1"/>
          </p:cNvSpPr>
          <p:nvPr>
            <p:ph type="sldNum" sz="quarter" idx="12"/>
          </p:nvPr>
        </p:nvSpPr>
        <p:spPr/>
        <p:txBody>
          <a:bodyPr/>
          <a:lstStyle>
            <a:lvl1pPr>
              <a:defRPr/>
            </a:lvl1pPr>
          </a:lstStyle>
          <a:p>
            <a:fld id="{580FC4A0-C2A0-4D63-8277-BFC0CE0A3957}" type="slidenum">
              <a:rPr lang="en-AU"/>
              <a:pPr/>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903473" y="970620"/>
            <a:ext cx="4146698" cy="8790037"/>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1463380" y="970620"/>
            <a:ext cx="12374446" cy="87900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dirty="0"/>
          </a:p>
        </p:txBody>
      </p:sp>
      <p:sp>
        <p:nvSpPr>
          <p:cNvPr id="5" name="Footer Placeholder 4"/>
          <p:cNvSpPr>
            <a:spLocks noGrp="1"/>
          </p:cNvSpPr>
          <p:nvPr>
            <p:ph type="ftr" sz="quarter" idx="11"/>
          </p:nvPr>
        </p:nvSpPr>
        <p:spPr/>
        <p:txBody>
          <a:bodyPr/>
          <a:lstStyle>
            <a:lvl1pPr>
              <a:defRPr/>
            </a:lvl1pPr>
          </a:lstStyle>
          <a:p>
            <a:endParaRPr lang="en-AU" dirty="0"/>
          </a:p>
        </p:txBody>
      </p:sp>
      <p:sp>
        <p:nvSpPr>
          <p:cNvPr id="6" name="Slide Number Placeholder 5"/>
          <p:cNvSpPr>
            <a:spLocks noGrp="1"/>
          </p:cNvSpPr>
          <p:nvPr>
            <p:ph type="sldNum" sz="quarter" idx="12"/>
          </p:nvPr>
        </p:nvSpPr>
        <p:spPr/>
        <p:txBody>
          <a:bodyPr/>
          <a:lstStyle>
            <a:lvl1pPr>
              <a:defRPr/>
            </a:lvl1pPr>
          </a:lstStyle>
          <a:p>
            <a:fld id="{1A8A6703-AD27-4649-9CE1-DDD5ACDEC349}" type="slidenum">
              <a:rPr lang="en-AU"/>
              <a:pPr/>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dirty="0"/>
          </a:p>
        </p:txBody>
      </p:sp>
      <p:sp>
        <p:nvSpPr>
          <p:cNvPr id="5" name="Footer Placeholder 4"/>
          <p:cNvSpPr>
            <a:spLocks noGrp="1"/>
          </p:cNvSpPr>
          <p:nvPr>
            <p:ph type="ftr" sz="quarter" idx="11"/>
          </p:nvPr>
        </p:nvSpPr>
        <p:spPr/>
        <p:txBody>
          <a:bodyPr/>
          <a:lstStyle>
            <a:lvl1pPr>
              <a:defRPr/>
            </a:lvl1pPr>
          </a:lstStyle>
          <a:p>
            <a:endParaRPr lang="en-AU" dirty="0"/>
          </a:p>
        </p:txBody>
      </p:sp>
      <p:sp>
        <p:nvSpPr>
          <p:cNvPr id="6" name="Slide Number Placeholder 5"/>
          <p:cNvSpPr>
            <a:spLocks noGrp="1"/>
          </p:cNvSpPr>
          <p:nvPr>
            <p:ph type="sldNum" sz="quarter" idx="12"/>
          </p:nvPr>
        </p:nvSpPr>
        <p:spPr/>
        <p:txBody>
          <a:bodyPr/>
          <a:lstStyle>
            <a:lvl1pPr>
              <a:defRPr/>
            </a:lvl1pPr>
          </a:lstStyle>
          <a:p>
            <a:fld id="{00D54075-2B9C-44C1-8FC7-8B42450AB07B}" type="slidenum">
              <a:rPr lang="en-AU"/>
              <a:pPr/>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41336" y="7056322"/>
            <a:ext cx="16586791" cy="2180897"/>
          </a:xfrm>
        </p:spPr>
        <p:txBody>
          <a:bodyPr anchor="t"/>
          <a:lstStyle>
            <a:lvl1pPr algn="l">
              <a:defRPr sz="1600" b="1" cap="all"/>
            </a:lvl1pPr>
          </a:lstStyle>
          <a:p>
            <a:r>
              <a:rPr lang="en-US" smtClean="0"/>
              <a:t>Click to edit Master title style</a:t>
            </a:r>
            <a:endParaRPr lang="en-AU"/>
          </a:p>
        </p:txBody>
      </p:sp>
      <p:sp>
        <p:nvSpPr>
          <p:cNvPr id="3" name="Text Placeholder 2"/>
          <p:cNvSpPr>
            <a:spLocks noGrp="1"/>
          </p:cNvSpPr>
          <p:nvPr>
            <p:ph type="body" idx="1"/>
          </p:nvPr>
        </p:nvSpPr>
        <p:spPr>
          <a:xfrm>
            <a:off x="1541336" y="4654287"/>
            <a:ext cx="16586791" cy="2402037"/>
          </a:xfrm>
        </p:spPr>
        <p:txBody>
          <a:bodyPr anchor="b"/>
          <a:lstStyle>
            <a:lvl1pPr marL="0" indent="0">
              <a:buNone/>
              <a:defRPr sz="800"/>
            </a:lvl1pPr>
            <a:lvl2pPr marL="180334" indent="0">
              <a:buNone/>
              <a:defRPr sz="700"/>
            </a:lvl2pPr>
            <a:lvl3pPr marL="360668" indent="0">
              <a:buNone/>
              <a:defRPr sz="600"/>
            </a:lvl3pPr>
            <a:lvl4pPr marL="541001" indent="0">
              <a:buNone/>
              <a:defRPr sz="500"/>
            </a:lvl4pPr>
            <a:lvl5pPr marL="721335" indent="0">
              <a:buNone/>
              <a:defRPr sz="500"/>
            </a:lvl5pPr>
            <a:lvl6pPr marL="901669" indent="0">
              <a:buNone/>
              <a:defRPr sz="500"/>
            </a:lvl6pPr>
            <a:lvl7pPr marL="1082002" indent="0">
              <a:buNone/>
              <a:defRPr sz="500"/>
            </a:lvl7pPr>
            <a:lvl8pPr marL="1262336" indent="0">
              <a:buNone/>
              <a:defRPr sz="500"/>
            </a:lvl8pPr>
            <a:lvl9pPr marL="1442670" indent="0">
              <a:buNone/>
              <a:defRPr sz="5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dirty="0"/>
          </a:p>
        </p:txBody>
      </p:sp>
      <p:sp>
        <p:nvSpPr>
          <p:cNvPr id="5" name="Footer Placeholder 4"/>
          <p:cNvSpPr>
            <a:spLocks noGrp="1"/>
          </p:cNvSpPr>
          <p:nvPr>
            <p:ph type="ftr" sz="quarter" idx="11"/>
          </p:nvPr>
        </p:nvSpPr>
        <p:spPr/>
        <p:txBody>
          <a:bodyPr/>
          <a:lstStyle>
            <a:lvl1pPr>
              <a:defRPr/>
            </a:lvl1pPr>
          </a:lstStyle>
          <a:p>
            <a:endParaRPr lang="en-AU" dirty="0"/>
          </a:p>
        </p:txBody>
      </p:sp>
      <p:sp>
        <p:nvSpPr>
          <p:cNvPr id="6" name="Slide Number Placeholder 5"/>
          <p:cNvSpPr>
            <a:spLocks noGrp="1"/>
          </p:cNvSpPr>
          <p:nvPr>
            <p:ph type="sldNum" sz="quarter" idx="12"/>
          </p:nvPr>
        </p:nvSpPr>
        <p:spPr/>
        <p:txBody>
          <a:bodyPr/>
          <a:lstStyle>
            <a:lvl1pPr>
              <a:defRPr/>
            </a:lvl1pPr>
          </a:lstStyle>
          <a:p>
            <a:fld id="{CB023C65-5DBF-4A88-92E8-85D6D8D2D6A3}" type="slidenum">
              <a:rPr lang="en-AU"/>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1463380" y="3164588"/>
            <a:ext cx="8260572" cy="6596068"/>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9789598" y="3164588"/>
            <a:ext cx="8260572" cy="6596068"/>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lvl1pPr>
              <a:defRPr/>
            </a:lvl1pPr>
          </a:lstStyle>
          <a:p>
            <a:endParaRPr lang="en-AU" dirty="0"/>
          </a:p>
        </p:txBody>
      </p:sp>
      <p:sp>
        <p:nvSpPr>
          <p:cNvPr id="6" name="Footer Placeholder 5"/>
          <p:cNvSpPr>
            <a:spLocks noGrp="1"/>
          </p:cNvSpPr>
          <p:nvPr>
            <p:ph type="ftr" sz="quarter" idx="11"/>
          </p:nvPr>
        </p:nvSpPr>
        <p:spPr/>
        <p:txBody>
          <a:bodyPr/>
          <a:lstStyle>
            <a:lvl1pPr>
              <a:defRPr/>
            </a:lvl1pPr>
          </a:lstStyle>
          <a:p>
            <a:endParaRPr lang="en-AU" dirty="0"/>
          </a:p>
        </p:txBody>
      </p:sp>
      <p:sp>
        <p:nvSpPr>
          <p:cNvPr id="7" name="Slide Number Placeholder 6"/>
          <p:cNvSpPr>
            <a:spLocks noGrp="1"/>
          </p:cNvSpPr>
          <p:nvPr>
            <p:ph type="sldNum" sz="quarter" idx="12"/>
          </p:nvPr>
        </p:nvSpPr>
        <p:spPr/>
        <p:txBody>
          <a:bodyPr/>
          <a:lstStyle>
            <a:lvl1pPr>
              <a:defRPr/>
            </a:lvl1pPr>
          </a:lstStyle>
          <a:p>
            <a:fld id="{5D1F8065-0EF6-4E15-850D-B5F8FECEE248}" type="slidenum">
              <a:rPr lang="en-AU"/>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75815" y="439557"/>
            <a:ext cx="17561921" cy="1830123"/>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975815" y="2458139"/>
            <a:ext cx="8621630" cy="1023997"/>
          </a:xfrm>
        </p:spPr>
        <p:txBody>
          <a:bodyPr anchor="b"/>
          <a:lstStyle>
            <a:lvl1pPr marL="0" indent="0">
              <a:buNone/>
              <a:defRPr sz="900" b="1"/>
            </a:lvl1pPr>
            <a:lvl2pPr marL="180334" indent="0">
              <a:buNone/>
              <a:defRPr sz="800" b="1"/>
            </a:lvl2pPr>
            <a:lvl3pPr marL="360668" indent="0">
              <a:buNone/>
              <a:defRPr sz="700" b="1"/>
            </a:lvl3pPr>
            <a:lvl4pPr marL="541001" indent="0">
              <a:buNone/>
              <a:defRPr sz="600" b="1"/>
            </a:lvl4pPr>
            <a:lvl5pPr marL="721335" indent="0">
              <a:buNone/>
              <a:defRPr sz="600" b="1"/>
            </a:lvl5pPr>
            <a:lvl6pPr marL="901669" indent="0">
              <a:buNone/>
              <a:defRPr sz="600" b="1"/>
            </a:lvl6pPr>
            <a:lvl7pPr marL="1082002" indent="0">
              <a:buNone/>
              <a:defRPr sz="600" b="1"/>
            </a:lvl7pPr>
            <a:lvl8pPr marL="1262336" indent="0">
              <a:buNone/>
              <a:defRPr sz="600" b="1"/>
            </a:lvl8pPr>
            <a:lvl9pPr marL="1442670" indent="0">
              <a:buNone/>
              <a:defRPr sz="600" b="1"/>
            </a:lvl9pPr>
          </a:lstStyle>
          <a:p>
            <a:pPr lvl="0"/>
            <a:r>
              <a:rPr lang="en-US" smtClean="0"/>
              <a:t>Click to edit Master text styles</a:t>
            </a:r>
          </a:p>
        </p:txBody>
      </p:sp>
      <p:sp>
        <p:nvSpPr>
          <p:cNvPr id="4" name="Content Placeholder 3"/>
          <p:cNvSpPr>
            <a:spLocks noGrp="1"/>
          </p:cNvSpPr>
          <p:nvPr>
            <p:ph sz="half" idx="2"/>
          </p:nvPr>
        </p:nvSpPr>
        <p:spPr>
          <a:xfrm>
            <a:off x="975815" y="3482136"/>
            <a:ext cx="8621630" cy="632699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9912687" y="2458139"/>
            <a:ext cx="8625050" cy="1023997"/>
          </a:xfrm>
        </p:spPr>
        <p:txBody>
          <a:bodyPr anchor="b"/>
          <a:lstStyle>
            <a:lvl1pPr marL="0" indent="0">
              <a:buNone/>
              <a:defRPr sz="900" b="1"/>
            </a:lvl1pPr>
            <a:lvl2pPr marL="180334" indent="0">
              <a:buNone/>
              <a:defRPr sz="800" b="1"/>
            </a:lvl2pPr>
            <a:lvl3pPr marL="360668" indent="0">
              <a:buNone/>
              <a:defRPr sz="700" b="1"/>
            </a:lvl3pPr>
            <a:lvl4pPr marL="541001" indent="0">
              <a:buNone/>
              <a:defRPr sz="600" b="1"/>
            </a:lvl4pPr>
            <a:lvl5pPr marL="721335" indent="0">
              <a:buNone/>
              <a:defRPr sz="600" b="1"/>
            </a:lvl5pPr>
            <a:lvl6pPr marL="901669" indent="0">
              <a:buNone/>
              <a:defRPr sz="600" b="1"/>
            </a:lvl6pPr>
            <a:lvl7pPr marL="1082002" indent="0">
              <a:buNone/>
              <a:defRPr sz="600" b="1"/>
            </a:lvl7pPr>
            <a:lvl8pPr marL="1262336" indent="0">
              <a:buNone/>
              <a:defRPr sz="600" b="1"/>
            </a:lvl8pPr>
            <a:lvl9pPr marL="1442670" indent="0">
              <a:buNone/>
              <a:defRPr sz="600" b="1"/>
            </a:lvl9pPr>
          </a:lstStyle>
          <a:p>
            <a:pPr lvl="0"/>
            <a:r>
              <a:rPr lang="en-US" smtClean="0"/>
              <a:t>Click to edit Master text styles</a:t>
            </a:r>
          </a:p>
        </p:txBody>
      </p:sp>
      <p:sp>
        <p:nvSpPr>
          <p:cNvPr id="6" name="Content Placeholder 5"/>
          <p:cNvSpPr>
            <a:spLocks noGrp="1"/>
          </p:cNvSpPr>
          <p:nvPr>
            <p:ph sz="quarter" idx="4"/>
          </p:nvPr>
        </p:nvSpPr>
        <p:spPr>
          <a:xfrm>
            <a:off x="9912687" y="3482136"/>
            <a:ext cx="8625050" cy="6326996"/>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lvl1pPr>
              <a:defRPr/>
            </a:lvl1pPr>
          </a:lstStyle>
          <a:p>
            <a:endParaRPr lang="en-AU" dirty="0"/>
          </a:p>
        </p:txBody>
      </p:sp>
      <p:sp>
        <p:nvSpPr>
          <p:cNvPr id="8" name="Footer Placeholder 7"/>
          <p:cNvSpPr>
            <a:spLocks noGrp="1"/>
          </p:cNvSpPr>
          <p:nvPr>
            <p:ph type="ftr" sz="quarter" idx="11"/>
          </p:nvPr>
        </p:nvSpPr>
        <p:spPr/>
        <p:txBody>
          <a:bodyPr/>
          <a:lstStyle>
            <a:lvl1pPr>
              <a:defRPr/>
            </a:lvl1pPr>
          </a:lstStyle>
          <a:p>
            <a:endParaRPr lang="en-AU" dirty="0"/>
          </a:p>
        </p:txBody>
      </p:sp>
      <p:sp>
        <p:nvSpPr>
          <p:cNvPr id="9" name="Slide Number Placeholder 8"/>
          <p:cNvSpPr>
            <a:spLocks noGrp="1"/>
          </p:cNvSpPr>
          <p:nvPr>
            <p:ph type="sldNum" sz="quarter" idx="12"/>
          </p:nvPr>
        </p:nvSpPr>
        <p:spPr/>
        <p:txBody>
          <a:bodyPr/>
          <a:lstStyle>
            <a:lvl1pPr>
              <a:defRPr/>
            </a:lvl1pPr>
          </a:lstStyle>
          <a:p>
            <a:fld id="{F327FDB6-F933-46D5-AE7C-A61490D4F91F}" type="slidenum">
              <a:rPr lang="en-AU"/>
              <a:pPr/>
              <a:t>‹#›</a:t>
            </a:fld>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a:defRPr/>
            </a:lvl1pPr>
          </a:lstStyle>
          <a:p>
            <a:endParaRPr lang="en-AU" dirty="0"/>
          </a:p>
        </p:txBody>
      </p:sp>
      <p:sp>
        <p:nvSpPr>
          <p:cNvPr id="4" name="Footer Placeholder 3"/>
          <p:cNvSpPr>
            <a:spLocks noGrp="1"/>
          </p:cNvSpPr>
          <p:nvPr>
            <p:ph type="ftr" sz="quarter" idx="11"/>
          </p:nvPr>
        </p:nvSpPr>
        <p:spPr/>
        <p:txBody>
          <a:bodyPr/>
          <a:lstStyle>
            <a:lvl1pPr>
              <a:defRPr/>
            </a:lvl1pPr>
          </a:lstStyle>
          <a:p>
            <a:endParaRPr lang="en-AU" dirty="0"/>
          </a:p>
        </p:txBody>
      </p:sp>
      <p:sp>
        <p:nvSpPr>
          <p:cNvPr id="5" name="Slide Number Placeholder 4"/>
          <p:cNvSpPr>
            <a:spLocks noGrp="1"/>
          </p:cNvSpPr>
          <p:nvPr>
            <p:ph type="sldNum" sz="quarter" idx="12"/>
          </p:nvPr>
        </p:nvSpPr>
        <p:spPr/>
        <p:txBody>
          <a:bodyPr/>
          <a:lstStyle>
            <a:lvl1pPr>
              <a:defRPr/>
            </a:lvl1pPr>
          </a:lstStyle>
          <a:p>
            <a:fld id="{A3A3DE33-2BE0-4AF2-8039-3617A505C114}" type="slidenum">
              <a:rPr lang="en-AU"/>
              <a:pPr/>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dirty="0"/>
          </a:p>
        </p:txBody>
      </p:sp>
      <p:sp>
        <p:nvSpPr>
          <p:cNvPr id="3" name="Footer Placeholder 2"/>
          <p:cNvSpPr>
            <a:spLocks noGrp="1"/>
          </p:cNvSpPr>
          <p:nvPr>
            <p:ph type="ftr" sz="quarter" idx="11"/>
          </p:nvPr>
        </p:nvSpPr>
        <p:spPr/>
        <p:txBody>
          <a:bodyPr/>
          <a:lstStyle>
            <a:lvl1pPr>
              <a:defRPr/>
            </a:lvl1pPr>
          </a:lstStyle>
          <a:p>
            <a:endParaRPr lang="en-AU" dirty="0"/>
          </a:p>
        </p:txBody>
      </p:sp>
      <p:sp>
        <p:nvSpPr>
          <p:cNvPr id="4" name="Slide Number Placeholder 3"/>
          <p:cNvSpPr>
            <a:spLocks noGrp="1"/>
          </p:cNvSpPr>
          <p:nvPr>
            <p:ph type="sldNum" sz="quarter" idx="12"/>
          </p:nvPr>
        </p:nvSpPr>
        <p:spPr/>
        <p:txBody>
          <a:bodyPr/>
          <a:lstStyle>
            <a:lvl1pPr>
              <a:defRPr/>
            </a:lvl1pPr>
          </a:lstStyle>
          <a:p>
            <a:fld id="{B6442ABC-4F74-4F1F-A646-499059BEB722}" type="slidenum">
              <a:rPr lang="en-AU"/>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5815" y="437378"/>
            <a:ext cx="6419723" cy="1860625"/>
          </a:xfrm>
        </p:spPr>
        <p:txBody>
          <a:bodyPr anchor="b"/>
          <a:lstStyle>
            <a:lvl1pPr algn="l">
              <a:defRPr sz="800" b="1"/>
            </a:lvl1pPr>
          </a:lstStyle>
          <a:p>
            <a:r>
              <a:rPr lang="en-US" smtClean="0"/>
              <a:t>Click to edit Master title style</a:t>
            </a:r>
            <a:endParaRPr lang="en-AU"/>
          </a:p>
        </p:txBody>
      </p:sp>
      <p:sp>
        <p:nvSpPr>
          <p:cNvPr id="3" name="Content Placeholder 2"/>
          <p:cNvSpPr>
            <a:spLocks noGrp="1"/>
          </p:cNvSpPr>
          <p:nvPr>
            <p:ph idx="1"/>
          </p:nvPr>
        </p:nvSpPr>
        <p:spPr>
          <a:xfrm>
            <a:off x="7629405" y="437378"/>
            <a:ext cx="10908332" cy="9371755"/>
          </a:xfrm>
        </p:spPr>
        <p:txBody>
          <a:bodyPr/>
          <a:lstStyle>
            <a:lvl1pPr>
              <a:defRPr sz="1200"/>
            </a:lvl1pPr>
            <a:lvl2pPr>
              <a:defRPr sz="11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975815" y="2298003"/>
            <a:ext cx="6419723" cy="7511130"/>
          </a:xfrm>
        </p:spPr>
        <p:txBody>
          <a:bodyPr/>
          <a:lstStyle>
            <a:lvl1pPr marL="0" indent="0">
              <a:buNone/>
              <a:defRPr sz="500"/>
            </a:lvl1pPr>
            <a:lvl2pPr marL="180334" indent="0">
              <a:buNone/>
              <a:defRPr sz="500"/>
            </a:lvl2pPr>
            <a:lvl3pPr marL="360668" indent="0">
              <a:buNone/>
              <a:defRPr sz="400"/>
            </a:lvl3pPr>
            <a:lvl4pPr marL="541001" indent="0">
              <a:buNone/>
              <a:defRPr sz="400"/>
            </a:lvl4pPr>
            <a:lvl5pPr marL="721335" indent="0">
              <a:buNone/>
              <a:defRPr sz="400"/>
            </a:lvl5pPr>
            <a:lvl6pPr marL="901669" indent="0">
              <a:buNone/>
              <a:defRPr sz="400"/>
            </a:lvl6pPr>
            <a:lvl7pPr marL="1082002" indent="0">
              <a:buNone/>
              <a:defRPr sz="400"/>
            </a:lvl7pPr>
            <a:lvl8pPr marL="1262336" indent="0">
              <a:buNone/>
              <a:defRPr sz="400"/>
            </a:lvl8pPr>
            <a:lvl9pPr marL="1442670" indent="0">
              <a:buNone/>
              <a:defRPr sz="4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dirty="0"/>
          </a:p>
        </p:txBody>
      </p:sp>
      <p:sp>
        <p:nvSpPr>
          <p:cNvPr id="6" name="Footer Placeholder 5"/>
          <p:cNvSpPr>
            <a:spLocks noGrp="1"/>
          </p:cNvSpPr>
          <p:nvPr>
            <p:ph type="ftr" sz="quarter" idx="11"/>
          </p:nvPr>
        </p:nvSpPr>
        <p:spPr/>
        <p:txBody>
          <a:bodyPr/>
          <a:lstStyle>
            <a:lvl1pPr>
              <a:defRPr/>
            </a:lvl1pPr>
          </a:lstStyle>
          <a:p>
            <a:endParaRPr lang="en-AU" dirty="0"/>
          </a:p>
        </p:txBody>
      </p:sp>
      <p:sp>
        <p:nvSpPr>
          <p:cNvPr id="7" name="Slide Number Placeholder 6"/>
          <p:cNvSpPr>
            <a:spLocks noGrp="1"/>
          </p:cNvSpPr>
          <p:nvPr>
            <p:ph type="sldNum" sz="quarter" idx="12"/>
          </p:nvPr>
        </p:nvSpPr>
        <p:spPr/>
        <p:txBody>
          <a:bodyPr/>
          <a:lstStyle>
            <a:lvl1pPr>
              <a:defRPr/>
            </a:lvl1pPr>
          </a:lstStyle>
          <a:p>
            <a:fld id="{373A7DCE-DBB0-43EE-AB54-4E374672F13F}" type="slidenum">
              <a:rPr lang="en-AU"/>
              <a:pPr/>
              <a:t>‹#›</a:t>
            </a:fld>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24619" y="7686518"/>
            <a:ext cx="11708403" cy="907436"/>
          </a:xfrm>
        </p:spPr>
        <p:txBody>
          <a:bodyPr anchor="b"/>
          <a:lstStyle>
            <a:lvl1pPr algn="l">
              <a:defRPr sz="800" b="1"/>
            </a:lvl1pPr>
          </a:lstStyle>
          <a:p>
            <a:r>
              <a:rPr lang="en-US" smtClean="0"/>
              <a:t>Click to edit Master title style</a:t>
            </a:r>
            <a:endParaRPr lang="en-AU"/>
          </a:p>
        </p:txBody>
      </p:sp>
      <p:sp>
        <p:nvSpPr>
          <p:cNvPr id="3" name="Picture Placeholder 2"/>
          <p:cNvSpPr>
            <a:spLocks noGrp="1"/>
          </p:cNvSpPr>
          <p:nvPr>
            <p:ph type="pic" idx="1"/>
          </p:nvPr>
        </p:nvSpPr>
        <p:spPr>
          <a:xfrm>
            <a:off x="3824619" y="980968"/>
            <a:ext cx="11708403" cy="6588443"/>
          </a:xfrm>
        </p:spPr>
        <p:txBody>
          <a:bodyPr/>
          <a:lstStyle>
            <a:lvl1pPr marL="0" indent="0">
              <a:buNone/>
              <a:defRPr sz="1200"/>
            </a:lvl1pPr>
            <a:lvl2pPr marL="180334" indent="0">
              <a:buNone/>
              <a:defRPr sz="1100"/>
            </a:lvl2pPr>
            <a:lvl3pPr marL="360668" indent="0">
              <a:buNone/>
              <a:defRPr sz="900"/>
            </a:lvl3pPr>
            <a:lvl4pPr marL="541001" indent="0">
              <a:buNone/>
              <a:defRPr sz="800"/>
            </a:lvl4pPr>
            <a:lvl5pPr marL="721335" indent="0">
              <a:buNone/>
              <a:defRPr sz="800"/>
            </a:lvl5pPr>
            <a:lvl6pPr marL="901669" indent="0">
              <a:buNone/>
              <a:defRPr sz="800"/>
            </a:lvl6pPr>
            <a:lvl7pPr marL="1082002" indent="0">
              <a:buNone/>
              <a:defRPr sz="800"/>
            </a:lvl7pPr>
            <a:lvl8pPr marL="1262336" indent="0">
              <a:buNone/>
              <a:defRPr sz="800"/>
            </a:lvl8pPr>
            <a:lvl9pPr marL="1442670" indent="0">
              <a:buNone/>
              <a:defRPr sz="800"/>
            </a:lvl9pPr>
          </a:lstStyle>
          <a:p>
            <a:endParaRPr lang="en-AU" dirty="0"/>
          </a:p>
        </p:txBody>
      </p:sp>
      <p:sp>
        <p:nvSpPr>
          <p:cNvPr id="4" name="Text Placeholder 3"/>
          <p:cNvSpPr>
            <a:spLocks noGrp="1"/>
          </p:cNvSpPr>
          <p:nvPr>
            <p:ph type="body" sz="half" idx="2"/>
          </p:nvPr>
        </p:nvSpPr>
        <p:spPr>
          <a:xfrm>
            <a:off x="3824619" y="8593954"/>
            <a:ext cx="11708403" cy="1288712"/>
          </a:xfrm>
        </p:spPr>
        <p:txBody>
          <a:bodyPr/>
          <a:lstStyle>
            <a:lvl1pPr marL="0" indent="0">
              <a:buNone/>
              <a:defRPr sz="500"/>
            </a:lvl1pPr>
            <a:lvl2pPr marL="180334" indent="0">
              <a:buNone/>
              <a:defRPr sz="500"/>
            </a:lvl2pPr>
            <a:lvl3pPr marL="360668" indent="0">
              <a:buNone/>
              <a:defRPr sz="400"/>
            </a:lvl3pPr>
            <a:lvl4pPr marL="541001" indent="0">
              <a:buNone/>
              <a:defRPr sz="400"/>
            </a:lvl4pPr>
            <a:lvl5pPr marL="721335" indent="0">
              <a:buNone/>
              <a:defRPr sz="400"/>
            </a:lvl5pPr>
            <a:lvl6pPr marL="901669" indent="0">
              <a:buNone/>
              <a:defRPr sz="400"/>
            </a:lvl6pPr>
            <a:lvl7pPr marL="1082002" indent="0">
              <a:buNone/>
              <a:defRPr sz="400"/>
            </a:lvl7pPr>
            <a:lvl8pPr marL="1262336" indent="0">
              <a:buNone/>
              <a:defRPr sz="400"/>
            </a:lvl8pPr>
            <a:lvl9pPr marL="1442670" indent="0">
              <a:buNone/>
              <a:defRPr sz="4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dirty="0"/>
          </a:p>
        </p:txBody>
      </p:sp>
      <p:sp>
        <p:nvSpPr>
          <p:cNvPr id="6" name="Footer Placeholder 5"/>
          <p:cNvSpPr>
            <a:spLocks noGrp="1"/>
          </p:cNvSpPr>
          <p:nvPr>
            <p:ph type="ftr" sz="quarter" idx="11"/>
          </p:nvPr>
        </p:nvSpPr>
        <p:spPr/>
        <p:txBody>
          <a:bodyPr/>
          <a:lstStyle>
            <a:lvl1pPr>
              <a:defRPr/>
            </a:lvl1pPr>
          </a:lstStyle>
          <a:p>
            <a:endParaRPr lang="en-AU" dirty="0"/>
          </a:p>
        </p:txBody>
      </p:sp>
      <p:sp>
        <p:nvSpPr>
          <p:cNvPr id="7" name="Slide Number Placeholder 6"/>
          <p:cNvSpPr>
            <a:spLocks noGrp="1"/>
          </p:cNvSpPr>
          <p:nvPr>
            <p:ph type="sldNum" sz="quarter" idx="12"/>
          </p:nvPr>
        </p:nvSpPr>
        <p:spPr/>
        <p:txBody>
          <a:bodyPr/>
          <a:lstStyle>
            <a:lvl1pPr>
              <a:defRPr/>
            </a:lvl1pPr>
          </a:lstStyle>
          <a:p>
            <a:fld id="{3FBC453D-9A74-4CDD-8B72-8F942923E0D5}" type="slidenum">
              <a:rPr lang="en-AU"/>
              <a:pPr/>
              <a:t>‹#›</a:t>
            </a:fld>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63380" y="970620"/>
            <a:ext cx="16586791" cy="1832846"/>
          </a:xfrm>
          <a:prstGeom prst="rect">
            <a:avLst/>
          </a:prstGeom>
          <a:noFill/>
          <a:ln w="9525">
            <a:noFill/>
            <a:miter lim="800000"/>
            <a:headEnd/>
            <a:tailEnd/>
          </a:ln>
          <a:effectLst/>
        </p:spPr>
        <p:txBody>
          <a:bodyPr vert="horz" wrap="square" lIns="174122" tIns="87063" rIns="174122" bIns="87063" numCol="1" anchor="ctr" anchorCtr="0" compatLnSpc="1">
            <a:prstTxWarp prst="textNoShape">
              <a:avLst/>
            </a:prstTxWarp>
          </a:bodyPr>
          <a:lstStyle/>
          <a:p>
            <a:pPr lvl="0"/>
            <a:r>
              <a:rPr lang="en-AU" smtClean="0"/>
              <a:t>Click to edit Master title style</a:t>
            </a:r>
          </a:p>
        </p:txBody>
      </p:sp>
      <p:sp>
        <p:nvSpPr>
          <p:cNvPr id="1027" name="Rectangle 3"/>
          <p:cNvSpPr>
            <a:spLocks noGrp="1" noChangeArrowheads="1"/>
          </p:cNvSpPr>
          <p:nvPr>
            <p:ph type="body" idx="1"/>
          </p:nvPr>
        </p:nvSpPr>
        <p:spPr bwMode="auto">
          <a:xfrm>
            <a:off x="1463380" y="3164588"/>
            <a:ext cx="16586791" cy="6596068"/>
          </a:xfrm>
          <a:prstGeom prst="rect">
            <a:avLst/>
          </a:prstGeom>
          <a:noFill/>
          <a:ln w="9525">
            <a:noFill/>
            <a:miter lim="800000"/>
            <a:headEnd/>
            <a:tailEnd/>
          </a:ln>
          <a:effectLst/>
        </p:spPr>
        <p:txBody>
          <a:bodyPr vert="horz" wrap="square" lIns="174122" tIns="87063" rIns="174122" bIns="87063"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1028" name="Rectangle 4"/>
          <p:cNvSpPr>
            <a:spLocks noGrp="1" noChangeArrowheads="1"/>
          </p:cNvSpPr>
          <p:nvPr>
            <p:ph type="dt" sz="half" idx="2"/>
          </p:nvPr>
        </p:nvSpPr>
        <p:spPr bwMode="auto">
          <a:xfrm>
            <a:off x="1463380" y="10010119"/>
            <a:ext cx="4068742" cy="723879"/>
          </a:xfrm>
          <a:prstGeom prst="rect">
            <a:avLst/>
          </a:prstGeom>
          <a:noFill/>
          <a:ln w="9525">
            <a:noFill/>
            <a:miter lim="800000"/>
            <a:headEnd/>
            <a:tailEnd/>
          </a:ln>
          <a:effectLst/>
        </p:spPr>
        <p:txBody>
          <a:bodyPr vert="horz" wrap="square" lIns="174122" tIns="87063" rIns="174122" bIns="87063" numCol="1" anchor="t" anchorCtr="0" compatLnSpc="1">
            <a:prstTxWarp prst="textNoShape">
              <a:avLst/>
            </a:prstTxWarp>
          </a:bodyPr>
          <a:lstStyle>
            <a:lvl1pPr defTabSz="1741347">
              <a:defRPr sz="2500" b="0">
                <a:latin typeface="+mn-lt"/>
              </a:defRPr>
            </a:lvl1pPr>
          </a:lstStyle>
          <a:p>
            <a:endParaRPr lang="en-AU" dirty="0"/>
          </a:p>
        </p:txBody>
      </p:sp>
      <p:sp>
        <p:nvSpPr>
          <p:cNvPr id="1029" name="Rectangle 5"/>
          <p:cNvSpPr>
            <a:spLocks noGrp="1" noChangeArrowheads="1"/>
          </p:cNvSpPr>
          <p:nvPr>
            <p:ph type="ftr" sz="quarter" idx="3"/>
          </p:nvPr>
        </p:nvSpPr>
        <p:spPr bwMode="auto">
          <a:xfrm>
            <a:off x="6670686" y="10010119"/>
            <a:ext cx="6172179" cy="723879"/>
          </a:xfrm>
          <a:prstGeom prst="rect">
            <a:avLst/>
          </a:prstGeom>
          <a:noFill/>
          <a:ln w="9525">
            <a:noFill/>
            <a:miter lim="800000"/>
            <a:headEnd/>
            <a:tailEnd/>
          </a:ln>
          <a:effectLst/>
        </p:spPr>
        <p:txBody>
          <a:bodyPr vert="horz" wrap="square" lIns="174122" tIns="87063" rIns="174122" bIns="87063" numCol="1" anchor="t" anchorCtr="0" compatLnSpc="1">
            <a:prstTxWarp prst="textNoShape">
              <a:avLst/>
            </a:prstTxWarp>
          </a:bodyPr>
          <a:lstStyle>
            <a:lvl1pPr algn="ctr" defTabSz="1741347">
              <a:defRPr sz="2500" b="0">
                <a:latin typeface="+mn-lt"/>
              </a:defRPr>
            </a:lvl1pPr>
          </a:lstStyle>
          <a:p>
            <a:endParaRPr lang="en-AU" dirty="0"/>
          </a:p>
        </p:txBody>
      </p:sp>
      <p:sp>
        <p:nvSpPr>
          <p:cNvPr id="1030" name="Rectangle 6"/>
          <p:cNvSpPr>
            <a:spLocks noGrp="1" noChangeArrowheads="1"/>
          </p:cNvSpPr>
          <p:nvPr>
            <p:ph type="sldNum" sz="quarter" idx="4"/>
          </p:nvPr>
        </p:nvSpPr>
        <p:spPr bwMode="auto">
          <a:xfrm>
            <a:off x="13981429" y="10010119"/>
            <a:ext cx="4068742" cy="723879"/>
          </a:xfrm>
          <a:prstGeom prst="rect">
            <a:avLst/>
          </a:prstGeom>
          <a:noFill/>
          <a:ln w="9525">
            <a:noFill/>
            <a:miter lim="800000"/>
            <a:headEnd/>
            <a:tailEnd/>
          </a:ln>
          <a:effectLst/>
        </p:spPr>
        <p:txBody>
          <a:bodyPr vert="horz" wrap="square" lIns="174122" tIns="87063" rIns="174122" bIns="87063" numCol="1" anchor="t" anchorCtr="0" compatLnSpc="1">
            <a:prstTxWarp prst="textNoShape">
              <a:avLst/>
            </a:prstTxWarp>
          </a:bodyPr>
          <a:lstStyle>
            <a:lvl1pPr algn="r" defTabSz="1741347">
              <a:defRPr sz="2500" b="0">
                <a:latin typeface="+mn-lt"/>
              </a:defRPr>
            </a:lvl1pPr>
          </a:lstStyle>
          <a:p>
            <a:fld id="{BEA41827-A369-4F21-B15A-3C439079364D}" type="slidenum">
              <a:rPr lang="en-AU"/>
              <a:pPr/>
              <a:t>‹#›</a:t>
            </a:fld>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741347" rtl="0" fontAlgn="base">
        <a:spcBef>
          <a:spcPct val="0"/>
        </a:spcBef>
        <a:spcAft>
          <a:spcPct val="0"/>
        </a:spcAft>
        <a:defRPr sz="8600">
          <a:solidFill>
            <a:schemeClr val="tx2"/>
          </a:solidFill>
          <a:latin typeface="+mj-lt"/>
          <a:ea typeface="+mj-ea"/>
          <a:cs typeface="+mj-cs"/>
        </a:defRPr>
      </a:lvl1pPr>
      <a:lvl2pPr algn="ctr" defTabSz="1741347" rtl="0" fontAlgn="base">
        <a:spcBef>
          <a:spcPct val="0"/>
        </a:spcBef>
        <a:spcAft>
          <a:spcPct val="0"/>
        </a:spcAft>
        <a:defRPr sz="8600">
          <a:solidFill>
            <a:schemeClr val="tx2"/>
          </a:solidFill>
          <a:latin typeface="Times New Roman" pitchFamily="18" charset="0"/>
        </a:defRPr>
      </a:lvl2pPr>
      <a:lvl3pPr algn="ctr" defTabSz="1741347" rtl="0" fontAlgn="base">
        <a:spcBef>
          <a:spcPct val="0"/>
        </a:spcBef>
        <a:spcAft>
          <a:spcPct val="0"/>
        </a:spcAft>
        <a:defRPr sz="8600">
          <a:solidFill>
            <a:schemeClr val="tx2"/>
          </a:solidFill>
          <a:latin typeface="Times New Roman" pitchFamily="18" charset="0"/>
        </a:defRPr>
      </a:lvl3pPr>
      <a:lvl4pPr algn="ctr" defTabSz="1741347" rtl="0" fontAlgn="base">
        <a:spcBef>
          <a:spcPct val="0"/>
        </a:spcBef>
        <a:spcAft>
          <a:spcPct val="0"/>
        </a:spcAft>
        <a:defRPr sz="8600">
          <a:solidFill>
            <a:schemeClr val="tx2"/>
          </a:solidFill>
          <a:latin typeface="Times New Roman" pitchFamily="18" charset="0"/>
        </a:defRPr>
      </a:lvl4pPr>
      <a:lvl5pPr algn="ctr" defTabSz="1741347" rtl="0" fontAlgn="base">
        <a:spcBef>
          <a:spcPct val="0"/>
        </a:spcBef>
        <a:spcAft>
          <a:spcPct val="0"/>
        </a:spcAft>
        <a:defRPr sz="8600">
          <a:solidFill>
            <a:schemeClr val="tx2"/>
          </a:solidFill>
          <a:latin typeface="Times New Roman" pitchFamily="18" charset="0"/>
        </a:defRPr>
      </a:lvl5pPr>
      <a:lvl6pPr marL="180334" algn="ctr" defTabSz="1741347" rtl="0" fontAlgn="base">
        <a:spcBef>
          <a:spcPct val="0"/>
        </a:spcBef>
        <a:spcAft>
          <a:spcPct val="0"/>
        </a:spcAft>
        <a:defRPr sz="8600">
          <a:solidFill>
            <a:schemeClr val="tx2"/>
          </a:solidFill>
          <a:latin typeface="Times New Roman" pitchFamily="18" charset="0"/>
        </a:defRPr>
      </a:lvl6pPr>
      <a:lvl7pPr marL="360668" algn="ctr" defTabSz="1741347" rtl="0" fontAlgn="base">
        <a:spcBef>
          <a:spcPct val="0"/>
        </a:spcBef>
        <a:spcAft>
          <a:spcPct val="0"/>
        </a:spcAft>
        <a:defRPr sz="8600">
          <a:solidFill>
            <a:schemeClr val="tx2"/>
          </a:solidFill>
          <a:latin typeface="Times New Roman" pitchFamily="18" charset="0"/>
        </a:defRPr>
      </a:lvl7pPr>
      <a:lvl8pPr marL="541001" algn="ctr" defTabSz="1741347" rtl="0" fontAlgn="base">
        <a:spcBef>
          <a:spcPct val="0"/>
        </a:spcBef>
        <a:spcAft>
          <a:spcPct val="0"/>
        </a:spcAft>
        <a:defRPr sz="8600">
          <a:solidFill>
            <a:schemeClr val="tx2"/>
          </a:solidFill>
          <a:latin typeface="Times New Roman" pitchFamily="18" charset="0"/>
        </a:defRPr>
      </a:lvl8pPr>
      <a:lvl9pPr marL="721335" algn="ctr" defTabSz="1741347" rtl="0" fontAlgn="base">
        <a:spcBef>
          <a:spcPct val="0"/>
        </a:spcBef>
        <a:spcAft>
          <a:spcPct val="0"/>
        </a:spcAft>
        <a:defRPr sz="8600">
          <a:solidFill>
            <a:schemeClr val="tx2"/>
          </a:solidFill>
          <a:latin typeface="Times New Roman" pitchFamily="18" charset="0"/>
        </a:defRPr>
      </a:lvl9pPr>
    </p:titleStyle>
    <p:bodyStyle>
      <a:lvl1pPr marL="652457" indent="-652457" algn="l" defTabSz="1741347" rtl="0" fontAlgn="base">
        <a:spcBef>
          <a:spcPct val="20000"/>
        </a:spcBef>
        <a:spcAft>
          <a:spcPct val="0"/>
        </a:spcAft>
        <a:buChar char="•"/>
        <a:defRPr sz="6200">
          <a:solidFill>
            <a:schemeClr val="tx1"/>
          </a:solidFill>
          <a:latin typeface="+mn-lt"/>
          <a:ea typeface="+mn-ea"/>
          <a:cs typeface="+mn-cs"/>
        </a:defRPr>
      </a:lvl1pPr>
      <a:lvl2pPr marL="1416997" indent="-544758" algn="l" defTabSz="1741347" rtl="0" fontAlgn="base">
        <a:spcBef>
          <a:spcPct val="20000"/>
        </a:spcBef>
        <a:spcAft>
          <a:spcPct val="0"/>
        </a:spcAft>
        <a:buChar char="–"/>
        <a:defRPr sz="5300">
          <a:solidFill>
            <a:schemeClr val="tx1"/>
          </a:solidFill>
          <a:latin typeface="+mn-lt"/>
        </a:defRPr>
      </a:lvl2pPr>
      <a:lvl3pPr marL="2174023" indent="-432676" algn="l" defTabSz="1741347" rtl="0" fontAlgn="base">
        <a:spcBef>
          <a:spcPct val="20000"/>
        </a:spcBef>
        <a:spcAft>
          <a:spcPct val="0"/>
        </a:spcAft>
        <a:buChar char="•"/>
        <a:defRPr sz="4500">
          <a:solidFill>
            <a:schemeClr val="tx1"/>
          </a:solidFill>
          <a:latin typeface="+mn-lt"/>
        </a:defRPr>
      </a:lvl3pPr>
      <a:lvl4pPr marL="3046262" indent="-433928" algn="l" defTabSz="1741347" rtl="0" fontAlgn="base">
        <a:spcBef>
          <a:spcPct val="20000"/>
        </a:spcBef>
        <a:spcAft>
          <a:spcPct val="0"/>
        </a:spcAft>
        <a:buChar char="–"/>
        <a:defRPr sz="3600">
          <a:solidFill>
            <a:schemeClr val="tx1"/>
          </a:solidFill>
          <a:latin typeface="+mn-lt"/>
        </a:defRPr>
      </a:lvl4pPr>
      <a:lvl5pPr marL="3915370" indent="-433928" algn="l" defTabSz="1741347" rtl="0" fontAlgn="base">
        <a:spcBef>
          <a:spcPct val="20000"/>
        </a:spcBef>
        <a:spcAft>
          <a:spcPct val="0"/>
        </a:spcAft>
        <a:buChar char="»"/>
        <a:defRPr sz="3600">
          <a:solidFill>
            <a:schemeClr val="tx1"/>
          </a:solidFill>
          <a:latin typeface="+mn-lt"/>
        </a:defRPr>
      </a:lvl5pPr>
      <a:lvl6pPr marL="4095704" indent="-433928" algn="l" defTabSz="1741347" rtl="0" fontAlgn="base">
        <a:spcBef>
          <a:spcPct val="20000"/>
        </a:spcBef>
        <a:spcAft>
          <a:spcPct val="0"/>
        </a:spcAft>
        <a:buChar char="»"/>
        <a:defRPr sz="3600">
          <a:solidFill>
            <a:schemeClr val="tx1"/>
          </a:solidFill>
          <a:latin typeface="+mn-lt"/>
        </a:defRPr>
      </a:lvl6pPr>
      <a:lvl7pPr marL="4276038" indent="-433928" algn="l" defTabSz="1741347" rtl="0" fontAlgn="base">
        <a:spcBef>
          <a:spcPct val="20000"/>
        </a:spcBef>
        <a:spcAft>
          <a:spcPct val="0"/>
        </a:spcAft>
        <a:buChar char="»"/>
        <a:defRPr sz="3600">
          <a:solidFill>
            <a:schemeClr val="tx1"/>
          </a:solidFill>
          <a:latin typeface="+mn-lt"/>
        </a:defRPr>
      </a:lvl7pPr>
      <a:lvl8pPr marL="4456371" indent="-433928" algn="l" defTabSz="1741347" rtl="0" fontAlgn="base">
        <a:spcBef>
          <a:spcPct val="20000"/>
        </a:spcBef>
        <a:spcAft>
          <a:spcPct val="0"/>
        </a:spcAft>
        <a:buChar char="»"/>
        <a:defRPr sz="3600">
          <a:solidFill>
            <a:schemeClr val="tx1"/>
          </a:solidFill>
          <a:latin typeface="+mn-lt"/>
        </a:defRPr>
      </a:lvl8pPr>
      <a:lvl9pPr marL="4636705" indent="-433928" algn="l" defTabSz="1741347" rtl="0" fontAlgn="base">
        <a:spcBef>
          <a:spcPct val="20000"/>
        </a:spcBef>
        <a:spcAft>
          <a:spcPct val="0"/>
        </a:spcAft>
        <a:buChar char="»"/>
        <a:defRPr sz="3600">
          <a:solidFill>
            <a:schemeClr val="tx1"/>
          </a:solidFill>
          <a:latin typeface="+mn-lt"/>
        </a:defRPr>
      </a:lvl9pPr>
    </p:bodyStyle>
    <p:otherStyle>
      <a:defPPr>
        <a:defRPr lang="en-US"/>
      </a:defPPr>
      <a:lvl1pPr marL="0" algn="l" defTabSz="360668" rtl="0" eaLnBrk="1" latinLnBrk="0" hangingPunct="1">
        <a:defRPr sz="700" kern="1200">
          <a:solidFill>
            <a:schemeClr val="tx1"/>
          </a:solidFill>
          <a:latin typeface="+mn-lt"/>
          <a:ea typeface="+mn-ea"/>
          <a:cs typeface="+mn-cs"/>
        </a:defRPr>
      </a:lvl1pPr>
      <a:lvl2pPr marL="180334" algn="l" defTabSz="360668" rtl="0" eaLnBrk="1" latinLnBrk="0" hangingPunct="1">
        <a:defRPr sz="700" kern="1200">
          <a:solidFill>
            <a:schemeClr val="tx1"/>
          </a:solidFill>
          <a:latin typeface="+mn-lt"/>
          <a:ea typeface="+mn-ea"/>
          <a:cs typeface="+mn-cs"/>
        </a:defRPr>
      </a:lvl2pPr>
      <a:lvl3pPr marL="360668" algn="l" defTabSz="360668" rtl="0" eaLnBrk="1" latinLnBrk="0" hangingPunct="1">
        <a:defRPr sz="700" kern="1200">
          <a:solidFill>
            <a:schemeClr val="tx1"/>
          </a:solidFill>
          <a:latin typeface="+mn-lt"/>
          <a:ea typeface="+mn-ea"/>
          <a:cs typeface="+mn-cs"/>
        </a:defRPr>
      </a:lvl3pPr>
      <a:lvl4pPr marL="541001" algn="l" defTabSz="360668" rtl="0" eaLnBrk="1" latinLnBrk="0" hangingPunct="1">
        <a:defRPr sz="700" kern="1200">
          <a:solidFill>
            <a:schemeClr val="tx1"/>
          </a:solidFill>
          <a:latin typeface="+mn-lt"/>
          <a:ea typeface="+mn-ea"/>
          <a:cs typeface="+mn-cs"/>
        </a:defRPr>
      </a:lvl4pPr>
      <a:lvl5pPr marL="721335" algn="l" defTabSz="360668" rtl="0" eaLnBrk="1" latinLnBrk="0" hangingPunct="1">
        <a:defRPr sz="700" kern="1200">
          <a:solidFill>
            <a:schemeClr val="tx1"/>
          </a:solidFill>
          <a:latin typeface="+mn-lt"/>
          <a:ea typeface="+mn-ea"/>
          <a:cs typeface="+mn-cs"/>
        </a:defRPr>
      </a:lvl5pPr>
      <a:lvl6pPr marL="901669" algn="l" defTabSz="360668" rtl="0" eaLnBrk="1" latinLnBrk="0" hangingPunct="1">
        <a:defRPr sz="700" kern="1200">
          <a:solidFill>
            <a:schemeClr val="tx1"/>
          </a:solidFill>
          <a:latin typeface="+mn-lt"/>
          <a:ea typeface="+mn-ea"/>
          <a:cs typeface="+mn-cs"/>
        </a:defRPr>
      </a:lvl6pPr>
      <a:lvl7pPr marL="1082002" algn="l" defTabSz="360668" rtl="0" eaLnBrk="1" latinLnBrk="0" hangingPunct="1">
        <a:defRPr sz="700" kern="1200">
          <a:solidFill>
            <a:schemeClr val="tx1"/>
          </a:solidFill>
          <a:latin typeface="+mn-lt"/>
          <a:ea typeface="+mn-ea"/>
          <a:cs typeface="+mn-cs"/>
        </a:defRPr>
      </a:lvl7pPr>
      <a:lvl8pPr marL="1262336" algn="l" defTabSz="360668" rtl="0" eaLnBrk="1" latinLnBrk="0" hangingPunct="1">
        <a:defRPr sz="700" kern="1200">
          <a:solidFill>
            <a:schemeClr val="tx1"/>
          </a:solidFill>
          <a:latin typeface="+mn-lt"/>
          <a:ea typeface="+mn-ea"/>
          <a:cs typeface="+mn-cs"/>
        </a:defRPr>
      </a:lvl8pPr>
      <a:lvl9pPr marL="1442670" algn="l" defTabSz="360668" rtl="0" eaLnBrk="1" latinLnBrk="0" hangingPunct="1">
        <a:defRPr sz="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9.png"/><Relationship Id="rId9" Type="http://schemas.openxmlformats.org/officeDocument/2006/relationships/image" Target="../media/image7.png"/><Relationship Id="rId10"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chart" Target="../charts/chart1.xml"/><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chart" Target="../charts/chart2.xml"/><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chart" Target="../charts/chart3.xml"/><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chart" Target="../charts/chart4.xml"/><Relationship Id="rId10"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chart" Target="../charts/chart5.xml"/><Relationship Id="rId9" Type="http://schemas.openxmlformats.org/officeDocument/2006/relationships/image" Target="../media/image7.png"/><Relationship Id="rId10" Type="http://schemas.openxmlformats.org/officeDocument/2006/relationships/chart" Target="../charts/chart6.xml"/></Relationships>
</file>

<file path=ppt/slides/_rels/slide8.xml.rels><?xml version="1.0" encoding="UTF-8" standalone="yes"?>
<Relationships xmlns="http://schemas.openxmlformats.org/package/2006/relationships"><Relationship Id="rId11" Type="http://schemas.openxmlformats.org/officeDocument/2006/relationships/image" Target="../media/image18.png"/><Relationship Id="rId12" Type="http://schemas.openxmlformats.org/officeDocument/2006/relationships/image" Target="../media/image19.png"/><Relationship Id="rId13" Type="http://schemas.openxmlformats.org/officeDocument/2006/relationships/image" Target="../media/image20.png"/><Relationship Id="rId14" Type="http://schemas.openxmlformats.org/officeDocument/2006/relationships/image" Target="../media/image21.png"/><Relationship Id="rId15" Type="http://schemas.openxmlformats.org/officeDocument/2006/relationships/image" Target="../media/image22.png"/><Relationship Id="rId16" Type="http://schemas.openxmlformats.org/officeDocument/2006/relationships/image" Target="../media/image23.png"/><Relationship Id="rId17" Type="http://schemas.openxmlformats.org/officeDocument/2006/relationships/image" Target="../media/image24.png"/><Relationship Id="rId18" Type="http://schemas.openxmlformats.org/officeDocument/2006/relationships/image" Target="../media/image25.png"/><Relationship Id="rId19" Type="http://schemas.openxmlformats.org/officeDocument/2006/relationships/image" Target="../media/image26.png"/><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7.png"/><Relationship Id="rId10" Type="http://schemas.openxmlformats.org/officeDocument/2006/relationships/chart" Target="../charts/char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chart" Target="../charts/chart8.xml"/><Relationship Id="rId1" Type="http://schemas.openxmlformats.org/officeDocument/2006/relationships/slideLayout" Target="../slideLayouts/slideLayout7.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srcRect l="39795" t="30102" r="23797" b="67345"/>
          <a:stretch>
            <a:fillRect/>
          </a:stretch>
        </p:blipFill>
        <p:spPr bwMode="auto">
          <a:xfrm>
            <a:off x="-16883" y="10106974"/>
            <a:ext cx="19530433" cy="899847"/>
          </a:xfrm>
          <a:prstGeom prst="rect">
            <a:avLst/>
          </a:prstGeom>
          <a:noFill/>
          <a:ln w="9525">
            <a:noFill/>
            <a:miter lim="800000"/>
            <a:headEnd/>
            <a:tailEnd/>
          </a:ln>
          <a:effectLst/>
        </p:spPr>
      </p:pic>
      <p:sp>
        <p:nvSpPr>
          <p:cNvPr id="16" name="Rounded Rectangular Callout 15"/>
          <p:cNvSpPr/>
          <p:nvPr/>
        </p:nvSpPr>
        <p:spPr bwMode="auto">
          <a:xfrm>
            <a:off x="14277513" y="8802737"/>
            <a:ext cx="4991196" cy="2026236"/>
          </a:xfrm>
          <a:prstGeom prst="wedgeRoundRectCallout">
            <a:avLst>
              <a:gd name="adj1" fmla="val -15909"/>
              <a:gd name="adj2" fmla="val 49509"/>
              <a:gd name="adj3" fmla="val 16667"/>
            </a:avLst>
          </a:prstGeom>
          <a:solidFill>
            <a:schemeClr val="bg1"/>
          </a:solidFill>
          <a:ln w="9525" cap="flat" cmpd="sng" algn="ctr">
            <a:noFill/>
            <a:prstDash val="solid"/>
            <a:round/>
            <a:headEnd type="none" w="med" len="med"/>
            <a:tailEnd type="none" w="med" len="med"/>
          </a:ln>
          <a:effectLst/>
        </p:spPr>
        <p:txBody>
          <a:bodyPr vert="horz" wrap="square" lIns="45856" tIns="22927" rIns="45856" bIns="22927" numCol="1" rtlCol="0" anchor="t" anchorCtr="0" compatLnSpc="1">
            <a:prstTxWarp prst="textNoShape">
              <a:avLst/>
            </a:prstTxWarp>
            <a:spAutoFit/>
          </a:bodyPr>
          <a:lstStyle/>
          <a:p>
            <a:pPr defTabSz="343761"/>
            <a:endParaRPr lang="en-AU" sz="1100" b="0" dirty="0" smtClean="0"/>
          </a:p>
          <a:p>
            <a:pPr defTabSz="343761"/>
            <a:endParaRPr lang="en-AU" sz="1100" b="0" dirty="0" smtClean="0"/>
          </a:p>
          <a:p>
            <a:pPr defTabSz="343761"/>
            <a:endParaRPr lang="en-AU" sz="1100" b="0" dirty="0" smtClean="0"/>
          </a:p>
          <a:p>
            <a:pPr defTabSz="343761"/>
            <a:endParaRPr lang="en-AU" sz="1100" b="0" dirty="0" smtClean="0"/>
          </a:p>
          <a:p>
            <a:pPr defTabSz="343761"/>
            <a:endParaRPr lang="en-AU" sz="1100" b="0" dirty="0" smtClean="0"/>
          </a:p>
          <a:p>
            <a:pPr defTabSz="343761"/>
            <a:endParaRPr lang="en-AU" sz="1100" b="0" dirty="0" smtClean="0"/>
          </a:p>
          <a:p>
            <a:pPr defTabSz="343761"/>
            <a:endParaRPr lang="en-AU" sz="1100" b="0" dirty="0" smtClean="0"/>
          </a:p>
          <a:p>
            <a:pPr defTabSz="343761"/>
            <a:endParaRPr lang="en-AU" sz="1100" b="0" dirty="0" smtClean="0"/>
          </a:p>
          <a:p>
            <a:pPr defTabSz="343761"/>
            <a:endParaRPr lang="en-AU" sz="1100" b="0" dirty="0" smtClean="0"/>
          </a:p>
          <a:p>
            <a:pPr defTabSz="343761"/>
            <a:endParaRPr lang="en-AU" sz="1100" b="0" dirty="0" smtClean="0"/>
          </a:p>
          <a:p>
            <a:pPr defTabSz="343761"/>
            <a:endParaRPr lang="en-AU" sz="600" b="0" dirty="0" smtClean="0"/>
          </a:p>
        </p:txBody>
      </p:sp>
      <p:graphicFrame>
        <p:nvGraphicFramePr>
          <p:cNvPr id="91" name="Table 90"/>
          <p:cNvGraphicFramePr>
            <a:graphicFrameLocks noGrp="1"/>
          </p:cNvGraphicFramePr>
          <p:nvPr/>
        </p:nvGraphicFramePr>
        <p:xfrm>
          <a:off x="0" y="0"/>
          <a:ext cx="19513550" cy="2203972"/>
        </p:xfrm>
        <a:graphic>
          <a:graphicData uri="http://schemas.openxmlformats.org/drawingml/2006/table">
            <a:tbl>
              <a:tblPr firstRow="1" bandRow="1">
                <a:tableStyleId>{5C22544A-7EE6-4342-B048-85BDC9FD1C3A}</a:tableStyleId>
              </a:tblPr>
              <a:tblGrid>
                <a:gridCol w="19513550"/>
              </a:tblGrid>
              <a:tr h="2203972">
                <a:tc>
                  <a:txBody>
                    <a:bodyPr/>
                    <a:lstStyle/>
                    <a:p>
                      <a:pPr>
                        <a:buFont typeface="Arial" pitchFamily="34" charset="0"/>
                        <a:buNone/>
                      </a:pPr>
                      <a:endParaRPr lang="en-US" sz="1100" b="0" kern="1200" dirty="0" smtClean="0">
                        <a:solidFill>
                          <a:schemeClr val="dk1"/>
                        </a:solidFill>
                        <a:latin typeface="Arial" pitchFamily="34" charset="0"/>
                        <a:ea typeface="+mn-ea"/>
                        <a:cs typeface="Arial" pitchFamily="34" charset="0"/>
                      </a:endParaRPr>
                    </a:p>
                  </a:txBody>
                  <a:tcPr marL="58928" marR="58928" marT="23474" marB="23474">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solidFill>
                  </a:tcPr>
                </a:tc>
              </a:tr>
            </a:tbl>
          </a:graphicData>
        </a:graphic>
      </p:graphicFrame>
      <p:sp>
        <p:nvSpPr>
          <p:cNvPr id="2085" name="Text Box 37"/>
          <p:cNvSpPr txBox="1">
            <a:spLocks noChangeArrowheads="1"/>
          </p:cNvSpPr>
          <p:nvPr/>
        </p:nvSpPr>
        <p:spPr bwMode="auto">
          <a:xfrm>
            <a:off x="4113174" y="178781"/>
            <a:ext cx="10858576" cy="1811126"/>
          </a:xfrm>
          <a:prstGeom prst="rect">
            <a:avLst/>
          </a:prstGeom>
          <a:noFill/>
          <a:ln w="9525">
            <a:noFill/>
            <a:miter lim="800000"/>
            <a:headEnd/>
            <a:tailEnd/>
          </a:ln>
          <a:effectLst/>
        </p:spPr>
        <p:txBody>
          <a:bodyPr wrap="square" lIns="54726" tIns="27363" rIns="54726" bIns="27363">
            <a:spAutoFit/>
          </a:bodyPr>
          <a:lstStyle/>
          <a:p>
            <a:pPr algn="ctr" defTabSz="363798">
              <a:lnSpc>
                <a:spcPct val="90000"/>
              </a:lnSpc>
              <a:spcBef>
                <a:spcPts val="0"/>
              </a:spcBef>
            </a:pPr>
            <a:r>
              <a:rPr lang="en-US" sz="2400" b="0" dirty="0" smtClean="0">
                <a:solidFill>
                  <a:schemeClr val="bg1"/>
                </a:solidFill>
                <a:latin typeface="Arial Black" pitchFamily="34" charset="0"/>
                <a:cs typeface="Arial" pitchFamily="34" charset="0"/>
              </a:rPr>
              <a:t>Transforming Assessment Through Online Dissemination of Innovations in e-Assessment: Webinar Participation</a:t>
            </a:r>
          </a:p>
          <a:p>
            <a:pPr algn="ctr" defTabSz="363798">
              <a:lnSpc>
                <a:spcPct val="90000"/>
              </a:lnSpc>
              <a:spcBef>
                <a:spcPts val="0"/>
              </a:spcBef>
            </a:pPr>
            <a:r>
              <a:rPr lang="en-AU" sz="2100" b="0" dirty="0" smtClean="0">
                <a:solidFill>
                  <a:schemeClr val="bg1"/>
                </a:solidFill>
                <a:latin typeface="Arial" pitchFamily="34" charset="0"/>
                <a:cs typeface="Arial" pitchFamily="34" charset="0"/>
              </a:rPr>
              <a:t>Hillier M</a:t>
            </a:r>
            <a:r>
              <a:rPr lang="en-AU" sz="2100" b="0" baseline="30000" dirty="0" smtClean="0">
                <a:solidFill>
                  <a:schemeClr val="bg1"/>
                </a:solidFill>
                <a:latin typeface="Arial" pitchFamily="34" charset="0"/>
                <a:cs typeface="Arial" pitchFamily="34" charset="0"/>
              </a:rPr>
              <a:t>1,</a:t>
            </a:r>
            <a:r>
              <a:rPr lang="en-AU" sz="2100" b="0" dirty="0" smtClean="0">
                <a:solidFill>
                  <a:schemeClr val="bg1"/>
                </a:solidFill>
                <a:latin typeface="Arial" pitchFamily="34" charset="0"/>
                <a:cs typeface="Arial" pitchFamily="34" charset="0"/>
              </a:rPr>
              <a:t>&amp; Crisp G</a:t>
            </a:r>
            <a:r>
              <a:rPr lang="en-AU" sz="2100" b="0" baseline="30000" dirty="0" smtClean="0">
                <a:solidFill>
                  <a:schemeClr val="bg1"/>
                </a:solidFill>
                <a:latin typeface="Arial" pitchFamily="34" charset="0"/>
                <a:cs typeface="Arial" pitchFamily="34" charset="0"/>
              </a:rPr>
              <a:t>2</a:t>
            </a:r>
            <a:endParaRPr lang="en-AU" sz="2100" b="0" dirty="0" smtClean="0">
              <a:solidFill>
                <a:schemeClr val="bg1"/>
              </a:solidFill>
              <a:latin typeface="Arial" pitchFamily="34" charset="0"/>
              <a:cs typeface="Arial" pitchFamily="34" charset="0"/>
            </a:endParaRPr>
          </a:p>
          <a:p>
            <a:pPr algn="ctr"/>
            <a:r>
              <a:rPr lang="en-AU" sz="1700" b="0" baseline="30000" dirty="0" smtClean="0">
                <a:solidFill>
                  <a:schemeClr val="bg1"/>
                </a:solidFill>
                <a:latin typeface="Arial" pitchFamily="34" charset="0"/>
                <a:cs typeface="Arial" pitchFamily="34" charset="0"/>
              </a:rPr>
              <a:t>1</a:t>
            </a:r>
            <a:r>
              <a:rPr lang="en-US" sz="1700" b="0" dirty="0" smtClean="0">
                <a:solidFill>
                  <a:schemeClr val="bg1"/>
                </a:solidFill>
                <a:latin typeface="Arial" pitchFamily="34" charset="0"/>
                <a:cs typeface="Arial" pitchFamily="34" charset="0"/>
              </a:rPr>
              <a:t>Teaching and Education Development Institute, </a:t>
            </a:r>
            <a:r>
              <a:rPr lang="en-AU" sz="1700" b="0" dirty="0" smtClean="0">
                <a:solidFill>
                  <a:schemeClr val="bg1"/>
                </a:solidFill>
                <a:latin typeface="Arial" pitchFamily="34" charset="0"/>
                <a:cs typeface="Arial" pitchFamily="34" charset="0"/>
              </a:rPr>
              <a:t>University of Queensland, Australia</a:t>
            </a:r>
          </a:p>
          <a:p>
            <a:pPr algn="ctr"/>
            <a:r>
              <a:rPr lang="en-AU" sz="1700" b="0" baseline="30000" dirty="0" smtClean="0">
                <a:solidFill>
                  <a:schemeClr val="bg1"/>
                </a:solidFill>
                <a:latin typeface="Arial" pitchFamily="34" charset="0"/>
                <a:cs typeface="Arial" pitchFamily="34" charset="0"/>
              </a:rPr>
              <a:t>2</a:t>
            </a:r>
            <a:r>
              <a:rPr lang="en-AU" sz="1700" b="0" dirty="0" smtClean="0">
                <a:solidFill>
                  <a:schemeClr val="bg1"/>
                </a:solidFill>
                <a:latin typeface="Arial" pitchFamily="34" charset="0"/>
                <a:cs typeface="Arial" pitchFamily="34" charset="0"/>
              </a:rPr>
              <a:t>RMIT University, Australia</a:t>
            </a:r>
          </a:p>
          <a:p>
            <a:pPr algn="ctr"/>
            <a:r>
              <a:rPr lang="en-US" sz="1800" b="0" dirty="0" smtClean="0">
                <a:solidFill>
                  <a:schemeClr val="bg1"/>
                </a:solidFill>
              </a:rPr>
              <a:t>Contact Presenter: Dr Mathew Hillier m.hillier@uq.edu.au</a:t>
            </a:r>
          </a:p>
        </p:txBody>
      </p:sp>
      <p:graphicFrame>
        <p:nvGraphicFramePr>
          <p:cNvPr id="58" name="Table 57"/>
          <p:cNvGraphicFramePr>
            <a:graphicFrameLocks noGrp="1"/>
          </p:cNvGraphicFramePr>
          <p:nvPr>
            <p:extLst>
              <p:ext uri="{D42A27DB-BD31-4B8C-83A1-F6EECF244321}">
                <p14:modId xmlns:p14="http://schemas.microsoft.com/office/powerpoint/2010/main" val="1682450492"/>
              </p:ext>
            </p:extLst>
          </p:nvPr>
        </p:nvGraphicFramePr>
        <p:xfrm>
          <a:off x="229473" y="2489973"/>
          <a:ext cx="19032358" cy="7392884"/>
        </p:xfrm>
        <a:graphic>
          <a:graphicData uri="http://schemas.openxmlformats.org/drawingml/2006/table">
            <a:tbl>
              <a:tblPr firstRow="1" bandRow="1">
                <a:tableStyleId>{5C22544A-7EE6-4342-B048-85BDC9FD1C3A}</a:tableStyleId>
              </a:tblPr>
              <a:tblGrid>
                <a:gridCol w="19032358"/>
              </a:tblGrid>
              <a:tr h="1025689">
                <a:tc>
                  <a:txBody>
                    <a:bodyPr/>
                    <a:lstStyle/>
                    <a:p>
                      <a:pPr marL="0" marR="0" indent="0" algn="l" defTabSz="611094" rtl="0" eaLnBrk="1" fontAlgn="auto" latinLnBrk="0" hangingPunct="1">
                        <a:lnSpc>
                          <a:spcPct val="100000"/>
                        </a:lnSpc>
                        <a:spcBef>
                          <a:spcPts val="0"/>
                        </a:spcBef>
                        <a:spcAft>
                          <a:spcPts val="0"/>
                        </a:spcAft>
                        <a:buClrTx/>
                        <a:buSzTx/>
                        <a:buFontTx/>
                        <a:buNone/>
                        <a:tabLst/>
                        <a:defRPr/>
                      </a:pPr>
                      <a:r>
                        <a:rPr lang="en-AU" sz="4800" b="1" kern="1200" dirty="0" smtClean="0">
                          <a:solidFill>
                            <a:schemeClr val="bg1"/>
                          </a:solidFill>
                          <a:latin typeface="Arial Black"/>
                          <a:ea typeface="+mn-ea"/>
                          <a:cs typeface="Arial Black"/>
                        </a:rPr>
                        <a:t> </a:t>
                      </a:r>
                      <a:r>
                        <a:rPr lang="en-US" sz="4800" b="0" kern="1200" dirty="0" smtClean="0">
                          <a:solidFill>
                            <a:schemeClr val="bg1"/>
                          </a:solidFill>
                          <a:latin typeface="Arial Black"/>
                          <a:ea typeface="+mn-ea"/>
                          <a:cs typeface="Arial Black"/>
                        </a:rPr>
                        <a:t>Transforming Assessment - </a:t>
                      </a:r>
                      <a:r>
                        <a:rPr lang="en-AU" sz="4800" b="1" kern="1200" dirty="0" smtClean="0">
                          <a:solidFill>
                            <a:schemeClr val="bg1"/>
                          </a:solidFill>
                          <a:latin typeface="Arial Black" pitchFamily="34" charset="0"/>
                          <a:ea typeface="+mn-ea"/>
                          <a:cs typeface="+mn-cs"/>
                        </a:rPr>
                        <a:t>Past, Present and Future</a:t>
                      </a:r>
                    </a:p>
                  </a:txBody>
                  <a:tcPr marL="58928" marR="58928" marT="23474" marB="23474">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r>
              <a:tr h="6367195">
                <a:tc>
                  <a:txBody>
                    <a:bodyPr/>
                    <a:lstStyle/>
                    <a:p>
                      <a:pPr lvl="1">
                        <a:buFont typeface="Arial" pitchFamily="34" charset="0"/>
                        <a:buNone/>
                      </a:pPr>
                      <a:endParaRPr lang="en-US" sz="500" b="0" kern="1200" dirty="0" smtClean="0">
                        <a:solidFill>
                          <a:schemeClr val="tx1"/>
                        </a:solidFill>
                        <a:latin typeface="Arial" pitchFamily="34" charset="0"/>
                        <a:ea typeface="+mn-ea"/>
                        <a:cs typeface="Arial" pitchFamily="34" charset="0"/>
                      </a:endParaRPr>
                    </a:p>
                    <a:p>
                      <a:pPr lvl="1">
                        <a:buFont typeface="Arial" pitchFamily="34" charset="0"/>
                        <a:buNone/>
                      </a:pPr>
                      <a:r>
                        <a:rPr lang="en-US" sz="2800" b="0" kern="1200" dirty="0" smtClean="0">
                          <a:solidFill>
                            <a:schemeClr val="tx1"/>
                          </a:solidFill>
                          <a:latin typeface="Arial" pitchFamily="34" charset="0"/>
                          <a:ea typeface="+mn-ea"/>
                          <a:cs typeface="Arial" pitchFamily="34" charset="0"/>
                        </a:rPr>
                        <a:t>The Transforming Assessment webinar series on e-assessment is now concluding </a:t>
                      </a:r>
                      <a:br>
                        <a:rPr lang="en-US" sz="2800" b="0" kern="1200" dirty="0" smtClean="0">
                          <a:solidFill>
                            <a:schemeClr val="tx1"/>
                          </a:solidFill>
                          <a:latin typeface="Arial" pitchFamily="34" charset="0"/>
                          <a:ea typeface="+mn-ea"/>
                          <a:cs typeface="Arial" pitchFamily="34" charset="0"/>
                        </a:rPr>
                      </a:br>
                      <a:r>
                        <a:rPr lang="en-US" sz="2800" b="0" kern="1200" dirty="0" smtClean="0">
                          <a:solidFill>
                            <a:schemeClr val="tx1"/>
                          </a:solidFill>
                          <a:latin typeface="Arial" pitchFamily="34" charset="0"/>
                          <a:ea typeface="+mn-ea"/>
                          <a:cs typeface="Arial" pitchFamily="34" charset="0"/>
                        </a:rPr>
                        <a:t>its fourth year and has recently delivered the 50</a:t>
                      </a:r>
                      <a:r>
                        <a:rPr lang="en-US" sz="2800" b="0" kern="1200" baseline="30000" dirty="0" smtClean="0">
                          <a:solidFill>
                            <a:schemeClr val="tx1"/>
                          </a:solidFill>
                          <a:latin typeface="Arial" pitchFamily="34" charset="0"/>
                          <a:ea typeface="+mn-ea"/>
                          <a:cs typeface="Arial" pitchFamily="34" charset="0"/>
                        </a:rPr>
                        <a:t>th</a:t>
                      </a:r>
                      <a:r>
                        <a:rPr lang="en-US" sz="2800" b="0" kern="1200" dirty="0" smtClean="0">
                          <a:solidFill>
                            <a:schemeClr val="tx1"/>
                          </a:solidFill>
                          <a:latin typeface="Arial" pitchFamily="34" charset="0"/>
                          <a:ea typeface="+mn-ea"/>
                          <a:cs typeface="Arial" pitchFamily="34" charset="0"/>
                        </a:rPr>
                        <a:t> session. </a:t>
                      </a:r>
                    </a:p>
                    <a:p>
                      <a:pPr lvl="1">
                        <a:buFont typeface="Arial" pitchFamily="34" charset="0"/>
                        <a:buNone/>
                      </a:pPr>
                      <a:r>
                        <a:rPr lang="en-US" sz="2800" b="0" kern="1200" dirty="0" smtClean="0">
                          <a:solidFill>
                            <a:schemeClr val="tx1"/>
                          </a:solidFill>
                          <a:latin typeface="Arial" pitchFamily="34" charset="0"/>
                          <a:ea typeface="+mn-ea"/>
                          <a:cs typeface="Arial" pitchFamily="34" charset="0"/>
                        </a:rPr>
                        <a:t>Over this time the series has grown in popularity and recognition as a source of </a:t>
                      </a:r>
                      <a:br>
                        <a:rPr lang="en-US" sz="2800" b="0" kern="1200" dirty="0" smtClean="0">
                          <a:solidFill>
                            <a:schemeClr val="tx1"/>
                          </a:solidFill>
                          <a:latin typeface="Arial" pitchFamily="34" charset="0"/>
                          <a:ea typeface="+mn-ea"/>
                          <a:cs typeface="Arial" pitchFamily="34" charset="0"/>
                        </a:rPr>
                      </a:br>
                      <a:r>
                        <a:rPr lang="en-US" sz="2800" b="0" kern="1200" dirty="0" smtClean="0">
                          <a:solidFill>
                            <a:schemeClr val="tx1"/>
                          </a:solidFill>
                          <a:latin typeface="Arial" pitchFamily="34" charset="0"/>
                          <a:ea typeface="+mn-ea"/>
                          <a:cs typeface="Arial" pitchFamily="34" charset="0"/>
                        </a:rPr>
                        <a:t>innovative ideas and practical examples in the field of e-Assessment in Higher </a:t>
                      </a:r>
                      <a:br>
                        <a:rPr lang="en-US" sz="2800" b="0" kern="1200" dirty="0" smtClean="0">
                          <a:solidFill>
                            <a:schemeClr val="tx1"/>
                          </a:solidFill>
                          <a:latin typeface="Arial" pitchFamily="34" charset="0"/>
                          <a:ea typeface="+mn-ea"/>
                          <a:cs typeface="Arial" pitchFamily="34" charset="0"/>
                        </a:rPr>
                      </a:br>
                      <a:r>
                        <a:rPr lang="en-US" sz="2800" b="0" kern="1200" dirty="0" smtClean="0">
                          <a:solidFill>
                            <a:schemeClr val="tx1"/>
                          </a:solidFill>
                          <a:latin typeface="Arial" pitchFamily="34" charset="0"/>
                          <a:ea typeface="+mn-ea"/>
                          <a:cs typeface="Arial" pitchFamily="34" charset="0"/>
                        </a:rPr>
                        <a:t>Education with 2,300 direct subscribers and a further 30,000 indirect contacts.</a:t>
                      </a:r>
                    </a:p>
                    <a:p>
                      <a:pPr lvl="1">
                        <a:buFont typeface="Arial" pitchFamily="34" charset="0"/>
                        <a:buNone/>
                      </a:pPr>
                      <a:r>
                        <a:rPr lang="en-US" sz="2800" b="0" kern="1200" dirty="0" smtClean="0">
                          <a:solidFill>
                            <a:schemeClr val="tx1"/>
                          </a:solidFill>
                          <a:latin typeface="Arial" pitchFamily="34" charset="0"/>
                          <a:ea typeface="+mn-ea"/>
                          <a:cs typeface="Arial" pitchFamily="34" charset="0"/>
                        </a:rPr>
                        <a:t>In the beginning of 2013 Transforming Assessment once again gained official support </a:t>
                      </a:r>
                      <a:br>
                        <a:rPr lang="en-US" sz="2800" b="0" kern="1200" dirty="0" smtClean="0">
                          <a:solidFill>
                            <a:schemeClr val="tx1"/>
                          </a:solidFill>
                          <a:latin typeface="Arial" pitchFamily="34" charset="0"/>
                          <a:ea typeface="+mn-ea"/>
                          <a:cs typeface="Arial" pitchFamily="34" charset="0"/>
                        </a:rPr>
                      </a:br>
                      <a:r>
                        <a:rPr lang="en-US" sz="2800" b="0" kern="1200" dirty="0" smtClean="0">
                          <a:solidFill>
                            <a:schemeClr val="tx1"/>
                          </a:solidFill>
                          <a:latin typeface="Arial" pitchFamily="34" charset="0"/>
                          <a:ea typeface="+mn-ea"/>
                          <a:cs typeface="Arial" pitchFamily="34" charset="0"/>
                        </a:rPr>
                        <a:t>from the Office of Learning and Teaching in the form of an extension grant that will see </a:t>
                      </a:r>
                      <a:br>
                        <a:rPr lang="en-US" sz="2800" b="0" kern="1200" dirty="0" smtClean="0">
                          <a:solidFill>
                            <a:schemeClr val="tx1"/>
                          </a:solidFill>
                          <a:latin typeface="Arial" pitchFamily="34" charset="0"/>
                          <a:ea typeface="+mn-ea"/>
                          <a:cs typeface="Arial" pitchFamily="34" charset="0"/>
                        </a:rPr>
                      </a:br>
                      <a:r>
                        <a:rPr lang="en-US" sz="2800" b="0" kern="1200" dirty="0" smtClean="0">
                          <a:solidFill>
                            <a:schemeClr val="tx1"/>
                          </a:solidFill>
                          <a:latin typeface="Arial" pitchFamily="34" charset="0"/>
                          <a:ea typeface="+mn-ea"/>
                          <a:cs typeface="Arial" pitchFamily="34" charset="0"/>
                        </a:rPr>
                        <a:t>the redevelopment of the website to include integration of Drupal, </a:t>
                      </a:r>
                      <a:r>
                        <a:rPr lang="en-US" sz="2800" b="0" kern="1200" dirty="0" err="1" smtClean="0">
                          <a:solidFill>
                            <a:schemeClr val="tx1"/>
                          </a:solidFill>
                          <a:latin typeface="Arial" pitchFamily="34" charset="0"/>
                          <a:ea typeface="+mn-ea"/>
                          <a:cs typeface="Arial" pitchFamily="34" charset="0"/>
                        </a:rPr>
                        <a:t>CiviCRM</a:t>
                      </a:r>
                      <a:r>
                        <a:rPr lang="en-US" sz="2800" b="0" kern="1200" dirty="0" smtClean="0">
                          <a:solidFill>
                            <a:schemeClr val="tx1"/>
                          </a:solidFill>
                          <a:latin typeface="Arial" pitchFamily="34" charset="0"/>
                          <a:ea typeface="+mn-ea"/>
                          <a:cs typeface="Arial" pitchFamily="34" charset="0"/>
                        </a:rPr>
                        <a:t> and </a:t>
                      </a:r>
                      <a:r>
                        <a:rPr lang="en-US" sz="2800" b="0" kern="1200" dirty="0" err="1" smtClean="0">
                          <a:solidFill>
                            <a:schemeClr val="tx1"/>
                          </a:solidFill>
                          <a:latin typeface="Arial" pitchFamily="34" charset="0"/>
                          <a:ea typeface="+mn-ea"/>
                          <a:cs typeface="Arial" pitchFamily="34" charset="0"/>
                        </a:rPr>
                        <a:t>Moodle</a:t>
                      </a:r>
                      <a:r>
                        <a:rPr lang="en-US" sz="2800" b="0" kern="1200" dirty="0" smtClean="0">
                          <a:solidFill>
                            <a:schemeClr val="tx1"/>
                          </a:solidFill>
                          <a:latin typeface="Arial" pitchFamily="34" charset="0"/>
                          <a:ea typeface="+mn-ea"/>
                          <a:cs typeface="Arial" pitchFamily="34" charset="0"/>
                        </a:rPr>
                        <a:t> </a:t>
                      </a:r>
                      <a:br>
                        <a:rPr lang="en-US" sz="2800" b="0" kern="1200" dirty="0" smtClean="0">
                          <a:solidFill>
                            <a:schemeClr val="tx1"/>
                          </a:solidFill>
                          <a:latin typeface="Arial" pitchFamily="34" charset="0"/>
                          <a:ea typeface="+mn-ea"/>
                          <a:cs typeface="Arial" pitchFamily="34" charset="0"/>
                        </a:rPr>
                      </a:br>
                      <a:r>
                        <a:rPr lang="en-US" sz="2800" b="0" kern="1200" dirty="0" smtClean="0">
                          <a:solidFill>
                            <a:schemeClr val="tx1"/>
                          </a:solidFill>
                          <a:latin typeface="Arial" pitchFamily="34" charset="0"/>
                          <a:ea typeface="+mn-ea"/>
                          <a:cs typeface="Arial" pitchFamily="34" charset="0"/>
                        </a:rPr>
                        <a:t>as a sign-</a:t>
                      </a:r>
                      <a:r>
                        <a:rPr lang="en-US" sz="2800" b="0" kern="1200" dirty="0" err="1" smtClean="0">
                          <a:solidFill>
                            <a:schemeClr val="tx1"/>
                          </a:solidFill>
                          <a:latin typeface="Arial" pitchFamily="34" charset="0"/>
                          <a:ea typeface="+mn-ea"/>
                          <a:cs typeface="Arial" pitchFamily="34" charset="0"/>
                        </a:rPr>
                        <a:t>signon</a:t>
                      </a:r>
                      <a:r>
                        <a:rPr lang="en-US" sz="2800" b="0" kern="1200" dirty="0" smtClean="0">
                          <a:solidFill>
                            <a:schemeClr val="tx1"/>
                          </a:solidFill>
                          <a:latin typeface="Arial" pitchFamily="34" charset="0"/>
                          <a:ea typeface="+mn-ea"/>
                          <a:cs typeface="Arial" pitchFamily="34" charset="0"/>
                        </a:rPr>
                        <a:t> facility. This will allow participants to self register for webinar sessions, receive automated reminders and have access to a range of additional e-assessment resources and examples. This new facility will allow for decreased administrative overhead and improved detail and accuracy in reporting participation rates and impact of the Transforming Assessment series. In addition a mirrored </a:t>
                      </a:r>
                      <a:r>
                        <a:rPr lang="en-US" sz="2800" b="0" kern="1200" baseline="0" dirty="0" smtClean="0">
                          <a:solidFill>
                            <a:schemeClr val="tx1"/>
                          </a:solidFill>
                          <a:latin typeface="Arial" pitchFamily="34" charset="0"/>
                          <a:ea typeface="+mn-ea"/>
                          <a:cs typeface="Arial" pitchFamily="34" charset="0"/>
                        </a:rPr>
                        <a:t>set of e-assessment exemplars </a:t>
                      </a:r>
                      <a:r>
                        <a:rPr lang="en-US" sz="2800" b="0" kern="1200" dirty="0" smtClean="0">
                          <a:solidFill>
                            <a:schemeClr val="tx1"/>
                          </a:solidFill>
                          <a:latin typeface="Arial" pitchFamily="34" charset="0"/>
                          <a:ea typeface="+mn-ea"/>
                          <a:cs typeface="Arial" pitchFamily="34" charset="0"/>
                        </a:rPr>
                        <a:t>is under construction at the University of Queensland to </a:t>
                      </a:r>
                      <a:r>
                        <a:rPr lang="en-US" sz="2800" b="0" kern="1200" dirty="0" err="1" smtClean="0">
                          <a:solidFill>
                            <a:schemeClr val="tx1"/>
                          </a:solidFill>
                          <a:latin typeface="Arial" pitchFamily="34" charset="0"/>
                          <a:ea typeface="+mn-ea"/>
                          <a:cs typeface="Arial" pitchFamily="34" charset="0"/>
                        </a:rPr>
                        <a:t>localise</a:t>
                      </a:r>
                      <a:r>
                        <a:rPr lang="en-US" sz="2800" b="0" kern="1200" dirty="0" smtClean="0">
                          <a:solidFill>
                            <a:schemeClr val="tx1"/>
                          </a:solidFill>
                          <a:latin typeface="Arial" pitchFamily="34" charset="0"/>
                          <a:ea typeface="+mn-ea"/>
                          <a:cs typeface="Arial" pitchFamily="34" charset="0"/>
                        </a:rPr>
                        <a:t> Transforming Assessment resources in the context of institutionally</a:t>
                      </a:r>
                      <a:r>
                        <a:rPr lang="en-US" sz="2800" b="0" kern="1200" baseline="0" dirty="0" smtClean="0">
                          <a:solidFill>
                            <a:schemeClr val="tx1"/>
                          </a:solidFill>
                          <a:latin typeface="Arial" pitchFamily="34" charset="0"/>
                          <a:ea typeface="+mn-ea"/>
                          <a:cs typeface="Arial" pitchFamily="34" charset="0"/>
                        </a:rPr>
                        <a:t> supported technologies such as Blackboard, </a:t>
                      </a:r>
                      <a:r>
                        <a:rPr lang="en-US" sz="2800" b="0" kern="1200" baseline="0" dirty="0" err="1" smtClean="0">
                          <a:solidFill>
                            <a:schemeClr val="tx1"/>
                          </a:solidFill>
                          <a:latin typeface="Arial" pitchFamily="34" charset="0"/>
                          <a:ea typeface="+mn-ea"/>
                          <a:cs typeface="Arial" pitchFamily="34" charset="0"/>
                        </a:rPr>
                        <a:t>TurnITin</a:t>
                      </a:r>
                      <a:r>
                        <a:rPr lang="en-US" sz="2800" b="0" kern="1200" baseline="0" dirty="0" smtClean="0">
                          <a:solidFill>
                            <a:schemeClr val="tx1"/>
                          </a:solidFill>
                          <a:latin typeface="Arial" pitchFamily="34" charset="0"/>
                          <a:ea typeface="+mn-ea"/>
                          <a:cs typeface="Arial" pitchFamily="34" charset="0"/>
                        </a:rPr>
                        <a:t> and Adobe Connect.</a:t>
                      </a:r>
                      <a:endParaRPr lang="en-US" sz="2800" b="0" kern="1200" dirty="0" smtClean="0">
                        <a:solidFill>
                          <a:schemeClr val="dk1"/>
                        </a:solidFill>
                        <a:latin typeface="Arial" pitchFamily="34" charset="0"/>
                        <a:ea typeface="+mn-ea"/>
                        <a:cs typeface="Arial" pitchFamily="34" charset="0"/>
                      </a:endParaRPr>
                    </a:p>
                  </a:txBody>
                  <a:tcPr marL="58928" marR="58928" marT="23474" marB="23474">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r>
            </a:tbl>
          </a:graphicData>
        </a:graphic>
      </p:graphicFrame>
      <p:pic>
        <p:nvPicPr>
          <p:cNvPr id="40" name="Picture 39" descr="UQ_bw.png"/>
          <p:cNvPicPr>
            <a:picLocks noChangeAspect="1"/>
          </p:cNvPicPr>
          <p:nvPr/>
        </p:nvPicPr>
        <p:blipFill>
          <a:blip r:embed="rId3" cstate="print"/>
          <a:stretch>
            <a:fillRect/>
          </a:stretch>
        </p:blipFill>
        <p:spPr>
          <a:xfrm>
            <a:off x="228684" y="146331"/>
            <a:ext cx="3665982" cy="1894523"/>
          </a:xfrm>
          <a:prstGeom prst="rect">
            <a:avLst/>
          </a:prstGeom>
        </p:spPr>
      </p:pic>
      <p:pic>
        <p:nvPicPr>
          <p:cNvPr id="43" name="Picture 42" descr="UQ_crest_logo - Copy.png"/>
          <p:cNvPicPr>
            <a:picLocks noChangeAspect="1"/>
          </p:cNvPicPr>
          <p:nvPr/>
        </p:nvPicPr>
        <p:blipFill>
          <a:blip r:embed="rId4" cstate="print"/>
          <a:stretch>
            <a:fillRect/>
          </a:stretch>
        </p:blipFill>
        <p:spPr>
          <a:xfrm>
            <a:off x="2145115" y="806135"/>
            <a:ext cx="1610868" cy="469392"/>
          </a:xfrm>
          <a:prstGeom prst="rect">
            <a:avLst/>
          </a:prstGeom>
        </p:spPr>
      </p:pic>
      <p:grpSp>
        <p:nvGrpSpPr>
          <p:cNvPr id="2" name="Group 92"/>
          <p:cNvGrpSpPr>
            <a:grpSpLocks noChangeAspect="1"/>
          </p:cNvGrpSpPr>
          <p:nvPr/>
        </p:nvGrpSpPr>
        <p:grpSpPr>
          <a:xfrm>
            <a:off x="15213149" y="275395"/>
            <a:ext cx="4116318" cy="1635268"/>
            <a:chOff x="11299481" y="8868376"/>
            <a:chExt cx="9497807" cy="4736599"/>
          </a:xfrm>
        </p:grpSpPr>
        <p:pic>
          <p:nvPicPr>
            <p:cNvPr id="1030" name="Picture 6"/>
            <p:cNvPicPr>
              <a:picLocks noChangeAspect="1" noChangeArrowheads="1"/>
            </p:cNvPicPr>
            <p:nvPr/>
          </p:nvPicPr>
          <p:blipFill>
            <a:blip r:embed="rId5" cstate="print"/>
            <a:srcRect l="7839" t="23190" r="6656" b="14611"/>
            <a:stretch>
              <a:fillRect/>
            </a:stretch>
          </p:blipFill>
          <p:spPr bwMode="auto">
            <a:xfrm>
              <a:off x="11299481" y="8868376"/>
              <a:ext cx="9497807" cy="4736599"/>
            </a:xfrm>
            <a:prstGeom prst="rect">
              <a:avLst/>
            </a:prstGeom>
            <a:noFill/>
            <a:ln w="9525">
              <a:noFill/>
              <a:miter lim="800000"/>
              <a:headEnd/>
              <a:tailEnd/>
            </a:ln>
            <a:effectLst/>
          </p:spPr>
        </p:pic>
        <p:pic>
          <p:nvPicPr>
            <p:cNvPr id="1031" name="Picture 7"/>
            <p:cNvPicPr>
              <a:picLocks noChangeAspect="1" noChangeArrowheads="1"/>
            </p:cNvPicPr>
            <p:nvPr/>
          </p:nvPicPr>
          <p:blipFill>
            <a:blip r:embed="rId6" cstate="print"/>
            <a:srcRect l="9596" t="24263" r="65221" b="29625"/>
            <a:stretch>
              <a:fillRect/>
            </a:stretch>
          </p:blipFill>
          <p:spPr bwMode="auto">
            <a:xfrm>
              <a:off x="11339059" y="9075298"/>
              <a:ext cx="2268081" cy="2847191"/>
            </a:xfrm>
            <a:prstGeom prst="rect">
              <a:avLst/>
            </a:prstGeom>
            <a:noFill/>
            <a:ln w="9525">
              <a:noFill/>
              <a:miter lim="800000"/>
              <a:headEnd/>
              <a:tailEnd/>
            </a:ln>
            <a:effectLst/>
          </p:spPr>
        </p:pic>
      </p:grpSp>
      <p:pic>
        <p:nvPicPr>
          <p:cNvPr id="1032" name="Picture 8"/>
          <p:cNvPicPr>
            <a:picLocks noChangeArrowheads="1"/>
          </p:cNvPicPr>
          <p:nvPr/>
        </p:nvPicPr>
        <p:blipFill>
          <a:blip r:embed="rId7"/>
          <a:srcRect t="41176" r="35578" b="50000"/>
          <a:stretch>
            <a:fillRect/>
          </a:stretch>
        </p:blipFill>
        <p:spPr bwMode="auto">
          <a:xfrm>
            <a:off x="-213338" y="2164849"/>
            <a:ext cx="19936359" cy="73935"/>
          </a:xfrm>
          <a:prstGeom prst="rect">
            <a:avLst/>
          </a:prstGeom>
          <a:noFill/>
          <a:ln w="9525">
            <a:noFill/>
            <a:miter lim="800000"/>
            <a:headEnd/>
            <a:tailEnd/>
          </a:ln>
          <a:effectLst/>
        </p:spPr>
      </p:pic>
      <p:sp>
        <p:nvSpPr>
          <p:cNvPr id="21" name="TextBox 20"/>
          <p:cNvSpPr txBox="1"/>
          <p:nvPr/>
        </p:nvSpPr>
        <p:spPr>
          <a:xfrm>
            <a:off x="0" y="10263469"/>
            <a:ext cx="19513549" cy="593104"/>
          </a:xfrm>
          <a:prstGeom prst="rect">
            <a:avLst/>
          </a:prstGeom>
          <a:noFill/>
        </p:spPr>
        <p:txBody>
          <a:bodyPr wrap="square" lIns="53968" tIns="26984" rIns="53968" bIns="26984" rtlCol="0">
            <a:spAutoFit/>
          </a:bodyPr>
          <a:lstStyle/>
          <a:p>
            <a:pPr algn="ctr"/>
            <a:r>
              <a:rPr lang="en-US" sz="3500" dirty="0" smtClean="0">
                <a:solidFill>
                  <a:schemeClr val="bg1"/>
                </a:solidFill>
              </a:rPr>
              <a:t>TransformingAssessment.com</a:t>
            </a:r>
            <a:endParaRPr lang="en-US" sz="3500" dirty="0">
              <a:solidFill>
                <a:schemeClr val="bg1"/>
              </a:solidFill>
            </a:endParaRPr>
          </a:p>
        </p:txBody>
      </p:sp>
      <p:sp>
        <p:nvSpPr>
          <p:cNvPr id="14" name="TextBox 13"/>
          <p:cNvSpPr txBox="1"/>
          <p:nvPr/>
        </p:nvSpPr>
        <p:spPr>
          <a:xfrm>
            <a:off x="15453982" y="10015858"/>
            <a:ext cx="3830881" cy="608493"/>
          </a:xfrm>
          <a:prstGeom prst="rect">
            <a:avLst/>
          </a:prstGeom>
          <a:noFill/>
        </p:spPr>
        <p:txBody>
          <a:bodyPr wrap="square" lIns="53968" tIns="26984" rIns="53968" bIns="26984" rtlCol="0">
            <a:spAutoFit/>
          </a:bodyPr>
          <a:lstStyle/>
          <a:p>
            <a:r>
              <a:rPr lang="en-US" sz="1200" dirty="0" smtClean="0"/>
              <a:t>Transforming Assessment is Supported by an Office for Learning and Teaching (Australian Government) Extension Grant 2013-2014</a:t>
            </a:r>
            <a:endParaRPr lang="en-US" sz="1200" dirty="0"/>
          </a:p>
        </p:txBody>
      </p:sp>
      <p:pic>
        <p:nvPicPr>
          <p:cNvPr id="15" name="Picture 14"/>
          <p:cNvPicPr>
            <a:picLocks noChangeAspect="1" noChangeArrowheads="1"/>
          </p:cNvPicPr>
          <p:nvPr/>
        </p:nvPicPr>
        <p:blipFill>
          <a:blip r:embed="rId8"/>
          <a:srcRect l="28337" t="15683" r="58193" b="71448"/>
          <a:stretch>
            <a:fillRect/>
          </a:stretch>
        </p:blipFill>
        <p:spPr bwMode="auto">
          <a:xfrm>
            <a:off x="14373477" y="10028726"/>
            <a:ext cx="1129619" cy="469485"/>
          </a:xfrm>
          <a:prstGeom prst="rect">
            <a:avLst/>
          </a:prstGeom>
          <a:noFill/>
          <a:ln w="9525">
            <a:noFill/>
            <a:miter lim="800000"/>
            <a:headEnd/>
            <a:tailEnd/>
          </a:ln>
          <a:effectLst/>
        </p:spPr>
      </p:pic>
      <p:pic>
        <p:nvPicPr>
          <p:cNvPr id="18" name="Picture 10"/>
          <p:cNvPicPr>
            <a:picLocks noChangeAspect="1" noChangeArrowheads="1"/>
          </p:cNvPicPr>
          <p:nvPr/>
        </p:nvPicPr>
        <p:blipFill>
          <a:blip r:embed="rId9"/>
          <a:srcRect l="38476" t="36059" r="35353" b="25335"/>
          <a:stretch>
            <a:fillRect/>
          </a:stretch>
        </p:blipFill>
        <p:spPr bwMode="auto">
          <a:xfrm>
            <a:off x="14365287" y="3618161"/>
            <a:ext cx="4737675" cy="3040244"/>
          </a:xfrm>
          <a:prstGeom prst="rect">
            <a:avLst/>
          </a:prstGeom>
          <a:noFill/>
          <a:ln w="9525">
            <a:noFill/>
            <a:miter lim="800000"/>
            <a:headEnd/>
            <a:tailEnd/>
          </a:ln>
          <a:effectLst/>
        </p:spPr>
      </p:pic>
    </p:spTree>
    <p:extLst>
      <p:ext uri="{BB962C8B-B14F-4D97-AF65-F5344CB8AC3E}">
        <p14:creationId xmlns:p14="http://schemas.microsoft.com/office/powerpoint/2010/main" val="427723197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srcRect l="39795" t="30102" r="23797" b="67345"/>
          <a:stretch>
            <a:fillRect/>
          </a:stretch>
        </p:blipFill>
        <p:spPr bwMode="auto">
          <a:xfrm>
            <a:off x="-16883" y="10106974"/>
            <a:ext cx="19530433" cy="899847"/>
          </a:xfrm>
          <a:prstGeom prst="rect">
            <a:avLst/>
          </a:prstGeom>
          <a:noFill/>
          <a:ln w="9525">
            <a:noFill/>
            <a:miter lim="800000"/>
            <a:headEnd/>
            <a:tailEnd/>
          </a:ln>
          <a:effectLst/>
        </p:spPr>
      </p:pic>
      <p:graphicFrame>
        <p:nvGraphicFramePr>
          <p:cNvPr id="91" name="Table 90"/>
          <p:cNvGraphicFramePr>
            <a:graphicFrameLocks noGrp="1"/>
          </p:cNvGraphicFramePr>
          <p:nvPr/>
        </p:nvGraphicFramePr>
        <p:xfrm>
          <a:off x="0" y="0"/>
          <a:ext cx="19513550" cy="2203972"/>
        </p:xfrm>
        <a:graphic>
          <a:graphicData uri="http://schemas.openxmlformats.org/drawingml/2006/table">
            <a:tbl>
              <a:tblPr firstRow="1" bandRow="1">
                <a:tableStyleId>{5C22544A-7EE6-4342-B048-85BDC9FD1C3A}</a:tableStyleId>
              </a:tblPr>
              <a:tblGrid>
                <a:gridCol w="19513550"/>
              </a:tblGrid>
              <a:tr h="2203972">
                <a:tc>
                  <a:txBody>
                    <a:bodyPr/>
                    <a:lstStyle/>
                    <a:p>
                      <a:pPr>
                        <a:buFont typeface="Arial" pitchFamily="34" charset="0"/>
                        <a:buNone/>
                      </a:pPr>
                      <a:endParaRPr lang="en-US" sz="1100" b="0" kern="1200" dirty="0" smtClean="0">
                        <a:solidFill>
                          <a:schemeClr val="dk1"/>
                        </a:solidFill>
                        <a:latin typeface="Arial" pitchFamily="34" charset="0"/>
                        <a:ea typeface="+mn-ea"/>
                        <a:cs typeface="Arial" pitchFamily="34" charset="0"/>
                      </a:endParaRPr>
                    </a:p>
                  </a:txBody>
                  <a:tcPr marL="58928" marR="58928" marT="23474" marB="23474">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solidFill>
                  </a:tcPr>
                </a:tc>
              </a:tr>
            </a:tbl>
          </a:graphicData>
        </a:graphic>
      </p:graphicFrame>
      <p:sp>
        <p:nvSpPr>
          <p:cNvPr id="2085" name="Text Box 37"/>
          <p:cNvSpPr txBox="1">
            <a:spLocks noChangeArrowheads="1"/>
          </p:cNvSpPr>
          <p:nvPr/>
        </p:nvSpPr>
        <p:spPr bwMode="auto">
          <a:xfrm>
            <a:off x="4113174" y="178781"/>
            <a:ext cx="10858576" cy="1811126"/>
          </a:xfrm>
          <a:prstGeom prst="rect">
            <a:avLst/>
          </a:prstGeom>
          <a:noFill/>
          <a:ln w="9525">
            <a:noFill/>
            <a:miter lim="800000"/>
            <a:headEnd/>
            <a:tailEnd/>
          </a:ln>
          <a:effectLst/>
        </p:spPr>
        <p:txBody>
          <a:bodyPr wrap="square" lIns="54726" tIns="27363" rIns="54726" bIns="27363">
            <a:spAutoFit/>
          </a:bodyPr>
          <a:lstStyle/>
          <a:p>
            <a:pPr algn="ctr" defTabSz="363798">
              <a:lnSpc>
                <a:spcPct val="90000"/>
              </a:lnSpc>
              <a:spcBef>
                <a:spcPts val="0"/>
              </a:spcBef>
            </a:pPr>
            <a:r>
              <a:rPr lang="en-US" sz="2400" b="0" dirty="0" smtClean="0">
                <a:solidFill>
                  <a:schemeClr val="bg1"/>
                </a:solidFill>
                <a:latin typeface="Arial Black" pitchFamily="34" charset="0"/>
                <a:cs typeface="Arial" pitchFamily="34" charset="0"/>
              </a:rPr>
              <a:t>Transforming Assessment Through Online Dissemination of Innovations in e-Assessment: Webinar Participation</a:t>
            </a:r>
          </a:p>
          <a:p>
            <a:pPr algn="ctr" defTabSz="363798">
              <a:lnSpc>
                <a:spcPct val="90000"/>
              </a:lnSpc>
              <a:spcBef>
                <a:spcPts val="0"/>
              </a:spcBef>
            </a:pPr>
            <a:r>
              <a:rPr lang="en-AU" sz="2100" b="0" dirty="0" smtClean="0">
                <a:solidFill>
                  <a:schemeClr val="bg1"/>
                </a:solidFill>
                <a:latin typeface="Arial" pitchFamily="34" charset="0"/>
                <a:cs typeface="Arial" pitchFamily="34" charset="0"/>
              </a:rPr>
              <a:t>Hillier M</a:t>
            </a:r>
            <a:r>
              <a:rPr lang="en-AU" sz="2100" b="0" baseline="30000" dirty="0" smtClean="0">
                <a:solidFill>
                  <a:schemeClr val="bg1"/>
                </a:solidFill>
                <a:latin typeface="Arial" pitchFamily="34" charset="0"/>
                <a:cs typeface="Arial" pitchFamily="34" charset="0"/>
              </a:rPr>
              <a:t>1,</a:t>
            </a:r>
            <a:r>
              <a:rPr lang="en-AU" sz="2100" b="0" dirty="0" smtClean="0">
                <a:solidFill>
                  <a:schemeClr val="bg1"/>
                </a:solidFill>
                <a:latin typeface="Arial" pitchFamily="34" charset="0"/>
                <a:cs typeface="Arial" pitchFamily="34" charset="0"/>
              </a:rPr>
              <a:t>&amp; Crisp G</a:t>
            </a:r>
            <a:r>
              <a:rPr lang="en-AU" sz="2100" b="0" baseline="30000" dirty="0" smtClean="0">
                <a:solidFill>
                  <a:schemeClr val="bg1"/>
                </a:solidFill>
                <a:latin typeface="Arial" pitchFamily="34" charset="0"/>
                <a:cs typeface="Arial" pitchFamily="34" charset="0"/>
              </a:rPr>
              <a:t>2</a:t>
            </a:r>
            <a:endParaRPr lang="en-AU" sz="2100" b="0" dirty="0" smtClean="0">
              <a:solidFill>
                <a:schemeClr val="bg1"/>
              </a:solidFill>
              <a:latin typeface="Arial" pitchFamily="34" charset="0"/>
              <a:cs typeface="Arial" pitchFamily="34" charset="0"/>
            </a:endParaRPr>
          </a:p>
          <a:p>
            <a:pPr algn="ctr"/>
            <a:r>
              <a:rPr lang="en-AU" sz="1700" b="0" baseline="30000" dirty="0" smtClean="0">
                <a:solidFill>
                  <a:schemeClr val="bg1"/>
                </a:solidFill>
                <a:latin typeface="Arial" pitchFamily="34" charset="0"/>
                <a:cs typeface="Arial" pitchFamily="34" charset="0"/>
              </a:rPr>
              <a:t>1</a:t>
            </a:r>
            <a:r>
              <a:rPr lang="en-US" sz="1700" b="0" dirty="0" smtClean="0">
                <a:solidFill>
                  <a:schemeClr val="bg1"/>
                </a:solidFill>
                <a:latin typeface="Arial" pitchFamily="34" charset="0"/>
                <a:cs typeface="Arial" pitchFamily="34" charset="0"/>
              </a:rPr>
              <a:t>Teaching and Education Development Institute, </a:t>
            </a:r>
            <a:r>
              <a:rPr lang="en-AU" sz="1700" b="0" dirty="0" smtClean="0">
                <a:solidFill>
                  <a:schemeClr val="bg1"/>
                </a:solidFill>
                <a:latin typeface="Arial" pitchFamily="34" charset="0"/>
                <a:cs typeface="Arial" pitchFamily="34" charset="0"/>
              </a:rPr>
              <a:t>University of Queensland, Australia</a:t>
            </a:r>
          </a:p>
          <a:p>
            <a:pPr algn="ctr"/>
            <a:r>
              <a:rPr lang="en-AU" sz="1700" b="0" baseline="30000" dirty="0" smtClean="0">
                <a:solidFill>
                  <a:schemeClr val="bg1"/>
                </a:solidFill>
                <a:latin typeface="Arial" pitchFamily="34" charset="0"/>
                <a:cs typeface="Arial" pitchFamily="34" charset="0"/>
              </a:rPr>
              <a:t>2</a:t>
            </a:r>
            <a:r>
              <a:rPr lang="en-AU" sz="1700" b="0" dirty="0" smtClean="0">
                <a:solidFill>
                  <a:schemeClr val="bg1"/>
                </a:solidFill>
                <a:latin typeface="Arial" pitchFamily="34" charset="0"/>
                <a:cs typeface="Arial" pitchFamily="34" charset="0"/>
              </a:rPr>
              <a:t>RMIT University, Australia</a:t>
            </a:r>
          </a:p>
          <a:p>
            <a:pPr algn="ctr"/>
            <a:r>
              <a:rPr lang="en-US" sz="1800" b="0" dirty="0" smtClean="0">
                <a:solidFill>
                  <a:schemeClr val="bg1"/>
                </a:solidFill>
              </a:rPr>
              <a:t>Contact Presenter: Dr Mathew Hillier m.hillier@uq.edu.au</a:t>
            </a:r>
          </a:p>
        </p:txBody>
      </p:sp>
      <p:graphicFrame>
        <p:nvGraphicFramePr>
          <p:cNvPr id="58" name="Table 57"/>
          <p:cNvGraphicFramePr>
            <a:graphicFrameLocks noGrp="1"/>
          </p:cNvGraphicFramePr>
          <p:nvPr>
            <p:extLst>
              <p:ext uri="{D42A27DB-BD31-4B8C-83A1-F6EECF244321}">
                <p14:modId xmlns:p14="http://schemas.microsoft.com/office/powerpoint/2010/main" val="4115610131"/>
              </p:ext>
            </p:extLst>
          </p:nvPr>
        </p:nvGraphicFramePr>
        <p:xfrm>
          <a:off x="229473" y="2489973"/>
          <a:ext cx="19032358" cy="7392884"/>
        </p:xfrm>
        <a:graphic>
          <a:graphicData uri="http://schemas.openxmlformats.org/drawingml/2006/table">
            <a:tbl>
              <a:tblPr firstRow="1" bandRow="1">
                <a:tableStyleId>{5C22544A-7EE6-4342-B048-85BDC9FD1C3A}</a:tableStyleId>
              </a:tblPr>
              <a:tblGrid>
                <a:gridCol w="19032358"/>
              </a:tblGrid>
              <a:tr h="1025689">
                <a:tc>
                  <a:txBody>
                    <a:bodyPr/>
                    <a:lstStyle/>
                    <a:p>
                      <a:pPr marL="0" marR="0" indent="0" algn="l" defTabSz="611094" rtl="0" eaLnBrk="1" fontAlgn="auto" latinLnBrk="0" hangingPunct="1">
                        <a:lnSpc>
                          <a:spcPct val="100000"/>
                        </a:lnSpc>
                        <a:spcBef>
                          <a:spcPts val="0"/>
                        </a:spcBef>
                        <a:spcAft>
                          <a:spcPts val="0"/>
                        </a:spcAft>
                        <a:buClrTx/>
                        <a:buSzTx/>
                        <a:buFontTx/>
                        <a:buNone/>
                        <a:tabLst/>
                        <a:defRPr/>
                      </a:pPr>
                      <a:r>
                        <a:rPr lang="en-AU" sz="4800" b="1" kern="1200" baseline="0" dirty="0" smtClean="0">
                          <a:solidFill>
                            <a:schemeClr val="bg1"/>
                          </a:solidFill>
                          <a:latin typeface="Arial Black" pitchFamily="34" charset="0"/>
                          <a:ea typeface="+mn-ea"/>
                          <a:cs typeface="+mn-cs"/>
                        </a:rPr>
                        <a:t> </a:t>
                      </a:r>
                      <a:r>
                        <a:rPr lang="en-AU" sz="4800" b="1" kern="1200" dirty="0" smtClean="0">
                          <a:solidFill>
                            <a:schemeClr val="bg1"/>
                          </a:solidFill>
                          <a:latin typeface="Arial Black" pitchFamily="34" charset="0"/>
                          <a:ea typeface="+mn-ea"/>
                          <a:cs typeface="+mn-cs"/>
                        </a:rPr>
                        <a:t>50+ Videos Showcasing </a:t>
                      </a:r>
                      <a:r>
                        <a:rPr lang="en-US" sz="4800" b="0" dirty="0" smtClean="0">
                          <a:solidFill>
                            <a:schemeClr val="bg1"/>
                          </a:solidFill>
                          <a:latin typeface="Arial Black" pitchFamily="34" charset="0"/>
                          <a:cs typeface="Arial" pitchFamily="34" charset="0"/>
                        </a:rPr>
                        <a:t>Innovations in e-Assessment</a:t>
                      </a:r>
                      <a:endParaRPr lang="en-AU" sz="4800" b="1" kern="1200" dirty="0" smtClean="0">
                        <a:solidFill>
                          <a:schemeClr val="bg1"/>
                        </a:solidFill>
                        <a:latin typeface="Arial Black" pitchFamily="34" charset="0"/>
                        <a:ea typeface="+mn-ea"/>
                        <a:cs typeface="+mn-cs"/>
                      </a:endParaRPr>
                    </a:p>
                  </a:txBody>
                  <a:tcPr marL="58928" marR="58928" marT="23474" marB="23474">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r>
              <a:tr h="6367195">
                <a:tc>
                  <a:txBody>
                    <a:bodyPr/>
                    <a:lstStyle/>
                    <a:p>
                      <a:pPr>
                        <a:buFont typeface="Arial" pitchFamily="34" charset="0"/>
                        <a:buNone/>
                      </a:pPr>
                      <a:endParaRPr lang="en-US" sz="1100" b="0" kern="1200" dirty="0" smtClean="0">
                        <a:solidFill>
                          <a:schemeClr val="dk1"/>
                        </a:solidFill>
                        <a:latin typeface="Arial" pitchFamily="34" charset="0"/>
                        <a:ea typeface="+mn-ea"/>
                        <a:cs typeface="Arial" pitchFamily="34" charset="0"/>
                      </a:endParaRPr>
                    </a:p>
                  </a:txBody>
                  <a:tcPr marL="58928" marR="58928" marT="23474" marB="23474">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r>
            </a:tbl>
          </a:graphicData>
        </a:graphic>
      </p:graphicFrame>
      <p:pic>
        <p:nvPicPr>
          <p:cNvPr id="40" name="Picture 39" descr="UQ_bw.png"/>
          <p:cNvPicPr>
            <a:picLocks noChangeAspect="1"/>
          </p:cNvPicPr>
          <p:nvPr/>
        </p:nvPicPr>
        <p:blipFill>
          <a:blip r:embed="rId3" cstate="print"/>
          <a:stretch>
            <a:fillRect/>
          </a:stretch>
        </p:blipFill>
        <p:spPr>
          <a:xfrm>
            <a:off x="228684" y="146331"/>
            <a:ext cx="3665982" cy="1894523"/>
          </a:xfrm>
          <a:prstGeom prst="rect">
            <a:avLst/>
          </a:prstGeom>
        </p:spPr>
      </p:pic>
      <p:pic>
        <p:nvPicPr>
          <p:cNvPr id="43" name="Picture 42" descr="UQ_crest_logo - Copy.png"/>
          <p:cNvPicPr>
            <a:picLocks noChangeAspect="1"/>
          </p:cNvPicPr>
          <p:nvPr/>
        </p:nvPicPr>
        <p:blipFill>
          <a:blip r:embed="rId4" cstate="print"/>
          <a:stretch>
            <a:fillRect/>
          </a:stretch>
        </p:blipFill>
        <p:spPr>
          <a:xfrm>
            <a:off x="2145115" y="806135"/>
            <a:ext cx="1610868" cy="469392"/>
          </a:xfrm>
          <a:prstGeom prst="rect">
            <a:avLst/>
          </a:prstGeom>
        </p:spPr>
      </p:pic>
      <p:grpSp>
        <p:nvGrpSpPr>
          <p:cNvPr id="2" name="Group 92"/>
          <p:cNvGrpSpPr>
            <a:grpSpLocks noChangeAspect="1"/>
          </p:cNvGrpSpPr>
          <p:nvPr/>
        </p:nvGrpSpPr>
        <p:grpSpPr>
          <a:xfrm>
            <a:off x="15213149" y="275395"/>
            <a:ext cx="4116318" cy="1635268"/>
            <a:chOff x="11299481" y="8868376"/>
            <a:chExt cx="9497807" cy="4736599"/>
          </a:xfrm>
        </p:grpSpPr>
        <p:pic>
          <p:nvPicPr>
            <p:cNvPr id="1030" name="Picture 6"/>
            <p:cNvPicPr>
              <a:picLocks noChangeAspect="1" noChangeArrowheads="1"/>
            </p:cNvPicPr>
            <p:nvPr/>
          </p:nvPicPr>
          <p:blipFill>
            <a:blip r:embed="rId5" cstate="print"/>
            <a:srcRect l="7839" t="23190" r="6656" b="14611"/>
            <a:stretch>
              <a:fillRect/>
            </a:stretch>
          </p:blipFill>
          <p:spPr bwMode="auto">
            <a:xfrm>
              <a:off x="11299481" y="8868376"/>
              <a:ext cx="9497807" cy="4736599"/>
            </a:xfrm>
            <a:prstGeom prst="rect">
              <a:avLst/>
            </a:prstGeom>
            <a:noFill/>
            <a:ln w="9525">
              <a:noFill/>
              <a:miter lim="800000"/>
              <a:headEnd/>
              <a:tailEnd/>
            </a:ln>
            <a:effectLst/>
          </p:spPr>
        </p:pic>
        <p:pic>
          <p:nvPicPr>
            <p:cNvPr id="1031" name="Picture 7"/>
            <p:cNvPicPr>
              <a:picLocks noChangeAspect="1" noChangeArrowheads="1"/>
            </p:cNvPicPr>
            <p:nvPr/>
          </p:nvPicPr>
          <p:blipFill>
            <a:blip r:embed="rId6" cstate="print"/>
            <a:srcRect l="9596" t="24263" r="65221" b="29625"/>
            <a:stretch>
              <a:fillRect/>
            </a:stretch>
          </p:blipFill>
          <p:spPr bwMode="auto">
            <a:xfrm>
              <a:off x="11339059" y="9075298"/>
              <a:ext cx="2268081" cy="2847191"/>
            </a:xfrm>
            <a:prstGeom prst="rect">
              <a:avLst/>
            </a:prstGeom>
            <a:noFill/>
            <a:ln w="9525">
              <a:noFill/>
              <a:miter lim="800000"/>
              <a:headEnd/>
              <a:tailEnd/>
            </a:ln>
            <a:effectLst/>
          </p:spPr>
        </p:pic>
      </p:grpSp>
      <p:pic>
        <p:nvPicPr>
          <p:cNvPr id="1032" name="Picture 8"/>
          <p:cNvPicPr>
            <a:picLocks noChangeArrowheads="1"/>
          </p:cNvPicPr>
          <p:nvPr/>
        </p:nvPicPr>
        <p:blipFill>
          <a:blip r:embed="rId7"/>
          <a:srcRect t="41176" r="35578" b="50000"/>
          <a:stretch>
            <a:fillRect/>
          </a:stretch>
        </p:blipFill>
        <p:spPr bwMode="auto">
          <a:xfrm>
            <a:off x="-213338" y="2164849"/>
            <a:ext cx="19936359" cy="73935"/>
          </a:xfrm>
          <a:prstGeom prst="rect">
            <a:avLst/>
          </a:prstGeom>
          <a:noFill/>
          <a:ln w="9525">
            <a:noFill/>
            <a:miter lim="800000"/>
            <a:headEnd/>
            <a:tailEnd/>
          </a:ln>
          <a:effectLst/>
        </p:spPr>
      </p:pic>
      <p:sp>
        <p:nvSpPr>
          <p:cNvPr id="21" name="TextBox 20"/>
          <p:cNvSpPr txBox="1"/>
          <p:nvPr/>
        </p:nvSpPr>
        <p:spPr>
          <a:xfrm>
            <a:off x="0" y="10263469"/>
            <a:ext cx="19513549" cy="593104"/>
          </a:xfrm>
          <a:prstGeom prst="rect">
            <a:avLst/>
          </a:prstGeom>
          <a:noFill/>
        </p:spPr>
        <p:txBody>
          <a:bodyPr wrap="square" lIns="53968" tIns="26984" rIns="53968" bIns="26984" rtlCol="0">
            <a:spAutoFit/>
          </a:bodyPr>
          <a:lstStyle/>
          <a:p>
            <a:pPr algn="ctr"/>
            <a:r>
              <a:rPr lang="en-US" sz="3500" dirty="0" smtClean="0">
                <a:solidFill>
                  <a:schemeClr val="bg1"/>
                </a:solidFill>
              </a:rPr>
              <a:t>TransformingAssessment.com</a:t>
            </a:r>
            <a:endParaRPr lang="en-US" sz="3500" dirty="0">
              <a:solidFill>
                <a:schemeClr val="bg1"/>
              </a:solidFill>
            </a:endParaRPr>
          </a:p>
        </p:txBody>
      </p:sp>
      <p:pic>
        <p:nvPicPr>
          <p:cNvPr id="14" name="Picture 13" descr="TA_youtube_videos.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7743" y="3762176"/>
            <a:ext cx="8928992" cy="5918713"/>
          </a:xfrm>
          <a:prstGeom prst="rect">
            <a:avLst/>
          </a:prstGeom>
        </p:spPr>
      </p:pic>
      <p:sp>
        <p:nvSpPr>
          <p:cNvPr id="22" name="Rounded Rectangular Callout 21"/>
          <p:cNvSpPr/>
          <p:nvPr/>
        </p:nvSpPr>
        <p:spPr bwMode="auto">
          <a:xfrm>
            <a:off x="14277513" y="8802737"/>
            <a:ext cx="4991196" cy="2026236"/>
          </a:xfrm>
          <a:prstGeom prst="wedgeRoundRectCallout">
            <a:avLst>
              <a:gd name="adj1" fmla="val -15909"/>
              <a:gd name="adj2" fmla="val 49509"/>
              <a:gd name="adj3" fmla="val 16667"/>
            </a:avLst>
          </a:prstGeom>
          <a:solidFill>
            <a:schemeClr val="bg1"/>
          </a:solidFill>
          <a:ln w="9525" cap="flat" cmpd="sng" algn="ctr">
            <a:noFill/>
            <a:prstDash val="solid"/>
            <a:round/>
            <a:headEnd type="none" w="med" len="med"/>
            <a:tailEnd type="none" w="med" len="med"/>
          </a:ln>
          <a:effectLst/>
        </p:spPr>
        <p:txBody>
          <a:bodyPr vert="horz" wrap="square" lIns="45856" tIns="22927" rIns="45856" bIns="22927" numCol="1" rtlCol="0" anchor="t" anchorCtr="0" compatLnSpc="1">
            <a:prstTxWarp prst="textNoShape">
              <a:avLst/>
            </a:prstTxWarp>
            <a:spAutoFit/>
          </a:bodyPr>
          <a:lstStyle/>
          <a:p>
            <a:pPr defTabSz="343761"/>
            <a:endParaRPr lang="en-AU" sz="1100" b="0" dirty="0" smtClean="0"/>
          </a:p>
          <a:p>
            <a:pPr defTabSz="343761"/>
            <a:endParaRPr lang="en-AU" sz="1100" b="0" dirty="0" smtClean="0"/>
          </a:p>
          <a:p>
            <a:pPr defTabSz="343761"/>
            <a:endParaRPr lang="en-AU" sz="1100" b="0" dirty="0" smtClean="0"/>
          </a:p>
          <a:p>
            <a:pPr defTabSz="343761"/>
            <a:endParaRPr lang="en-AU" sz="1100" b="0" dirty="0" smtClean="0"/>
          </a:p>
          <a:p>
            <a:pPr defTabSz="343761"/>
            <a:endParaRPr lang="en-AU" sz="1100" b="0" dirty="0" smtClean="0"/>
          </a:p>
          <a:p>
            <a:pPr defTabSz="343761"/>
            <a:endParaRPr lang="en-AU" sz="1100" b="0" dirty="0" smtClean="0"/>
          </a:p>
          <a:p>
            <a:pPr defTabSz="343761"/>
            <a:endParaRPr lang="en-AU" sz="1100" b="0" dirty="0" smtClean="0"/>
          </a:p>
          <a:p>
            <a:pPr defTabSz="343761"/>
            <a:endParaRPr lang="en-AU" sz="1100" b="0" dirty="0" smtClean="0"/>
          </a:p>
          <a:p>
            <a:pPr defTabSz="343761"/>
            <a:endParaRPr lang="en-AU" sz="1100" b="0" dirty="0" smtClean="0"/>
          </a:p>
          <a:p>
            <a:pPr defTabSz="343761"/>
            <a:endParaRPr lang="en-AU" sz="1100" b="0" dirty="0" smtClean="0"/>
          </a:p>
          <a:p>
            <a:pPr defTabSz="343761"/>
            <a:endParaRPr lang="en-AU" sz="600" b="0" dirty="0" smtClean="0"/>
          </a:p>
        </p:txBody>
      </p:sp>
      <p:sp>
        <p:nvSpPr>
          <p:cNvPr id="23" name="TextBox 22"/>
          <p:cNvSpPr txBox="1"/>
          <p:nvPr/>
        </p:nvSpPr>
        <p:spPr>
          <a:xfrm>
            <a:off x="15453982" y="10015858"/>
            <a:ext cx="3830881" cy="608493"/>
          </a:xfrm>
          <a:prstGeom prst="rect">
            <a:avLst/>
          </a:prstGeom>
          <a:noFill/>
        </p:spPr>
        <p:txBody>
          <a:bodyPr wrap="square" lIns="53968" tIns="26984" rIns="53968" bIns="26984" rtlCol="0">
            <a:spAutoFit/>
          </a:bodyPr>
          <a:lstStyle/>
          <a:p>
            <a:r>
              <a:rPr lang="en-US" sz="1200" dirty="0" smtClean="0"/>
              <a:t>Transforming Assessment is Supported by an Office for Learning and Teaching (Australian Government) Extension Grant 2013-2014</a:t>
            </a:r>
            <a:endParaRPr lang="en-US" sz="1200" dirty="0"/>
          </a:p>
        </p:txBody>
      </p:sp>
      <p:pic>
        <p:nvPicPr>
          <p:cNvPr id="24" name="Picture 23"/>
          <p:cNvPicPr>
            <a:picLocks noChangeAspect="1" noChangeArrowheads="1"/>
          </p:cNvPicPr>
          <p:nvPr/>
        </p:nvPicPr>
        <p:blipFill>
          <a:blip r:embed="rId9"/>
          <a:srcRect l="28337" t="15683" r="58193" b="71448"/>
          <a:stretch>
            <a:fillRect/>
          </a:stretch>
        </p:blipFill>
        <p:spPr bwMode="auto">
          <a:xfrm>
            <a:off x="14373477" y="10028726"/>
            <a:ext cx="1129619" cy="469485"/>
          </a:xfrm>
          <a:prstGeom prst="rect">
            <a:avLst/>
          </a:prstGeom>
          <a:noFill/>
          <a:ln w="9525">
            <a:noFill/>
            <a:miter lim="800000"/>
            <a:headEnd/>
            <a:tailEnd/>
          </a:ln>
          <a:effectLst/>
        </p:spPr>
      </p:pic>
      <p:pic>
        <p:nvPicPr>
          <p:cNvPr id="15" name="Picture 14" descr="TA_youtube_videos2.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42883" y="3703803"/>
            <a:ext cx="8930916" cy="5963030"/>
          </a:xfrm>
          <a:prstGeom prst="rect">
            <a:avLst/>
          </a:prstGeom>
        </p:spPr>
      </p:pic>
    </p:spTree>
    <p:extLst>
      <p:ext uri="{BB962C8B-B14F-4D97-AF65-F5344CB8AC3E}">
        <p14:creationId xmlns:p14="http://schemas.microsoft.com/office/powerpoint/2010/main" val="75346845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srcRect l="39795" t="30102" r="23797" b="67345"/>
          <a:stretch>
            <a:fillRect/>
          </a:stretch>
        </p:blipFill>
        <p:spPr bwMode="auto">
          <a:xfrm>
            <a:off x="-16883" y="10106974"/>
            <a:ext cx="19530433" cy="899847"/>
          </a:xfrm>
          <a:prstGeom prst="rect">
            <a:avLst/>
          </a:prstGeom>
          <a:noFill/>
          <a:ln w="9525">
            <a:noFill/>
            <a:miter lim="800000"/>
            <a:headEnd/>
            <a:tailEnd/>
          </a:ln>
          <a:effectLst/>
        </p:spPr>
      </p:pic>
      <p:graphicFrame>
        <p:nvGraphicFramePr>
          <p:cNvPr id="91" name="Table 90"/>
          <p:cNvGraphicFramePr>
            <a:graphicFrameLocks noGrp="1"/>
          </p:cNvGraphicFramePr>
          <p:nvPr/>
        </p:nvGraphicFramePr>
        <p:xfrm>
          <a:off x="0" y="0"/>
          <a:ext cx="19513550" cy="2203972"/>
        </p:xfrm>
        <a:graphic>
          <a:graphicData uri="http://schemas.openxmlformats.org/drawingml/2006/table">
            <a:tbl>
              <a:tblPr firstRow="1" bandRow="1">
                <a:tableStyleId>{5C22544A-7EE6-4342-B048-85BDC9FD1C3A}</a:tableStyleId>
              </a:tblPr>
              <a:tblGrid>
                <a:gridCol w="19513550"/>
              </a:tblGrid>
              <a:tr h="2203972">
                <a:tc>
                  <a:txBody>
                    <a:bodyPr/>
                    <a:lstStyle/>
                    <a:p>
                      <a:pPr>
                        <a:buFont typeface="Arial" pitchFamily="34" charset="0"/>
                        <a:buNone/>
                      </a:pPr>
                      <a:endParaRPr lang="en-US" sz="1100" b="0" kern="1200" dirty="0" smtClean="0">
                        <a:solidFill>
                          <a:schemeClr val="dk1"/>
                        </a:solidFill>
                        <a:latin typeface="Arial" pitchFamily="34" charset="0"/>
                        <a:ea typeface="+mn-ea"/>
                        <a:cs typeface="Arial" pitchFamily="34" charset="0"/>
                      </a:endParaRPr>
                    </a:p>
                  </a:txBody>
                  <a:tcPr marL="58928" marR="58928" marT="23474" marB="23474">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solidFill>
                  </a:tcPr>
                </a:tc>
              </a:tr>
            </a:tbl>
          </a:graphicData>
        </a:graphic>
      </p:graphicFrame>
      <p:sp>
        <p:nvSpPr>
          <p:cNvPr id="2085" name="Text Box 37"/>
          <p:cNvSpPr txBox="1">
            <a:spLocks noChangeArrowheads="1"/>
          </p:cNvSpPr>
          <p:nvPr/>
        </p:nvSpPr>
        <p:spPr bwMode="auto">
          <a:xfrm>
            <a:off x="4113174" y="178781"/>
            <a:ext cx="10858576" cy="1811126"/>
          </a:xfrm>
          <a:prstGeom prst="rect">
            <a:avLst/>
          </a:prstGeom>
          <a:noFill/>
          <a:ln w="9525">
            <a:noFill/>
            <a:miter lim="800000"/>
            <a:headEnd/>
            <a:tailEnd/>
          </a:ln>
          <a:effectLst/>
        </p:spPr>
        <p:txBody>
          <a:bodyPr wrap="square" lIns="54726" tIns="27363" rIns="54726" bIns="27363">
            <a:spAutoFit/>
          </a:bodyPr>
          <a:lstStyle/>
          <a:p>
            <a:pPr algn="ctr" defTabSz="363798">
              <a:lnSpc>
                <a:spcPct val="90000"/>
              </a:lnSpc>
              <a:spcBef>
                <a:spcPts val="0"/>
              </a:spcBef>
            </a:pPr>
            <a:r>
              <a:rPr lang="en-US" sz="2400" b="0" dirty="0" smtClean="0">
                <a:solidFill>
                  <a:schemeClr val="bg1"/>
                </a:solidFill>
                <a:latin typeface="Arial Black" pitchFamily="34" charset="0"/>
                <a:cs typeface="Arial" pitchFamily="34" charset="0"/>
              </a:rPr>
              <a:t>Transforming Assessment Through Online Dissemination of Innovations in e-Assessment: Webinar Participation</a:t>
            </a:r>
          </a:p>
          <a:p>
            <a:pPr algn="ctr" defTabSz="363798">
              <a:lnSpc>
                <a:spcPct val="90000"/>
              </a:lnSpc>
              <a:spcBef>
                <a:spcPts val="0"/>
              </a:spcBef>
            </a:pPr>
            <a:r>
              <a:rPr lang="en-AU" sz="2100" b="0" dirty="0" smtClean="0">
                <a:solidFill>
                  <a:schemeClr val="bg1"/>
                </a:solidFill>
                <a:latin typeface="Arial" pitchFamily="34" charset="0"/>
                <a:cs typeface="Arial" pitchFamily="34" charset="0"/>
              </a:rPr>
              <a:t>Hillier M</a:t>
            </a:r>
            <a:r>
              <a:rPr lang="en-AU" sz="2100" b="0" baseline="30000" dirty="0" smtClean="0">
                <a:solidFill>
                  <a:schemeClr val="bg1"/>
                </a:solidFill>
                <a:latin typeface="Arial" pitchFamily="34" charset="0"/>
                <a:cs typeface="Arial" pitchFamily="34" charset="0"/>
              </a:rPr>
              <a:t>1,</a:t>
            </a:r>
            <a:r>
              <a:rPr lang="en-AU" sz="2100" b="0" dirty="0" smtClean="0">
                <a:solidFill>
                  <a:schemeClr val="bg1"/>
                </a:solidFill>
                <a:latin typeface="Arial" pitchFamily="34" charset="0"/>
                <a:cs typeface="Arial" pitchFamily="34" charset="0"/>
              </a:rPr>
              <a:t>&amp; Crisp G</a:t>
            </a:r>
            <a:r>
              <a:rPr lang="en-AU" sz="2100" b="0" baseline="30000" dirty="0" smtClean="0">
                <a:solidFill>
                  <a:schemeClr val="bg1"/>
                </a:solidFill>
                <a:latin typeface="Arial" pitchFamily="34" charset="0"/>
                <a:cs typeface="Arial" pitchFamily="34" charset="0"/>
              </a:rPr>
              <a:t>2</a:t>
            </a:r>
            <a:endParaRPr lang="en-AU" sz="2100" b="0" dirty="0" smtClean="0">
              <a:solidFill>
                <a:schemeClr val="bg1"/>
              </a:solidFill>
              <a:latin typeface="Arial" pitchFamily="34" charset="0"/>
              <a:cs typeface="Arial" pitchFamily="34" charset="0"/>
            </a:endParaRPr>
          </a:p>
          <a:p>
            <a:pPr algn="ctr"/>
            <a:r>
              <a:rPr lang="en-AU" sz="1700" b="0" baseline="30000" dirty="0" smtClean="0">
                <a:solidFill>
                  <a:schemeClr val="bg1"/>
                </a:solidFill>
                <a:latin typeface="Arial" pitchFamily="34" charset="0"/>
                <a:cs typeface="Arial" pitchFamily="34" charset="0"/>
              </a:rPr>
              <a:t>1</a:t>
            </a:r>
            <a:r>
              <a:rPr lang="en-US" sz="1700" b="0" dirty="0" smtClean="0">
                <a:solidFill>
                  <a:schemeClr val="bg1"/>
                </a:solidFill>
                <a:latin typeface="Arial" pitchFamily="34" charset="0"/>
                <a:cs typeface="Arial" pitchFamily="34" charset="0"/>
              </a:rPr>
              <a:t>Teaching and Education Development Institute, </a:t>
            </a:r>
            <a:r>
              <a:rPr lang="en-AU" sz="1700" b="0" dirty="0" smtClean="0">
                <a:solidFill>
                  <a:schemeClr val="bg1"/>
                </a:solidFill>
                <a:latin typeface="Arial" pitchFamily="34" charset="0"/>
                <a:cs typeface="Arial" pitchFamily="34" charset="0"/>
              </a:rPr>
              <a:t>University of Queensland, Australia</a:t>
            </a:r>
          </a:p>
          <a:p>
            <a:pPr algn="ctr"/>
            <a:r>
              <a:rPr lang="en-AU" sz="1700" b="0" baseline="30000" dirty="0" smtClean="0">
                <a:solidFill>
                  <a:schemeClr val="bg1"/>
                </a:solidFill>
                <a:latin typeface="Arial" pitchFamily="34" charset="0"/>
                <a:cs typeface="Arial" pitchFamily="34" charset="0"/>
              </a:rPr>
              <a:t>2</a:t>
            </a:r>
            <a:r>
              <a:rPr lang="en-AU" sz="1700" b="0" dirty="0" smtClean="0">
                <a:solidFill>
                  <a:schemeClr val="bg1"/>
                </a:solidFill>
                <a:latin typeface="Arial" pitchFamily="34" charset="0"/>
                <a:cs typeface="Arial" pitchFamily="34" charset="0"/>
              </a:rPr>
              <a:t>RMIT University, Australia</a:t>
            </a:r>
          </a:p>
          <a:p>
            <a:pPr algn="ctr"/>
            <a:r>
              <a:rPr lang="en-US" sz="1800" b="0" dirty="0" smtClean="0">
                <a:solidFill>
                  <a:schemeClr val="bg1"/>
                </a:solidFill>
              </a:rPr>
              <a:t>Contact Presenter: Dr Mathew Hillier m.hillier@uq.edu.au</a:t>
            </a:r>
          </a:p>
        </p:txBody>
      </p:sp>
      <p:graphicFrame>
        <p:nvGraphicFramePr>
          <p:cNvPr id="58" name="Table 57"/>
          <p:cNvGraphicFramePr>
            <a:graphicFrameLocks noGrp="1"/>
          </p:cNvGraphicFramePr>
          <p:nvPr>
            <p:extLst>
              <p:ext uri="{D42A27DB-BD31-4B8C-83A1-F6EECF244321}">
                <p14:modId xmlns:p14="http://schemas.microsoft.com/office/powerpoint/2010/main" val="2877326283"/>
              </p:ext>
            </p:extLst>
          </p:nvPr>
        </p:nvGraphicFramePr>
        <p:xfrm>
          <a:off x="229473" y="2489973"/>
          <a:ext cx="19032358" cy="7392884"/>
        </p:xfrm>
        <a:graphic>
          <a:graphicData uri="http://schemas.openxmlformats.org/drawingml/2006/table">
            <a:tbl>
              <a:tblPr firstRow="1" bandRow="1">
                <a:tableStyleId>{5C22544A-7EE6-4342-B048-85BDC9FD1C3A}</a:tableStyleId>
              </a:tblPr>
              <a:tblGrid>
                <a:gridCol w="19032358"/>
              </a:tblGrid>
              <a:tr h="960278">
                <a:tc>
                  <a:txBody>
                    <a:bodyPr/>
                    <a:lstStyle/>
                    <a:p>
                      <a:pPr marL="0" marR="0" indent="0" algn="l" defTabSz="611094" rtl="0" eaLnBrk="1" fontAlgn="auto" latinLnBrk="0" hangingPunct="1">
                        <a:lnSpc>
                          <a:spcPct val="100000"/>
                        </a:lnSpc>
                        <a:spcBef>
                          <a:spcPts val="0"/>
                        </a:spcBef>
                        <a:spcAft>
                          <a:spcPts val="0"/>
                        </a:spcAft>
                        <a:buClrTx/>
                        <a:buSzTx/>
                        <a:buFontTx/>
                        <a:buNone/>
                        <a:tabLst/>
                        <a:defRPr/>
                      </a:pPr>
                      <a:r>
                        <a:rPr lang="en-AU" sz="4800" b="1" kern="1200" dirty="0" smtClean="0">
                          <a:solidFill>
                            <a:schemeClr val="bg1"/>
                          </a:solidFill>
                          <a:latin typeface="Arial Black" pitchFamily="34" charset="0"/>
                          <a:ea typeface="+mn-ea"/>
                          <a:cs typeface="+mn-cs"/>
                        </a:rPr>
                        <a:t> Transforming Assessment Session Participation</a:t>
                      </a:r>
                    </a:p>
                  </a:txBody>
                  <a:tcPr marL="58928" marR="58928" marT="23474" marB="23474">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r>
              <a:tr h="6432606">
                <a:tc>
                  <a:txBody>
                    <a:bodyPr/>
                    <a:lstStyle/>
                    <a:p>
                      <a:pPr>
                        <a:buFont typeface="Arial" pitchFamily="34" charset="0"/>
                        <a:buNone/>
                      </a:pPr>
                      <a:endParaRPr lang="en-US" sz="1100" b="0" kern="1200" dirty="0" smtClean="0">
                        <a:solidFill>
                          <a:schemeClr val="dk1"/>
                        </a:solidFill>
                        <a:latin typeface="Arial" pitchFamily="34" charset="0"/>
                        <a:ea typeface="+mn-ea"/>
                        <a:cs typeface="Arial" pitchFamily="34" charset="0"/>
                      </a:endParaRPr>
                    </a:p>
                  </a:txBody>
                  <a:tcPr marL="58928" marR="58928" marT="23474" marB="23474">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r>
            </a:tbl>
          </a:graphicData>
        </a:graphic>
      </p:graphicFrame>
      <p:pic>
        <p:nvPicPr>
          <p:cNvPr id="40" name="Picture 39" descr="UQ_bw.png"/>
          <p:cNvPicPr>
            <a:picLocks noChangeAspect="1"/>
          </p:cNvPicPr>
          <p:nvPr/>
        </p:nvPicPr>
        <p:blipFill>
          <a:blip r:embed="rId3" cstate="print"/>
          <a:stretch>
            <a:fillRect/>
          </a:stretch>
        </p:blipFill>
        <p:spPr>
          <a:xfrm>
            <a:off x="228684" y="146331"/>
            <a:ext cx="3665982" cy="1894523"/>
          </a:xfrm>
          <a:prstGeom prst="rect">
            <a:avLst/>
          </a:prstGeom>
        </p:spPr>
      </p:pic>
      <p:pic>
        <p:nvPicPr>
          <p:cNvPr id="43" name="Picture 42" descr="UQ_crest_logo - Copy.png"/>
          <p:cNvPicPr>
            <a:picLocks noChangeAspect="1"/>
          </p:cNvPicPr>
          <p:nvPr/>
        </p:nvPicPr>
        <p:blipFill>
          <a:blip r:embed="rId4" cstate="print"/>
          <a:stretch>
            <a:fillRect/>
          </a:stretch>
        </p:blipFill>
        <p:spPr>
          <a:xfrm>
            <a:off x="2145115" y="806135"/>
            <a:ext cx="1610868" cy="469392"/>
          </a:xfrm>
          <a:prstGeom prst="rect">
            <a:avLst/>
          </a:prstGeom>
        </p:spPr>
      </p:pic>
      <p:grpSp>
        <p:nvGrpSpPr>
          <p:cNvPr id="2" name="Group 92"/>
          <p:cNvGrpSpPr>
            <a:grpSpLocks noChangeAspect="1"/>
          </p:cNvGrpSpPr>
          <p:nvPr/>
        </p:nvGrpSpPr>
        <p:grpSpPr>
          <a:xfrm>
            <a:off x="15213149" y="275395"/>
            <a:ext cx="4116318" cy="1635268"/>
            <a:chOff x="11299481" y="8868376"/>
            <a:chExt cx="9497807" cy="4736599"/>
          </a:xfrm>
        </p:grpSpPr>
        <p:pic>
          <p:nvPicPr>
            <p:cNvPr id="1030" name="Picture 6"/>
            <p:cNvPicPr>
              <a:picLocks noChangeAspect="1" noChangeArrowheads="1"/>
            </p:cNvPicPr>
            <p:nvPr/>
          </p:nvPicPr>
          <p:blipFill>
            <a:blip r:embed="rId5" cstate="print"/>
            <a:srcRect l="7839" t="23190" r="6656" b="14611"/>
            <a:stretch>
              <a:fillRect/>
            </a:stretch>
          </p:blipFill>
          <p:spPr bwMode="auto">
            <a:xfrm>
              <a:off x="11299481" y="8868376"/>
              <a:ext cx="9497807" cy="4736599"/>
            </a:xfrm>
            <a:prstGeom prst="rect">
              <a:avLst/>
            </a:prstGeom>
            <a:noFill/>
            <a:ln w="9525">
              <a:noFill/>
              <a:miter lim="800000"/>
              <a:headEnd/>
              <a:tailEnd/>
            </a:ln>
            <a:effectLst/>
          </p:spPr>
        </p:pic>
        <p:pic>
          <p:nvPicPr>
            <p:cNvPr id="1031" name="Picture 7"/>
            <p:cNvPicPr>
              <a:picLocks noChangeAspect="1" noChangeArrowheads="1"/>
            </p:cNvPicPr>
            <p:nvPr/>
          </p:nvPicPr>
          <p:blipFill>
            <a:blip r:embed="rId6" cstate="print"/>
            <a:srcRect l="9596" t="24263" r="65221" b="29625"/>
            <a:stretch>
              <a:fillRect/>
            </a:stretch>
          </p:blipFill>
          <p:spPr bwMode="auto">
            <a:xfrm>
              <a:off x="11339059" y="9075298"/>
              <a:ext cx="2268081" cy="2847191"/>
            </a:xfrm>
            <a:prstGeom prst="rect">
              <a:avLst/>
            </a:prstGeom>
            <a:noFill/>
            <a:ln w="9525">
              <a:noFill/>
              <a:miter lim="800000"/>
              <a:headEnd/>
              <a:tailEnd/>
            </a:ln>
            <a:effectLst/>
          </p:spPr>
        </p:pic>
      </p:grpSp>
      <p:pic>
        <p:nvPicPr>
          <p:cNvPr id="1032" name="Picture 8"/>
          <p:cNvPicPr>
            <a:picLocks noChangeArrowheads="1"/>
          </p:cNvPicPr>
          <p:nvPr/>
        </p:nvPicPr>
        <p:blipFill>
          <a:blip r:embed="rId7"/>
          <a:srcRect t="41176" r="35578" b="50000"/>
          <a:stretch>
            <a:fillRect/>
          </a:stretch>
        </p:blipFill>
        <p:spPr bwMode="auto">
          <a:xfrm>
            <a:off x="-213338" y="2164849"/>
            <a:ext cx="19936359" cy="73935"/>
          </a:xfrm>
          <a:prstGeom prst="rect">
            <a:avLst/>
          </a:prstGeom>
          <a:noFill/>
          <a:ln w="9525">
            <a:noFill/>
            <a:miter lim="800000"/>
            <a:headEnd/>
            <a:tailEnd/>
          </a:ln>
          <a:effectLst/>
        </p:spPr>
      </p:pic>
      <p:sp>
        <p:nvSpPr>
          <p:cNvPr id="103" name="TextBox 102"/>
          <p:cNvSpPr txBox="1"/>
          <p:nvPr/>
        </p:nvSpPr>
        <p:spPr>
          <a:xfrm>
            <a:off x="0" y="10263469"/>
            <a:ext cx="19513549" cy="593104"/>
          </a:xfrm>
          <a:prstGeom prst="rect">
            <a:avLst/>
          </a:prstGeom>
          <a:noFill/>
        </p:spPr>
        <p:txBody>
          <a:bodyPr wrap="square" lIns="53968" tIns="26984" rIns="53968" bIns="26984" rtlCol="0">
            <a:spAutoFit/>
          </a:bodyPr>
          <a:lstStyle/>
          <a:p>
            <a:pPr algn="ctr"/>
            <a:r>
              <a:rPr lang="en-US" sz="3500" dirty="0" smtClean="0">
                <a:solidFill>
                  <a:schemeClr val="bg1"/>
                </a:solidFill>
              </a:rPr>
              <a:t>TransformingAssessment.com</a:t>
            </a:r>
            <a:endParaRPr lang="en-US" sz="3500" dirty="0">
              <a:solidFill>
                <a:schemeClr val="bg1"/>
              </a:solidFill>
            </a:endParaRPr>
          </a:p>
        </p:txBody>
      </p:sp>
      <p:sp>
        <p:nvSpPr>
          <p:cNvPr id="16" name="Rounded Rectangular Callout 15"/>
          <p:cNvSpPr/>
          <p:nvPr/>
        </p:nvSpPr>
        <p:spPr bwMode="auto">
          <a:xfrm>
            <a:off x="14277513" y="8802737"/>
            <a:ext cx="4991196" cy="2026236"/>
          </a:xfrm>
          <a:prstGeom prst="wedgeRoundRectCallout">
            <a:avLst>
              <a:gd name="adj1" fmla="val -15909"/>
              <a:gd name="adj2" fmla="val 49509"/>
              <a:gd name="adj3" fmla="val 16667"/>
            </a:avLst>
          </a:prstGeom>
          <a:solidFill>
            <a:schemeClr val="bg1"/>
          </a:solidFill>
          <a:ln w="9525" cap="flat" cmpd="sng" algn="ctr">
            <a:noFill/>
            <a:prstDash val="solid"/>
            <a:round/>
            <a:headEnd type="none" w="med" len="med"/>
            <a:tailEnd type="none" w="med" len="med"/>
          </a:ln>
          <a:effectLst/>
        </p:spPr>
        <p:txBody>
          <a:bodyPr vert="horz" wrap="square" lIns="45856" tIns="22927" rIns="45856" bIns="22927" numCol="1" rtlCol="0" anchor="t" anchorCtr="0" compatLnSpc="1">
            <a:prstTxWarp prst="textNoShape">
              <a:avLst/>
            </a:prstTxWarp>
            <a:spAutoFit/>
          </a:bodyPr>
          <a:lstStyle/>
          <a:p>
            <a:pPr defTabSz="343761"/>
            <a:endParaRPr lang="en-AU" sz="1100" b="0" dirty="0" smtClean="0"/>
          </a:p>
          <a:p>
            <a:pPr defTabSz="343761"/>
            <a:endParaRPr lang="en-AU" sz="1100" b="0" dirty="0" smtClean="0"/>
          </a:p>
          <a:p>
            <a:pPr defTabSz="343761"/>
            <a:endParaRPr lang="en-AU" sz="1100" b="0" dirty="0" smtClean="0"/>
          </a:p>
          <a:p>
            <a:pPr defTabSz="343761"/>
            <a:endParaRPr lang="en-AU" sz="1100" b="0" dirty="0" smtClean="0"/>
          </a:p>
          <a:p>
            <a:pPr defTabSz="343761"/>
            <a:endParaRPr lang="en-AU" sz="1100" b="0" dirty="0" smtClean="0"/>
          </a:p>
          <a:p>
            <a:pPr defTabSz="343761"/>
            <a:endParaRPr lang="en-AU" sz="1100" b="0" dirty="0" smtClean="0"/>
          </a:p>
          <a:p>
            <a:pPr defTabSz="343761"/>
            <a:endParaRPr lang="en-AU" sz="1100" b="0" dirty="0" smtClean="0"/>
          </a:p>
          <a:p>
            <a:pPr defTabSz="343761"/>
            <a:endParaRPr lang="en-AU" sz="1100" b="0" dirty="0" smtClean="0"/>
          </a:p>
          <a:p>
            <a:pPr defTabSz="343761"/>
            <a:endParaRPr lang="en-AU" sz="1100" b="0" dirty="0" smtClean="0"/>
          </a:p>
          <a:p>
            <a:pPr defTabSz="343761"/>
            <a:endParaRPr lang="en-AU" sz="1100" b="0" dirty="0" smtClean="0"/>
          </a:p>
          <a:p>
            <a:pPr defTabSz="343761"/>
            <a:endParaRPr lang="en-AU" sz="600" b="0" dirty="0" smtClean="0"/>
          </a:p>
        </p:txBody>
      </p:sp>
      <p:sp>
        <p:nvSpPr>
          <p:cNvPr id="17" name="TextBox 16"/>
          <p:cNvSpPr txBox="1"/>
          <p:nvPr/>
        </p:nvSpPr>
        <p:spPr>
          <a:xfrm>
            <a:off x="15453982" y="10015858"/>
            <a:ext cx="3830881" cy="608493"/>
          </a:xfrm>
          <a:prstGeom prst="rect">
            <a:avLst/>
          </a:prstGeom>
          <a:noFill/>
        </p:spPr>
        <p:txBody>
          <a:bodyPr wrap="square" lIns="53968" tIns="26984" rIns="53968" bIns="26984" rtlCol="0">
            <a:spAutoFit/>
          </a:bodyPr>
          <a:lstStyle/>
          <a:p>
            <a:r>
              <a:rPr lang="en-US" sz="1200" dirty="0" smtClean="0"/>
              <a:t>Transforming Assessment is Supported by an Office for Learning and Teaching (Australian Government) Extension Grant 2013-2014</a:t>
            </a:r>
            <a:endParaRPr lang="en-US" sz="1200" dirty="0"/>
          </a:p>
        </p:txBody>
      </p:sp>
      <p:pic>
        <p:nvPicPr>
          <p:cNvPr id="18" name="Picture 17"/>
          <p:cNvPicPr>
            <a:picLocks noChangeAspect="1" noChangeArrowheads="1"/>
          </p:cNvPicPr>
          <p:nvPr/>
        </p:nvPicPr>
        <p:blipFill>
          <a:blip r:embed="rId8"/>
          <a:srcRect l="28337" t="15683" r="58193" b="71448"/>
          <a:stretch>
            <a:fillRect/>
          </a:stretch>
        </p:blipFill>
        <p:spPr bwMode="auto">
          <a:xfrm>
            <a:off x="14373477" y="10028726"/>
            <a:ext cx="1129619" cy="469485"/>
          </a:xfrm>
          <a:prstGeom prst="rect">
            <a:avLst/>
          </a:prstGeom>
          <a:noFill/>
          <a:ln w="9525">
            <a:noFill/>
            <a:miter lim="800000"/>
            <a:headEnd/>
            <a:tailEnd/>
          </a:ln>
          <a:effectLst/>
        </p:spPr>
      </p:pic>
      <p:graphicFrame>
        <p:nvGraphicFramePr>
          <p:cNvPr id="14" name="Chart 13"/>
          <p:cNvGraphicFramePr>
            <a:graphicFrameLocks/>
          </p:cNvGraphicFramePr>
          <p:nvPr>
            <p:extLst>
              <p:ext uri="{D42A27DB-BD31-4B8C-83A1-F6EECF244321}">
                <p14:modId xmlns:p14="http://schemas.microsoft.com/office/powerpoint/2010/main" val="20947131"/>
              </p:ext>
            </p:extLst>
          </p:nvPr>
        </p:nvGraphicFramePr>
        <p:xfrm>
          <a:off x="323727" y="3490105"/>
          <a:ext cx="18866096" cy="6320744"/>
        </p:xfrm>
        <a:graphic>
          <a:graphicData uri="http://schemas.openxmlformats.org/drawingml/2006/chart">
            <c:chart xmlns:c="http://schemas.openxmlformats.org/drawingml/2006/chart" xmlns:r="http://schemas.openxmlformats.org/officeDocument/2006/relationships" r:id="rId9"/>
          </a:graphicData>
        </a:graphic>
      </p:graphicFrame>
      <p:sp>
        <p:nvSpPr>
          <p:cNvPr id="15" name="TextBox 14"/>
          <p:cNvSpPr txBox="1"/>
          <p:nvPr/>
        </p:nvSpPr>
        <p:spPr>
          <a:xfrm>
            <a:off x="3970297" y="3546153"/>
            <a:ext cx="14955928" cy="485382"/>
          </a:xfrm>
          <a:prstGeom prst="rect">
            <a:avLst/>
          </a:prstGeom>
          <a:noFill/>
        </p:spPr>
        <p:txBody>
          <a:bodyPr wrap="square" lIns="53968" tIns="26984" rIns="53968" bIns="26984" rtlCol="0">
            <a:spAutoFit/>
          </a:bodyPr>
          <a:lstStyle/>
          <a:p>
            <a:pPr algn="r"/>
            <a:r>
              <a:rPr lang="en-US" sz="2800" dirty="0" smtClean="0"/>
              <a:t>Average live session attendance 24 &amp; total 979</a:t>
            </a: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srcRect l="39795" t="30102" r="23797" b="67345"/>
          <a:stretch>
            <a:fillRect/>
          </a:stretch>
        </p:blipFill>
        <p:spPr bwMode="auto">
          <a:xfrm>
            <a:off x="-16883" y="10106974"/>
            <a:ext cx="19530433" cy="899847"/>
          </a:xfrm>
          <a:prstGeom prst="rect">
            <a:avLst/>
          </a:prstGeom>
          <a:noFill/>
          <a:ln w="9525">
            <a:noFill/>
            <a:miter lim="800000"/>
            <a:headEnd/>
            <a:tailEnd/>
          </a:ln>
          <a:effectLst/>
        </p:spPr>
      </p:pic>
      <p:graphicFrame>
        <p:nvGraphicFramePr>
          <p:cNvPr id="91" name="Table 90"/>
          <p:cNvGraphicFramePr>
            <a:graphicFrameLocks noGrp="1"/>
          </p:cNvGraphicFramePr>
          <p:nvPr/>
        </p:nvGraphicFramePr>
        <p:xfrm>
          <a:off x="0" y="0"/>
          <a:ext cx="19513550" cy="2203972"/>
        </p:xfrm>
        <a:graphic>
          <a:graphicData uri="http://schemas.openxmlformats.org/drawingml/2006/table">
            <a:tbl>
              <a:tblPr firstRow="1" bandRow="1">
                <a:tableStyleId>{5C22544A-7EE6-4342-B048-85BDC9FD1C3A}</a:tableStyleId>
              </a:tblPr>
              <a:tblGrid>
                <a:gridCol w="19513550"/>
              </a:tblGrid>
              <a:tr h="2203972">
                <a:tc>
                  <a:txBody>
                    <a:bodyPr/>
                    <a:lstStyle/>
                    <a:p>
                      <a:pPr>
                        <a:buFont typeface="Arial" pitchFamily="34" charset="0"/>
                        <a:buNone/>
                      </a:pPr>
                      <a:endParaRPr lang="en-US" sz="1100" b="0" kern="1200" dirty="0" smtClean="0">
                        <a:solidFill>
                          <a:schemeClr val="dk1"/>
                        </a:solidFill>
                        <a:latin typeface="Arial" pitchFamily="34" charset="0"/>
                        <a:ea typeface="+mn-ea"/>
                        <a:cs typeface="Arial" pitchFamily="34" charset="0"/>
                      </a:endParaRPr>
                    </a:p>
                  </a:txBody>
                  <a:tcPr marL="58928" marR="58928" marT="23474" marB="23474">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solidFill>
                  </a:tcPr>
                </a:tc>
              </a:tr>
            </a:tbl>
          </a:graphicData>
        </a:graphic>
      </p:graphicFrame>
      <p:sp>
        <p:nvSpPr>
          <p:cNvPr id="2085" name="Text Box 37"/>
          <p:cNvSpPr txBox="1">
            <a:spLocks noChangeArrowheads="1"/>
          </p:cNvSpPr>
          <p:nvPr/>
        </p:nvSpPr>
        <p:spPr bwMode="auto">
          <a:xfrm>
            <a:off x="4113174" y="178781"/>
            <a:ext cx="10858576" cy="1811126"/>
          </a:xfrm>
          <a:prstGeom prst="rect">
            <a:avLst/>
          </a:prstGeom>
          <a:noFill/>
          <a:ln w="9525">
            <a:noFill/>
            <a:miter lim="800000"/>
            <a:headEnd/>
            <a:tailEnd/>
          </a:ln>
          <a:effectLst/>
        </p:spPr>
        <p:txBody>
          <a:bodyPr wrap="square" lIns="54726" tIns="27363" rIns="54726" bIns="27363">
            <a:spAutoFit/>
          </a:bodyPr>
          <a:lstStyle/>
          <a:p>
            <a:pPr algn="ctr" defTabSz="363798">
              <a:lnSpc>
                <a:spcPct val="90000"/>
              </a:lnSpc>
              <a:spcBef>
                <a:spcPts val="0"/>
              </a:spcBef>
            </a:pPr>
            <a:r>
              <a:rPr lang="en-US" sz="2400" b="0" dirty="0" smtClean="0">
                <a:solidFill>
                  <a:schemeClr val="bg1"/>
                </a:solidFill>
                <a:latin typeface="Arial Black" pitchFamily="34" charset="0"/>
                <a:cs typeface="Arial" pitchFamily="34" charset="0"/>
              </a:rPr>
              <a:t>Transforming Assessment Through Online Dissemination of Innovations in e-Assessment: Webinar Participation</a:t>
            </a:r>
          </a:p>
          <a:p>
            <a:pPr algn="ctr" defTabSz="363798">
              <a:lnSpc>
                <a:spcPct val="90000"/>
              </a:lnSpc>
              <a:spcBef>
                <a:spcPts val="0"/>
              </a:spcBef>
            </a:pPr>
            <a:r>
              <a:rPr lang="en-AU" sz="2100" b="0" dirty="0" smtClean="0">
                <a:solidFill>
                  <a:schemeClr val="bg1"/>
                </a:solidFill>
                <a:latin typeface="Arial" pitchFamily="34" charset="0"/>
                <a:cs typeface="Arial" pitchFamily="34" charset="0"/>
              </a:rPr>
              <a:t>Hillier M</a:t>
            </a:r>
            <a:r>
              <a:rPr lang="en-AU" sz="2100" b="0" baseline="30000" dirty="0" smtClean="0">
                <a:solidFill>
                  <a:schemeClr val="bg1"/>
                </a:solidFill>
                <a:latin typeface="Arial" pitchFamily="34" charset="0"/>
                <a:cs typeface="Arial" pitchFamily="34" charset="0"/>
              </a:rPr>
              <a:t>1,</a:t>
            </a:r>
            <a:r>
              <a:rPr lang="en-AU" sz="2100" b="0" dirty="0" smtClean="0">
                <a:solidFill>
                  <a:schemeClr val="bg1"/>
                </a:solidFill>
                <a:latin typeface="Arial" pitchFamily="34" charset="0"/>
                <a:cs typeface="Arial" pitchFamily="34" charset="0"/>
              </a:rPr>
              <a:t>&amp; Crisp G</a:t>
            </a:r>
            <a:r>
              <a:rPr lang="en-AU" sz="2100" b="0" baseline="30000" dirty="0" smtClean="0">
                <a:solidFill>
                  <a:schemeClr val="bg1"/>
                </a:solidFill>
                <a:latin typeface="Arial" pitchFamily="34" charset="0"/>
                <a:cs typeface="Arial" pitchFamily="34" charset="0"/>
              </a:rPr>
              <a:t>2</a:t>
            </a:r>
            <a:endParaRPr lang="en-AU" sz="2100" b="0" dirty="0" smtClean="0">
              <a:solidFill>
                <a:schemeClr val="bg1"/>
              </a:solidFill>
              <a:latin typeface="Arial" pitchFamily="34" charset="0"/>
              <a:cs typeface="Arial" pitchFamily="34" charset="0"/>
            </a:endParaRPr>
          </a:p>
          <a:p>
            <a:pPr algn="ctr"/>
            <a:r>
              <a:rPr lang="en-AU" sz="1700" b="0" baseline="30000" dirty="0" smtClean="0">
                <a:solidFill>
                  <a:schemeClr val="bg1"/>
                </a:solidFill>
                <a:latin typeface="Arial" pitchFamily="34" charset="0"/>
                <a:cs typeface="Arial" pitchFamily="34" charset="0"/>
              </a:rPr>
              <a:t>1</a:t>
            </a:r>
            <a:r>
              <a:rPr lang="en-US" sz="1700" b="0" dirty="0" smtClean="0">
                <a:solidFill>
                  <a:schemeClr val="bg1"/>
                </a:solidFill>
                <a:latin typeface="Arial" pitchFamily="34" charset="0"/>
                <a:cs typeface="Arial" pitchFamily="34" charset="0"/>
              </a:rPr>
              <a:t>Teaching and Education Development Institute, </a:t>
            </a:r>
            <a:r>
              <a:rPr lang="en-AU" sz="1700" b="0" dirty="0" smtClean="0">
                <a:solidFill>
                  <a:schemeClr val="bg1"/>
                </a:solidFill>
                <a:latin typeface="Arial" pitchFamily="34" charset="0"/>
                <a:cs typeface="Arial" pitchFamily="34" charset="0"/>
              </a:rPr>
              <a:t>University of Queensland, Australia</a:t>
            </a:r>
          </a:p>
          <a:p>
            <a:pPr algn="ctr"/>
            <a:r>
              <a:rPr lang="en-AU" sz="1700" b="0" baseline="30000" dirty="0" smtClean="0">
                <a:solidFill>
                  <a:schemeClr val="bg1"/>
                </a:solidFill>
                <a:latin typeface="Arial" pitchFamily="34" charset="0"/>
                <a:cs typeface="Arial" pitchFamily="34" charset="0"/>
              </a:rPr>
              <a:t>2</a:t>
            </a:r>
            <a:r>
              <a:rPr lang="en-AU" sz="1700" b="0" dirty="0" smtClean="0">
                <a:solidFill>
                  <a:schemeClr val="bg1"/>
                </a:solidFill>
                <a:latin typeface="Arial" pitchFamily="34" charset="0"/>
                <a:cs typeface="Arial" pitchFamily="34" charset="0"/>
              </a:rPr>
              <a:t>RMIT University, Australia</a:t>
            </a:r>
          </a:p>
          <a:p>
            <a:pPr algn="ctr"/>
            <a:r>
              <a:rPr lang="en-US" sz="1800" b="0" dirty="0" smtClean="0">
                <a:solidFill>
                  <a:schemeClr val="bg1"/>
                </a:solidFill>
              </a:rPr>
              <a:t>Contact Presenter: Dr Mathew Hillier m.hillier@uq.edu.au</a:t>
            </a:r>
          </a:p>
        </p:txBody>
      </p:sp>
      <p:graphicFrame>
        <p:nvGraphicFramePr>
          <p:cNvPr id="58" name="Table 57"/>
          <p:cNvGraphicFramePr>
            <a:graphicFrameLocks noGrp="1"/>
          </p:cNvGraphicFramePr>
          <p:nvPr>
            <p:extLst>
              <p:ext uri="{D42A27DB-BD31-4B8C-83A1-F6EECF244321}">
                <p14:modId xmlns:p14="http://schemas.microsoft.com/office/powerpoint/2010/main" val="2797782998"/>
              </p:ext>
            </p:extLst>
          </p:nvPr>
        </p:nvGraphicFramePr>
        <p:xfrm>
          <a:off x="229473" y="2489973"/>
          <a:ext cx="19032358" cy="7392884"/>
        </p:xfrm>
        <a:graphic>
          <a:graphicData uri="http://schemas.openxmlformats.org/drawingml/2006/table">
            <a:tbl>
              <a:tblPr firstRow="1" bandRow="1">
                <a:tableStyleId>{5C22544A-7EE6-4342-B048-85BDC9FD1C3A}</a:tableStyleId>
              </a:tblPr>
              <a:tblGrid>
                <a:gridCol w="19032358"/>
              </a:tblGrid>
              <a:tr h="960278">
                <a:tc>
                  <a:txBody>
                    <a:bodyPr/>
                    <a:lstStyle/>
                    <a:p>
                      <a:pPr marL="0" marR="0" indent="0" algn="l" defTabSz="611094" rtl="0" eaLnBrk="1" fontAlgn="auto" latinLnBrk="0" hangingPunct="1">
                        <a:lnSpc>
                          <a:spcPct val="100000"/>
                        </a:lnSpc>
                        <a:spcBef>
                          <a:spcPts val="0"/>
                        </a:spcBef>
                        <a:spcAft>
                          <a:spcPts val="0"/>
                        </a:spcAft>
                        <a:buClrTx/>
                        <a:buSzTx/>
                        <a:buFontTx/>
                        <a:buNone/>
                        <a:tabLst/>
                        <a:defRPr/>
                      </a:pPr>
                      <a:r>
                        <a:rPr lang="en-AU" sz="4800" b="1" kern="1200" dirty="0" smtClean="0">
                          <a:solidFill>
                            <a:schemeClr val="bg1"/>
                          </a:solidFill>
                          <a:latin typeface="Arial Black" pitchFamily="34" charset="0"/>
                          <a:ea typeface="+mn-ea"/>
                          <a:cs typeface="+mn-cs"/>
                        </a:rPr>
                        <a:t> Conversion (RSVP to Attendance) per</a:t>
                      </a:r>
                      <a:r>
                        <a:rPr lang="en-AU" sz="4800" b="1" kern="1200" baseline="0" dirty="0" smtClean="0">
                          <a:solidFill>
                            <a:schemeClr val="bg1"/>
                          </a:solidFill>
                          <a:latin typeface="Arial Black" pitchFamily="34" charset="0"/>
                          <a:ea typeface="+mn-ea"/>
                          <a:cs typeface="+mn-cs"/>
                        </a:rPr>
                        <a:t> session</a:t>
                      </a:r>
                      <a:endParaRPr lang="en-AU" sz="4800" b="1" kern="1200" dirty="0" smtClean="0">
                        <a:solidFill>
                          <a:schemeClr val="bg1"/>
                        </a:solidFill>
                        <a:latin typeface="Arial Black" pitchFamily="34" charset="0"/>
                        <a:ea typeface="+mn-ea"/>
                        <a:cs typeface="+mn-cs"/>
                      </a:endParaRPr>
                    </a:p>
                  </a:txBody>
                  <a:tcPr marL="58928" marR="58928" marT="23474" marB="23474">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r>
              <a:tr h="6432606">
                <a:tc>
                  <a:txBody>
                    <a:bodyPr/>
                    <a:lstStyle/>
                    <a:p>
                      <a:pPr>
                        <a:buFont typeface="Arial" pitchFamily="34" charset="0"/>
                        <a:buNone/>
                      </a:pPr>
                      <a:endParaRPr lang="en-US" sz="1100" b="0" kern="1200" dirty="0" smtClean="0">
                        <a:solidFill>
                          <a:schemeClr val="dk1"/>
                        </a:solidFill>
                        <a:latin typeface="Arial" pitchFamily="34" charset="0"/>
                        <a:ea typeface="+mn-ea"/>
                        <a:cs typeface="Arial" pitchFamily="34" charset="0"/>
                      </a:endParaRPr>
                    </a:p>
                  </a:txBody>
                  <a:tcPr marL="58928" marR="58928" marT="23474" marB="23474">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r>
            </a:tbl>
          </a:graphicData>
        </a:graphic>
      </p:graphicFrame>
      <p:pic>
        <p:nvPicPr>
          <p:cNvPr id="40" name="Picture 39" descr="UQ_bw.png"/>
          <p:cNvPicPr>
            <a:picLocks noChangeAspect="1"/>
          </p:cNvPicPr>
          <p:nvPr/>
        </p:nvPicPr>
        <p:blipFill>
          <a:blip r:embed="rId3" cstate="print"/>
          <a:stretch>
            <a:fillRect/>
          </a:stretch>
        </p:blipFill>
        <p:spPr>
          <a:xfrm>
            <a:off x="228684" y="146331"/>
            <a:ext cx="3665982" cy="1894523"/>
          </a:xfrm>
          <a:prstGeom prst="rect">
            <a:avLst/>
          </a:prstGeom>
        </p:spPr>
      </p:pic>
      <p:pic>
        <p:nvPicPr>
          <p:cNvPr id="43" name="Picture 42" descr="UQ_crest_logo - Copy.png"/>
          <p:cNvPicPr>
            <a:picLocks noChangeAspect="1"/>
          </p:cNvPicPr>
          <p:nvPr/>
        </p:nvPicPr>
        <p:blipFill>
          <a:blip r:embed="rId4" cstate="print"/>
          <a:stretch>
            <a:fillRect/>
          </a:stretch>
        </p:blipFill>
        <p:spPr>
          <a:xfrm>
            <a:off x="2145115" y="806135"/>
            <a:ext cx="1610868" cy="469392"/>
          </a:xfrm>
          <a:prstGeom prst="rect">
            <a:avLst/>
          </a:prstGeom>
        </p:spPr>
      </p:pic>
      <p:grpSp>
        <p:nvGrpSpPr>
          <p:cNvPr id="2" name="Group 92"/>
          <p:cNvGrpSpPr>
            <a:grpSpLocks noChangeAspect="1"/>
          </p:cNvGrpSpPr>
          <p:nvPr/>
        </p:nvGrpSpPr>
        <p:grpSpPr>
          <a:xfrm>
            <a:off x="15213149" y="275395"/>
            <a:ext cx="4116318" cy="1635268"/>
            <a:chOff x="11299481" y="8868376"/>
            <a:chExt cx="9497807" cy="4736599"/>
          </a:xfrm>
        </p:grpSpPr>
        <p:pic>
          <p:nvPicPr>
            <p:cNvPr id="1030" name="Picture 6"/>
            <p:cNvPicPr>
              <a:picLocks noChangeAspect="1" noChangeArrowheads="1"/>
            </p:cNvPicPr>
            <p:nvPr/>
          </p:nvPicPr>
          <p:blipFill>
            <a:blip r:embed="rId5" cstate="print"/>
            <a:srcRect l="7839" t="23190" r="6656" b="14611"/>
            <a:stretch>
              <a:fillRect/>
            </a:stretch>
          </p:blipFill>
          <p:spPr bwMode="auto">
            <a:xfrm>
              <a:off x="11299481" y="8868376"/>
              <a:ext cx="9497807" cy="4736599"/>
            </a:xfrm>
            <a:prstGeom prst="rect">
              <a:avLst/>
            </a:prstGeom>
            <a:noFill/>
            <a:ln w="9525">
              <a:noFill/>
              <a:miter lim="800000"/>
              <a:headEnd/>
              <a:tailEnd/>
            </a:ln>
            <a:effectLst/>
          </p:spPr>
        </p:pic>
        <p:pic>
          <p:nvPicPr>
            <p:cNvPr id="1031" name="Picture 7"/>
            <p:cNvPicPr>
              <a:picLocks noChangeAspect="1" noChangeArrowheads="1"/>
            </p:cNvPicPr>
            <p:nvPr/>
          </p:nvPicPr>
          <p:blipFill>
            <a:blip r:embed="rId6" cstate="print"/>
            <a:srcRect l="9596" t="24263" r="65221" b="29625"/>
            <a:stretch>
              <a:fillRect/>
            </a:stretch>
          </p:blipFill>
          <p:spPr bwMode="auto">
            <a:xfrm>
              <a:off x="11339059" y="9075298"/>
              <a:ext cx="2268081" cy="2847191"/>
            </a:xfrm>
            <a:prstGeom prst="rect">
              <a:avLst/>
            </a:prstGeom>
            <a:noFill/>
            <a:ln w="9525">
              <a:noFill/>
              <a:miter lim="800000"/>
              <a:headEnd/>
              <a:tailEnd/>
            </a:ln>
            <a:effectLst/>
          </p:spPr>
        </p:pic>
      </p:grpSp>
      <p:pic>
        <p:nvPicPr>
          <p:cNvPr id="1032" name="Picture 8"/>
          <p:cNvPicPr>
            <a:picLocks noChangeArrowheads="1"/>
          </p:cNvPicPr>
          <p:nvPr/>
        </p:nvPicPr>
        <p:blipFill>
          <a:blip r:embed="rId7"/>
          <a:srcRect t="41176" r="35578" b="50000"/>
          <a:stretch>
            <a:fillRect/>
          </a:stretch>
        </p:blipFill>
        <p:spPr bwMode="auto">
          <a:xfrm>
            <a:off x="-213338" y="2164849"/>
            <a:ext cx="19936359" cy="73935"/>
          </a:xfrm>
          <a:prstGeom prst="rect">
            <a:avLst/>
          </a:prstGeom>
          <a:noFill/>
          <a:ln w="9525">
            <a:noFill/>
            <a:miter lim="800000"/>
            <a:headEnd/>
            <a:tailEnd/>
          </a:ln>
          <a:effectLst/>
        </p:spPr>
      </p:pic>
      <p:sp>
        <p:nvSpPr>
          <p:cNvPr id="103" name="TextBox 102"/>
          <p:cNvSpPr txBox="1"/>
          <p:nvPr/>
        </p:nvSpPr>
        <p:spPr>
          <a:xfrm>
            <a:off x="0" y="10263469"/>
            <a:ext cx="19513549" cy="593104"/>
          </a:xfrm>
          <a:prstGeom prst="rect">
            <a:avLst/>
          </a:prstGeom>
          <a:noFill/>
        </p:spPr>
        <p:txBody>
          <a:bodyPr wrap="square" lIns="53968" tIns="26984" rIns="53968" bIns="26984" rtlCol="0">
            <a:spAutoFit/>
          </a:bodyPr>
          <a:lstStyle/>
          <a:p>
            <a:pPr algn="ctr"/>
            <a:r>
              <a:rPr lang="en-US" sz="3500" dirty="0" smtClean="0">
                <a:solidFill>
                  <a:schemeClr val="bg1"/>
                </a:solidFill>
              </a:rPr>
              <a:t>TransformingAssessment.com</a:t>
            </a:r>
            <a:endParaRPr lang="en-US" sz="3500" dirty="0">
              <a:solidFill>
                <a:schemeClr val="bg1"/>
              </a:solidFill>
            </a:endParaRPr>
          </a:p>
        </p:txBody>
      </p:sp>
      <p:graphicFrame>
        <p:nvGraphicFramePr>
          <p:cNvPr id="16" name="Table 15"/>
          <p:cNvGraphicFramePr>
            <a:graphicFrameLocks noGrp="1"/>
          </p:cNvGraphicFramePr>
          <p:nvPr>
            <p:extLst>
              <p:ext uri="{D42A27DB-BD31-4B8C-83A1-F6EECF244321}">
                <p14:modId xmlns:p14="http://schemas.microsoft.com/office/powerpoint/2010/main" val="3445161705"/>
              </p:ext>
            </p:extLst>
          </p:nvPr>
        </p:nvGraphicFramePr>
        <p:xfrm>
          <a:off x="1259831" y="5130330"/>
          <a:ext cx="17569952" cy="2808312"/>
        </p:xfrm>
        <a:graphic>
          <a:graphicData uri="http://schemas.openxmlformats.org/drawingml/2006/table">
            <a:tbl>
              <a:tblPr firstRow="1" bandRow="1">
                <a:tableStyleId>{5C22544A-7EE6-4342-B048-85BDC9FD1C3A}</a:tableStyleId>
              </a:tblPr>
              <a:tblGrid>
                <a:gridCol w="17569952"/>
              </a:tblGrid>
              <a:tr h="2808312">
                <a:tc>
                  <a:txBody>
                    <a:bodyPr/>
                    <a:lstStyle/>
                    <a:p>
                      <a:pPr marL="144353" indent="-144353" algn="l" defTabSz="611094" rtl="0" eaLnBrk="1" latinLnBrk="0" hangingPunct="1">
                        <a:buSzPct val="125000"/>
                        <a:buFont typeface="Arial" pitchFamily="34" charset="0"/>
                        <a:buNone/>
                      </a:pPr>
                      <a:endParaRPr lang="en-US" sz="1100" b="0" kern="1200" dirty="0" smtClean="0">
                        <a:solidFill>
                          <a:schemeClr val="dk1"/>
                        </a:solidFill>
                        <a:latin typeface="Arial" pitchFamily="34" charset="0"/>
                        <a:ea typeface="+mn-ea"/>
                        <a:cs typeface="Arial" pitchFamily="34" charset="0"/>
                      </a:endParaRPr>
                    </a:p>
                  </a:txBody>
                  <a:tcPr marL="58928" marR="58928" marT="23474" marB="23474">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75000"/>
                        <a:alpha val="17000"/>
                      </a:schemeClr>
                    </a:solidFill>
                  </a:tcPr>
                </a:tc>
              </a:tr>
            </a:tbl>
          </a:graphicData>
        </a:graphic>
      </p:graphicFrame>
      <p:sp>
        <p:nvSpPr>
          <p:cNvPr id="18" name="Rounded Rectangular Callout 17"/>
          <p:cNvSpPr/>
          <p:nvPr/>
        </p:nvSpPr>
        <p:spPr bwMode="auto">
          <a:xfrm>
            <a:off x="14277513" y="8802737"/>
            <a:ext cx="4991196" cy="2026236"/>
          </a:xfrm>
          <a:prstGeom prst="wedgeRoundRectCallout">
            <a:avLst>
              <a:gd name="adj1" fmla="val -15909"/>
              <a:gd name="adj2" fmla="val 49509"/>
              <a:gd name="adj3" fmla="val 16667"/>
            </a:avLst>
          </a:prstGeom>
          <a:solidFill>
            <a:schemeClr val="bg1"/>
          </a:solidFill>
          <a:ln w="9525" cap="flat" cmpd="sng" algn="ctr">
            <a:noFill/>
            <a:prstDash val="solid"/>
            <a:round/>
            <a:headEnd type="none" w="med" len="med"/>
            <a:tailEnd type="none" w="med" len="med"/>
          </a:ln>
          <a:effectLst/>
        </p:spPr>
        <p:txBody>
          <a:bodyPr vert="horz" wrap="square" lIns="45856" tIns="22927" rIns="45856" bIns="22927" numCol="1" rtlCol="0" anchor="t" anchorCtr="0" compatLnSpc="1">
            <a:prstTxWarp prst="textNoShape">
              <a:avLst/>
            </a:prstTxWarp>
            <a:spAutoFit/>
          </a:bodyPr>
          <a:lstStyle/>
          <a:p>
            <a:pPr defTabSz="343761"/>
            <a:endParaRPr lang="en-AU" sz="1100" b="0" dirty="0" smtClean="0"/>
          </a:p>
          <a:p>
            <a:pPr defTabSz="343761"/>
            <a:endParaRPr lang="en-AU" sz="1100" b="0" dirty="0" smtClean="0"/>
          </a:p>
          <a:p>
            <a:pPr defTabSz="343761"/>
            <a:endParaRPr lang="en-AU" sz="1100" b="0" dirty="0" smtClean="0"/>
          </a:p>
          <a:p>
            <a:pPr defTabSz="343761"/>
            <a:endParaRPr lang="en-AU" sz="1100" b="0" dirty="0" smtClean="0"/>
          </a:p>
          <a:p>
            <a:pPr defTabSz="343761"/>
            <a:endParaRPr lang="en-AU" sz="1100" b="0" dirty="0" smtClean="0"/>
          </a:p>
          <a:p>
            <a:pPr defTabSz="343761"/>
            <a:endParaRPr lang="en-AU" sz="1100" b="0" dirty="0" smtClean="0"/>
          </a:p>
          <a:p>
            <a:pPr defTabSz="343761"/>
            <a:endParaRPr lang="en-AU" sz="1100" b="0" dirty="0" smtClean="0"/>
          </a:p>
          <a:p>
            <a:pPr defTabSz="343761"/>
            <a:endParaRPr lang="en-AU" sz="1100" b="0" dirty="0" smtClean="0"/>
          </a:p>
          <a:p>
            <a:pPr defTabSz="343761"/>
            <a:endParaRPr lang="en-AU" sz="1100" b="0" dirty="0" smtClean="0"/>
          </a:p>
          <a:p>
            <a:pPr defTabSz="343761"/>
            <a:endParaRPr lang="en-AU" sz="1100" b="0" dirty="0" smtClean="0"/>
          </a:p>
          <a:p>
            <a:pPr defTabSz="343761"/>
            <a:endParaRPr lang="en-AU" sz="600" b="0" dirty="0" smtClean="0"/>
          </a:p>
        </p:txBody>
      </p:sp>
      <p:sp>
        <p:nvSpPr>
          <p:cNvPr id="19" name="TextBox 18"/>
          <p:cNvSpPr txBox="1"/>
          <p:nvPr/>
        </p:nvSpPr>
        <p:spPr>
          <a:xfrm>
            <a:off x="15453982" y="10015858"/>
            <a:ext cx="3830881" cy="608493"/>
          </a:xfrm>
          <a:prstGeom prst="rect">
            <a:avLst/>
          </a:prstGeom>
          <a:noFill/>
        </p:spPr>
        <p:txBody>
          <a:bodyPr wrap="square" lIns="53968" tIns="26984" rIns="53968" bIns="26984" rtlCol="0">
            <a:spAutoFit/>
          </a:bodyPr>
          <a:lstStyle/>
          <a:p>
            <a:r>
              <a:rPr lang="en-US" sz="1200" dirty="0" smtClean="0"/>
              <a:t>Transforming Assessment is Supported by an Office for Learning and Teaching (Australian Government) Extension Grant 2013-2014</a:t>
            </a:r>
            <a:endParaRPr lang="en-US" sz="1200" dirty="0"/>
          </a:p>
        </p:txBody>
      </p:sp>
      <p:pic>
        <p:nvPicPr>
          <p:cNvPr id="20" name="Picture 19"/>
          <p:cNvPicPr>
            <a:picLocks noChangeAspect="1" noChangeArrowheads="1"/>
          </p:cNvPicPr>
          <p:nvPr/>
        </p:nvPicPr>
        <p:blipFill>
          <a:blip r:embed="rId8"/>
          <a:srcRect l="28337" t="15683" r="58193" b="71448"/>
          <a:stretch>
            <a:fillRect/>
          </a:stretch>
        </p:blipFill>
        <p:spPr bwMode="auto">
          <a:xfrm>
            <a:off x="14373477" y="10028726"/>
            <a:ext cx="1129619" cy="469485"/>
          </a:xfrm>
          <a:prstGeom prst="rect">
            <a:avLst/>
          </a:prstGeom>
          <a:noFill/>
          <a:ln w="9525">
            <a:noFill/>
            <a:miter lim="800000"/>
            <a:headEnd/>
            <a:tailEnd/>
          </a:ln>
          <a:effectLst/>
        </p:spPr>
      </p:pic>
      <p:graphicFrame>
        <p:nvGraphicFramePr>
          <p:cNvPr id="15" name="Chart 14"/>
          <p:cNvGraphicFramePr>
            <a:graphicFrameLocks/>
          </p:cNvGraphicFramePr>
          <p:nvPr>
            <p:extLst>
              <p:ext uri="{D42A27DB-BD31-4B8C-83A1-F6EECF244321}">
                <p14:modId xmlns:p14="http://schemas.microsoft.com/office/powerpoint/2010/main" val="3693586345"/>
              </p:ext>
            </p:extLst>
          </p:nvPr>
        </p:nvGraphicFramePr>
        <p:xfrm>
          <a:off x="323727" y="3561543"/>
          <a:ext cx="18722080" cy="6177298"/>
        </p:xfrm>
        <a:graphic>
          <a:graphicData uri="http://schemas.openxmlformats.org/drawingml/2006/chart">
            <c:chart xmlns:c="http://schemas.openxmlformats.org/drawingml/2006/chart" xmlns:r="http://schemas.openxmlformats.org/officeDocument/2006/relationships" r:id="rId9"/>
          </a:graphicData>
        </a:graphic>
      </p:graphicFrame>
      <p:sp>
        <p:nvSpPr>
          <p:cNvPr id="3" name="Rectangle 2"/>
          <p:cNvSpPr/>
          <p:nvPr/>
        </p:nvSpPr>
        <p:spPr bwMode="auto">
          <a:xfrm>
            <a:off x="1259831" y="5130329"/>
            <a:ext cx="17569952" cy="2808312"/>
          </a:xfrm>
          <a:prstGeom prst="rect">
            <a:avLst/>
          </a:prstGeom>
          <a:solidFill>
            <a:schemeClr val="accent5">
              <a:lumMod val="75000"/>
              <a:alpha val="20000"/>
            </a:schemeClr>
          </a:solidFill>
          <a:ln w="9525" cap="flat" cmpd="sng" algn="ctr">
            <a:noFill/>
            <a:prstDash val="solid"/>
            <a:round/>
            <a:headEnd type="none" w="med" len="med"/>
            <a:tailEnd type="none" w="med" len="med"/>
          </a:ln>
          <a:effectLst/>
        </p:spPr>
        <p:txBody>
          <a:bodyPr vert="horz" wrap="square" lIns="77695" tIns="38847" rIns="77695" bIns="38847" numCol="1" rtlCol="0" anchor="t" anchorCtr="0" compatLnSpc="1">
            <a:prstTxWarp prst="textNoShape">
              <a:avLst/>
            </a:prstTxWarp>
            <a:spAutoFit/>
          </a:bodyPr>
          <a:lstStyle/>
          <a:p>
            <a:pPr marL="0" marR="0" indent="0" algn="l" defTabSz="871538" rtl="0" eaLnBrk="1" fontAlgn="base" latinLnBrk="0" hangingPunct="1">
              <a:lnSpc>
                <a:spcPct val="100000"/>
              </a:lnSpc>
              <a:spcBef>
                <a:spcPct val="0"/>
              </a:spcBef>
              <a:spcAft>
                <a:spcPct val="0"/>
              </a:spcAft>
              <a:buClrTx/>
              <a:buSzTx/>
              <a:buFontTx/>
              <a:buNone/>
              <a:tabLst/>
            </a:pPr>
            <a:endParaRPr kumimoji="0" lang="en-US" sz="2600" b="1" i="0" u="none" strike="noStrike" cap="none" normalizeH="0" baseline="0" smtClean="0">
              <a:ln>
                <a:noFill/>
              </a:ln>
              <a:solidFill>
                <a:schemeClr val="tx1"/>
              </a:solidFill>
              <a:effectLst/>
              <a:latin typeface="Arial" charset="0"/>
            </a:endParaRPr>
          </a:p>
        </p:txBody>
      </p:sp>
      <p:sp>
        <p:nvSpPr>
          <p:cNvPr id="17" name="TextBox 16"/>
          <p:cNvSpPr txBox="1"/>
          <p:nvPr/>
        </p:nvSpPr>
        <p:spPr>
          <a:xfrm>
            <a:off x="12061031" y="3978201"/>
            <a:ext cx="6768752" cy="485382"/>
          </a:xfrm>
          <a:prstGeom prst="rect">
            <a:avLst/>
          </a:prstGeom>
          <a:noFill/>
        </p:spPr>
        <p:txBody>
          <a:bodyPr wrap="square" lIns="53968" tIns="26984" rIns="53968" bIns="26984" rtlCol="0">
            <a:spAutoFit/>
          </a:bodyPr>
          <a:lstStyle/>
          <a:p>
            <a:pPr algn="r"/>
            <a:r>
              <a:rPr lang="en-US" sz="2800" dirty="0" smtClean="0"/>
              <a:t>Average Conversion 64%</a:t>
            </a:r>
            <a:endParaRPr lang="en-US" sz="2800" dirty="0"/>
          </a:p>
        </p:txBody>
      </p:sp>
    </p:spTree>
    <p:extLst>
      <p:ext uri="{BB962C8B-B14F-4D97-AF65-F5344CB8AC3E}">
        <p14:creationId xmlns:p14="http://schemas.microsoft.com/office/powerpoint/2010/main" val="186027012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srcRect l="39795" t="30102" r="23797" b="67345"/>
          <a:stretch>
            <a:fillRect/>
          </a:stretch>
        </p:blipFill>
        <p:spPr bwMode="auto">
          <a:xfrm>
            <a:off x="-16883" y="10106974"/>
            <a:ext cx="19530433" cy="899847"/>
          </a:xfrm>
          <a:prstGeom prst="rect">
            <a:avLst/>
          </a:prstGeom>
          <a:noFill/>
          <a:ln w="9525">
            <a:noFill/>
            <a:miter lim="800000"/>
            <a:headEnd/>
            <a:tailEnd/>
          </a:ln>
          <a:effectLst/>
        </p:spPr>
      </p:pic>
      <p:graphicFrame>
        <p:nvGraphicFramePr>
          <p:cNvPr id="91" name="Table 90"/>
          <p:cNvGraphicFramePr>
            <a:graphicFrameLocks noGrp="1"/>
          </p:cNvGraphicFramePr>
          <p:nvPr/>
        </p:nvGraphicFramePr>
        <p:xfrm>
          <a:off x="0" y="0"/>
          <a:ext cx="19513550" cy="2203972"/>
        </p:xfrm>
        <a:graphic>
          <a:graphicData uri="http://schemas.openxmlformats.org/drawingml/2006/table">
            <a:tbl>
              <a:tblPr firstRow="1" bandRow="1">
                <a:tableStyleId>{5C22544A-7EE6-4342-B048-85BDC9FD1C3A}</a:tableStyleId>
              </a:tblPr>
              <a:tblGrid>
                <a:gridCol w="19513550"/>
              </a:tblGrid>
              <a:tr h="2203972">
                <a:tc>
                  <a:txBody>
                    <a:bodyPr/>
                    <a:lstStyle/>
                    <a:p>
                      <a:pPr>
                        <a:buFont typeface="Arial" pitchFamily="34" charset="0"/>
                        <a:buNone/>
                      </a:pPr>
                      <a:endParaRPr lang="en-US" sz="1100" b="0" kern="1200" dirty="0" smtClean="0">
                        <a:solidFill>
                          <a:schemeClr val="dk1"/>
                        </a:solidFill>
                        <a:latin typeface="Arial" pitchFamily="34" charset="0"/>
                        <a:ea typeface="+mn-ea"/>
                        <a:cs typeface="Arial" pitchFamily="34" charset="0"/>
                      </a:endParaRPr>
                    </a:p>
                  </a:txBody>
                  <a:tcPr marL="58928" marR="58928" marT="23474" marB="23474">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solidFill>
                  </a:tcPr>
                </a:tc>
              </a:tr>
            </a:tbl>
          </a:graphicData>
        </a:graphic>
      </p:graphicFrame>
      <p:sp>
        <p:nvSpPr>
          <p:cNvPr id="2085" name="Text Box 37"/>
          <p:cNvSpPr txBox="1">
            <a:spLocks noChangeArrowheads="1"/>
          </p:cNvSpPr>
          <p:nvPr/>
        </p:nvSpPr>
        <p:spPr bwMode="auto">
          <a:xfrm>
            <a:off x="4113174" y="178781"/>
            <a:ext cx="10858576" cy="1811126"/>
          </a:xfrm>
          <a:prstGeom prst="rect">
            <a:avLst/>
          </a:prstGeom>
          <a:noFill/>
          <a:ln w="9525">
            <a:noFill/>
            <a:miter lim="800000"/>
            <a:headEnd/>
            <a:tailEnd/>
          </a:ln>
          <a:effectLst/>
        </p:spPr>
        <p:txBody>
          <a:bodyPr wrap="square" lIns="54726" tIns="27363" rIns="54726" bIns="27363">
            <a:spAutoFit/>
          </a:bodyPr>
          <a:lstStyle/>
          <a:p>
            <a:pPr algn="ctr" defTabSz="363798">
              <a:lnSpc>
                <a:spcPct val="90000"/>
              </a:lnSpc>
              <a:spcBef>
                <a:spcPts val="0"/>
              </a:spcBef>
            </a:pPr>
            <a:r>
              <a:rPr lang="en-US" sz="2400" b="0" dirty="0" smtClean="0">
                <a:solidFill>
                  <a:schemeClr val="bg1"/>
                </a:solidFill>
                <a:latin typeface="Arial Black" pitchFamily="34" charset="0"/>
                <a:cs typeface="Arial" pitchFamily="34" charset="0"/>
              </a:rPr>
              <a:t>Transforming Assessment Through Online Dissemination of Innovations in e-Assessment: Webinar Participation</a:t>
            </a:r>
          </a:p>
          <a:p>
            <a:pPr algn="ctr" defTabSz="363798">
              <a:lnSpc>
                <a:spcPct val="90000"/>
              </a:lnSpc>
              <a:spcBef>
                <a:spcPts val="0"/>
              </a:spcBef>
            </a:pPr>
            <a:r>
              <a:rPr lang="en-AU" sz="2100" b="0" dirty="0" smtClean="0">
                <a:solidFill>
                  <a:schemeClr val="bg1"/>
                </a:solidFill>
                <a:latin typeface="Arial" pitchFamily="34" charset="0"/>
                <a:cs typeface="Arial" pitchFamily="34" charset="0"/>
              </a:rPr>
              <a:t>Hillier M</a:t>
            </a:r>
            <a:r>
              <a:rPr lang="en-AU" sz="2100" b="0" baseline="30000" dirty="0" smtClean="0">
                <a:solidFill>
                  <a:schemeClr val="bg1"/>
                </a:solidFill>
                <a:latin typeface="Arial" pitchFamily="34" charset="0"/>
                <a:cs typeface="Arial" pitchFamily="34" charset="0"/>
              </a:rPr>
              <a:t>1,</a:t>
            </a:r>
            <a:r>
              <a:rPr lang="en-AU" sz="2100" b="0" dirty="0" smtClean="0">
                <a:solidFill>
                  <a:schemeClr val="bg1"/>
                </a:solidFill>
                <a:latin typeface="Arial" pitchFamily="34" charset="0"/>
                <a:cs typeface="Arial" pitchFamily="34" charset="0"/>
              </a:rPr>
              <a:t>&amp; Crisp G</a:t>
            </a:r>
            <a:r>
              <a:rPr lang="en-AU" sz="2100" b="0" baseline="30000" dirty="0" smtClean="0">
                <a:solidFill>
                  <a:schemeClr val="bg1"/>
                </a:solidFill>
                <a:latin typeface="Arial" pitchFamily="34" charset="0"/>
                <a:cs typeface="Arial" pitchFamily="34" charset="0"/>
              </a:rPr>
              <a:t>2</a:t>
            </a:r>
            <a:endParaRPr lang="en-AU" sz="2100" b="0" dirty="0" smtClean="0">
              <a:solidFill>
                <a:schemeClr val="bg1"/>
              </a:solidFill>
              <a:latin typeface="Arial" pitchFamily="34" charset="0"/>
              <a:cs typeface="Arial" pitchFamily="34" charset="0"/>
            </a:endParaRPr>
          </a:p>
          <a:p>
            <a:pPr algn="ctr"/>
            <a:r>
              <a:rPr lang="en-AU" sz="1700" b="0" baseline="30000" dirty="0" smtClean="0">
                <a:solidFill>
                  <a:schemeClr val="bg1"/>
                </a:solidFill>
                <a:latin typeface="Arial" pitchFamily="34" charset="0"/>
                <a:cs typeface="Arial" pitchFamily="34" charset="0"/>
              </a:rPr>
              <a:t>1</a:t>
            </a:r>
            <a:r>
              <a:rPr lang="en-US" sz="1700" b="0" dirty="0" smtClean="0">
                <a:solidFill>
                  <a:schemeClr val="bg1"/>
                </a:solidFill>
                <a:latin typeface="Arial" pitchFamily="34" charset="0"/>
                <a:cs typeface="Arial" pitchFamily="34" charset="0"/>
              </a:rPr>
              <a:t>Teaching and Education Development Institute, </a:t>
            </a:r>
            <a:r>
              <a:rPr lang="en-AU" sz="1700" b="0" dirty="0" smtClean="0">
                <a:solidFill>
                  <a:schemeClr val="bg1"/>
                </a:solidFill>
                <a:latin typeface="Arial" pitchFamily="34" charset="0"/>
                <a:cs typeface="Arial" pitchFamily="34" charset="0"/>
              </a:rPr>
              <a:t>University of Queensland, Australia</a:t>
            </a:r>
          </a:p>
          <a:p>
            <a:pPr algn="ctr"/>
            <a:r>
              <a:rPr lang="en-AU" sz="1700" b="0" baseline="30000" dirty="0" smtClean="0">
                <a:solidFill>
                  <a:schemeClr val="bg1"/>
                </a:solidFill>
                <a:latin typeface="Arial" pitchFamily="34" charset="0"/>
                <a:cs typeface="Arial" pitchFamily="34" charset="0"/>
              </a:rPr>
              <a:t>2</a:t>
            </a:r>
            <a:r>
              <a:rPr lang="en-AU" sz="1700" b="0" dirty="0" smtClean="0">
                <a:solidFill>
                  <a:schemeClr val="bg1"/>
                </a:solidFill>
                <a:latin typeface="Arial" pitchFamily="34" charset="0"/>
                <a:cs typeface="Arial" pitchFamily="34" charset="0"/>
              </a:rPr>
              <a:t>RMIT University, Australia</a:t>
            </a:r>
          </a:p>
          <a:p>
            <a:pPr algn="ctr"/>
            <a:r>
              <a:rPr lang="en-US" sz="1800" b="0" dirty="0" smtClean="0">
                <a:solidFill>
                  <a:schemeClr val="bg1"/>
                </a:solidFill>
              </a:rPr>
              <a:t>Contact Presenter: Dr Mathew Hillier m.hillier@uq.edu.au</a:t>
            </a:r>
          </a:p>
        </p:txBody>
      </p:sp>
      <p:graphicFrame>
        <p:nvGraphicFramePr>
          <p:cNvPr id="58" name="Table 57"/>
          <p:cNvGraphicFramePr>
            <a:graphicFrameLocks noGrp="1"/>
          </p:cNvGraphicFramePr>
          <p:nvPr>
            <p:extLst>
              <p:ext uri="{D42A27DB-BD31-4B8C-83A1-F6EECF244321}">
                <p14:modId xmlns:p14="http://schemas.microsoft.com/office/powerpoint/2010/main" val="2377356970"/>
              </p:ext>
            </p:extLst>
          </p:nvPr>
        </p:nvGraphicFramePr>
        <p:xfrm>
          <a:off x="229473" y="2489973"/>
          <a:ext cx="19032358" cy="7392884"/>
        </p:xfrm>
        <a:graphic>
          <a:graphicData uri="http://schemas.openxmlformats.org/drawingml/2006/table">
            <a:tbl>
              <a:tblPr firstRow="1" bandRow="1">
                <a:tableStyleId>{5C22544A-7EE6-4342-B048-85BDC9FD1C3A}</a:tableStyleId>
              </a:tblPr>
              <a:tblGrid>
                <a:gridCol w="19032358"/>
              </a:tblGrid>
              <a:tr h="1730424">
                <a:tc>
                  <a:txBody>
                    <a:bodyPr/>
                    <a:lstStyle/>
                    <a:p>
                      <a:pPr marL="0" marR="0" indent="0" algn="l" defTabSz="611094" rtl="0" eaLnBrk="1" fontAlgn="auto" latinLnBrk="0" hangingPunct="1">
                        <a:lnSpc>
                          <a:spcPct val="100000"/>
                        </a:lnSpc>
                        <a:spcBef>
                          <a:spcPts val="0"/>
                        </a:spcBef>
                        <a:spcAft>
                          <a:spcPts val="0"/>
                        </a:spcAft>
                        <a:buClrTx/>
                        <a:buSzTx/>
                        <a:buFontTx/>
                        <a:buNone/>
                        <a:tabLst/>
                        <a:defRPr/>
                      </a:pPr>
                      <a:r>
                        <a:rPr lang="en-AU" sz="4800" b="1" kern="1200" dirty="0" smtClean="0">
                          <a:solidFill>
                            <a:schemeClr val="bg1"/>
                          </a:solidFill>
                          <a:latin typeface="Arial Black" pitchFamily="34" charset="0"/>
                          <a:ea typeface="+mn-ea"/>
                          <a:cs typeface="+mn-cs"/>
                        </a:rPr>
                        <a:t> Repeat Participation </a:t>
                      </a:r>
                      <a:br>
                        <a:rPr lang="en-AU" sz="4800" b="1" kern="1200" dirty="0" smtClean="0">
                          <a:solidFill>
                            <a:schemeClr val="bg1"/>
                          </a:solidFill>
                          <a:latin typeface="Arial Black" pitchFamily="34" charset="0"/>
                          <a:ea typeface="+mn-ea"/>
                          <a:cs typeface="+mn-cs"/>
                        </a:rPr>
                      </a:br>
                      <a:r>
                        <a:rPr lang="en-AU" sz="4800" b="1" kern="1200" dirty="0" smtClean="0">
                          <a:solidFill>
                            <a:schemeClr val="bg1"/>
                          </a:solidFill>
                          <a:latin typeface="Arial Black" pitchFamily="34" charset="0"/>
                          <a:ea typeface="+mn-ea"/>
                          <a:cs typeface="+mn-cs"/>
                        </a:rPr>
                        <a:t> Exactly this number of times (RSVPs)</a:t>
                      </a:r>
                    </a:p>
                  </a:txBody>
                  <a:tcPr marL="58928" marR="58928" marT="23474" marB="23474">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r>
              <a:tr h="5662460">
                <a:tc>
                  <a:txBody>
                    <a:bodyPr/>
                    <a:lstStyle/>
                    <a:p>
                      <a:pPr>
                        <a:buFont typeface="Arial" pitchFamily="34" charset="0"/>
                        <a:buNone/>
                      </a:pPr>
                      <a:endParaRPr lang="en-US" sz="1100" b="0" kern="1200" dirty="0" smtClean="0">
                        <a:solidFill>
                          <a:schemeClr val="dk1"/>
                        </a:solidFill>
                        <a:latin typeface="Arial" pitchFamily="34" charset="0"/>
                        <a:ea typeface="+mn-ea"/>
                        <a:cs typeface="Arial" pitchFamily="34" charset="0"/>
                      </a:endParaRPr>
                    </a:p>
                  </a:txBody>
                  <a:tcPr marL="58928" marR="58928" marT="23474" marB="23474">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r>
            </a:tbl>
          </a:graphicData>
        </a:graphic>
      </p:graphicFrame>
      <p:pic>
        <p:nvPicPr>
          <p:cNvPr id="40" name="Picture 39" descr="UQ_bw.png"/>
          <p:cNvPicPr>
            <a:picLocks noChangeAspect="1"/>
          </p:cNvPicPr>
          <p:nvPr/>
        </p:nvPicPr>
        <p:blipFill>
          <a:blip r:embed="rId3" cstate="print"/>
          <a:stretch>
            <a:fillRect/>
          </a:stretch>
        </p:blipFill>
        <p:spPr>
          <a:xfrm>
            <a:off x="228684" y="146331"/>
            <a:ext cx="3665982" cy="1894523"/>
          </a:xfrm>
          <a:prstGeom prst="rect">
            <a:avLst/>
          </a:prstGeom>
        </p:spPr>
      </p:pic>
      <p:pic>
        <p:nvPicPr>
          <p:cNvPr id="43" name="Picture 42" descr="UQ_crest_logo - Copy.png"/>
          <p:cNvPicPr>
            <a:picLocks noChangeAspect="1"/>
          </p:cNvPicPr>
          <p:nvPr/>
        </p:nvPicPr>
        <p:blipFill>
          <a:blip r:embed="rId4" cstate="print"/>
          <a:stretch>
            <a:fillRect/>
          </a:stretch>
        </p:blipFill>
        <p:spPr>
          <a:xfrm>
            <a:off x="2145115" y="806135"/>
            <a:ext cx="1610868" cy="469392"/>
          </a:xfrm>
          <a:prstGeom prst="rect">
            <a:avLst/>
          </a:prstGeom>
        </p:spPr>
      </p:pic>
      <p:grpSp>
        <p:nvGrpSpPr>
          <p:cNvPr id="2" name="Group 92"/>
          <p:cNvGrpSpPr>
            <a:grpSpLocks noChangeAspect="1"/>
          </p:cNvGrpSpPr>
          <p:nvPr/>
        </p:nvGrpSpPr>
        <p:grpSpPr>
          <a:xfrm>
            <a:off x="15213149" y="275395"/>
            <a:ext cx="4116318" cy="1635268"/>
            <a:chOff x="11299481" y="8868376"/>
            <a:chExt cx="9497807" cy="4736599"/>
          </a:xfrm>
        </p:grpSpPr>
        <p:pic>
          <p:nvPicPr>
            <p:cNvPr id="1030" name="Picture 6"/>
            <p:cNvPicPr>
              <a:picLocks noChangeAspect="1" noChangeArrowheads="1"/>
            </p:cNvPicPr>
            <p:nvPr/>
          </p:nvPicPr>
          <p:blipFill>
            <a:blip r:embed="rId5" cstate="print"/>
            <a:srcRect l="7839" t="23190" r="6656" b="14611"/>
            <a:stretch>
              <a:fillRect/>
            </a:stretch>
          </p:blipFill>
          <p:spPr bwMode="auto">
            <a:xfrm>
              <a:off x="11299481" y="8868376"/>
              <a:ext cx="9497807" cy="4736599"/>
            </a:xfrm>
            <a:prstGeom prst="rect">
              <a:avLst/>
            </a:prstGeom>
            <a:noFill/>
            <a:ln w="9525">
              <a:noFill/>
              <a:miter lim="800000"/>
              <a:headEnd/>
              <a:tailEnd/>
            </a:ln>
            <a:effectLst/>
          </p:spPr>
        </p:pic>
        <p:pic>
          <p:nvPicPr>
            <p:cNvPr id="1031" name="Picture 7"/>
            <p:cNvPicPr>
              <a:picLocks noChangeAspect="1" noChangeArrowheads="1"/>
            </p:cNvPicPr>
            <p:nvPr/>
          </p:nvPicPr>
          <p:blipFill>
            <a:blip r:embed="rId6" cstate="print"/>
            <a:srcRect l="9596" t="24263" r="65221" b="29625"/>
            <a:stretch>
              <a:fillRect/>
            </a:stretch>
          </p:blipFill>
          <p:spPr bwMode="auto">
            <a:xfrm>
              <a:off x="11339059" y="9075298"/>
              <a:ext cx="2268081" cy="2847191"/>
            </a:xfrm>
            <a:prstGeom prst="rect">
              <a:avLst/>
            </a:prstGeom>
            <a:noFill/>
            <a:ln w="9525">
              <a:noFill/>
              <a:miter lim="800000"/>
              <a:headEnd/>
              <a:tailEnd/>
            </a:ln>
            <a:effectLst/>
          </p:spPr>
        </p:pic>
      </p:grpSp>
      <p:pic>
        <p:nvPicPr>
          <p:cNvPr id="1032" name="Picture 8"/>
          <p:cNvPicPr>
            <a:picLocks noChangeArrowheads="1"/>
          </p:cNvPicPr>
          <p:nvPr/>
        </p:nvPicPr>
        <p:blipFill>
          <a:blip r:embed="rId7"/>
          <a:srcRect t="41176" r="35578" b="50000"/>
          <a:stretch>
            <a:fillRect/>
          </a:stretch>
        </p:blipFill>
        <p:spPr bwMode="auto">
          <a:xfrm>
            <a:off x="-213338" y="2164849"/>
            <a:ext cx="19936359" cy="73935"/>
          </a:xfrm>
          <a:prstGeom prst="rect">
            <a:avLst/>
          </a:prstGeom>
          <a:noFill/>
          <a:ln w="9525">
            <a:noFill/>
            <a:miter lim="800000"/>
            <a:headEnd/>
            <a:tailEnd/>
          </a:ln>
          <a:effectLst/>
        </p:spPr>
      </p:pic>
      <p:sp>
        <p:nvSpPr>
          <p:cNvPr id="103" name="TextBox 102"/>
          <p:cNvSpPr txBox="1"/>
          <p:nvPr/>
        </p:nvSpPr>
        <p:spPr>
          <a:xfrm>
            <a:off x="0" y="10263469"/>
            <a:ext cx="19513549" cy="593104"/>
          </a:xfrm>
          <a:prstGeom prst="rect">
            <a:avLst/>
          </a:prstGeom>
          <a:noFill/>
        </p:spPr>
        <p:txBody>
          <a:bodyPr wrap="square" lIns="53968" tIns="26984" rIns="53968" bIns="26984" rtlCol="0">
            <a:spAutoFit/>
          </a:bodyPr>
          <a:lstStyle/>
          <a:p>
            <a:pPr algn="ctr"/>
            <a:r>
              <a:rPr lang="en-US" sz="3500" dirty="0" smtClean="0">
                <a:solidFill>
                  <a:schemeClr val="bg1"/>
                </a:solidFill>
              </a:rPr>
              <a:t>TransformingAssessment.com</a:t>
            </a:r>
            <a:endParaRPr lang="en-US" sz="3500" dirty="0">
              <a:solidFill>
                <a:schemeClr val="bg1"/>
              </a:solidFill>
            </a:endParaRPr>
          </a:p>
        </p:txBody>
      </p:sp>
      <p:sp>
        <p:nvSpPr>
          <p:cNvPr id="19" name="Rounded Rectangular Callout 18"/>
          <p:cNvSpPr/>
          <p:nvPr/>
        </p:nvSpPr>
        <p:spPr bwMode="auto">
          <a:xfrm>
            <a:off x="14277513" y="8802737"/>
            <a:ext cx="4991196" cy="2026236"/>
          </a:xfrm>
          <a:prstGeom prst="wedgeRoundRectCallout">
            <a:avLst>
              <a:gd name="adj1" fmla="val -15909"/>
              <a:gd name="adj2" fmla="val 49509"/>
              <a:gd name="adj3" fmla="val 16667"/>
            </a:avLst>
          </a:prstGeom>
          <a:solidFill>
            <a:schemeClr val="bg1"/>
          </a:solidFill>
          <a:ln w="9525" cap="flat" cmpd="sng" algn="ctr">
            <a:noFill/>
            <a:prstDash val="solid"/>
            <a:round/>
            <a:headEnd type="none" w="med" len="med"/>
            <a:tailEnd type="none" w="med" len="med"/>
          </a:ln>
          <a:effectLst/>
        </p:spPr>
        <p:txBody>
          <a:bodyPr vert="horz" wrap="square" lIns="45856" tIns="22927" rIns="45856" bIns="22927" numCol="1" rtlCol="0" anchor="t" anchorCtr="0" compatLnSpc="1">
            <a:prstTxWarp prst="textNoShape">
              <a:avLst/>
            </a:prstTxWarp>
            <a:spAutoFit/>
          </a:bodyPr>
          <a:lstStyle/>
          <a:p>
            <a:pPr defTabSz="343761"/>
            <a:endParaRPr lang="en-AU" sz="1100" b="0" dirty="0" smtClean="0"/>
          </a:p>
          <a:p>
            <a:pPr defTabSz="343761"/>
            <a:endParaRPr lang="en-AU" sz="1100" b="0" dirty="0" smtClean="0"/>
          </a:p>
          <a:p>
            <a:pPr defTabSz="343761"/>
            <a:endParaRPr lang="en-AU" sz="1100" b="0" dirty="0" smtClean="0"/>
          </a:p>
          <a:p>
            <a:pPr defTabSz="343761"/>
            <a:endParaRPr lang="en-AU" sz="1100" b="0" dirty="0" smtClean="0"/>
          </a:p>
          <a:p>
            <a:pPr defTabSz="343761"/>
            <a:endParaRPr lang="en-AU" sz="1100" b="0" dirty="0" smtClean="0"/>
          </a:p>
          <a:p>
            <a:pPr defTabSz="343761"/>
            <a:endParaRPr lang="en-AU" sz="1100" b="0" dirty="0" smtClean="0"/>
          </a:p>
          <a:p>
            <a:pPr defTabSz="343761"/>
            <a:endParaRPr lang="en-AU" sz="1100" b="0" dirty="0" smtClean="0"/>
          </a:p>
          <a:p>
            <a:pPr defTabSz="343761"/>
            <a:endParaRPr lang="en-AU" sz="1100" b="0" dirty="0" smtClean="0"/>
          </a:p>
          <a:p>
            <a:pPr defTabSz="343761"/>
            <a:endParaRPr lang="en-AU" sz="1100" b="0" dirty="0" smtClean="0"/>
          </a:p>
          <a:p>
            <a:pPr defTabSz="343761"/>
            <a:endParaRPr lang="en-AU" sz="1100" b="0" dirty="0" smtClean="0"/>
          </a:p>
          <a:p>
            <a:pPr defTabSz="343761"/>
            <a:endParaRPr lang="en-AU" sz="600" b="0" dirty="0" smtClean="0"/>
          </a:p>
        </p:txBody>
      </p:sp>
      <p:sp>
        <p:nvSpPr>
          <p:cNvPr id="20" name="TextBox 19"/>
          <p:cNvSpPr txBox="1"/>
          <p:nvPr/>
        </p:nvSpPr>
        <p:spPr>
          <a:xfrm>
            <a:off x="15453982" y="10015858"/>
            <a:ext cx="3830881" cy="608493"/>
          </a:xfrm>
          <a:prstGeom prst="rect">
            <a:avLst/>
          </a:prstGeom>
          <a:noFill/>
        </p:spPr>
        <p:txBody>
          <a:bodyPr wrap="square" lIns="53968" tIns="26984" rIns="53968" bIns="26984" rtlCol="0">
            <a:spAutoFit/>
          </a:bodyPr>
          <a:lstStyle/>
          <a:p>
            <a:r>
              <a:rPr lang="en-US" sz="1200" dirty="0" smtClean="0"/>
              <a:t>Transforming Assessment is Supported by an Office for Learning and Teaching (Australian Government) Extension Grant 2013-2014</a:t>
            </a:r>
            <a:endParaRPr lang="en-US" sz="1200" dirty="0"/>
          </a:p>
        </p:txBody>
      </p:sp>
      <p:pic>
        <p:nvPicPr>
          <p:cNvPr id="21" name="Picture 20"/>
          <p:cNvPicPr>
            <a:picLocks noChangeAspect="1" noChangeArrowheads="1"/>
          </p:cNvPicPr>
          <p:nvPr/>
        </p:nvPicPr>
        <p:blipFill>
          <a:blip r:embed="rId8"/>
          <a:srcRect l="28337" t="15683" r="58193" b="71448"/>
          <a:stretch>
            <a:fillRect/>
          </a:stretch>
        </p:blipFill>
        <p:spPr bwMode="auto">
          <a:xfrm>
            <a:off x="14373477" y="10028726"/>
            <a:ext cx="1129619" cy="469485"/>
          </a:xfrm>
          <a:prstGeom prst="rect">
            <a:avLst/>
          </a:prstGeom>
          <a:noFill/>
          <a:ln w="9525">
            <a:noFill/>
            <a:miter lim="800000"/>
            <a:headEnd/>
            <a:tailEnd/>
          </a:ln>
          <a:effectLst/>
        </p:spPr>
      </p:pic>
      <p:graphicFrame>
        <p:nvGraphicFramePr>
          <p:cNvPr id="18" name="Chart 17"/>
          <p:cNvGraphicFramePr>
            <a:graphicFrameLocks/>
          </p:cNvGraphicFramePr>
          <p:nvPr>
            <p:extLst>
              <p:ext uri="{D42A27DB-BD31-4B8C-83A1-F6EECF244321}">
                <p14:modId xmlns:p14="http://schemas.microsoft.com/office/powerpoint/2010/main" val="2038263538"/>
              </p:ext>
            </p:extLst>
          </p:nvPr>
        </p:nvGraphicFramePr>
        <p:xfrm>
          <a:off x="395735" y="4275923"/>
          <a:ext cx="18578064" cy="5337084"/>
        </p:xfrm>
        <a:graphic>
          <a:graphicData uri="http://schemas.openxmlformats.org/drawingml/2006/chart">
            <c:chart xmlns:c="http://schemas.openxmlformats.org/drawingml/2006/chart" xmlns:r="http://schemas.openxmlformats.org/officeDocument/2006/relationships" r:id="rId9"/>
          </a:graphicData>
        </a:graphic>
      </p:graphicFrame>
      <p:sp>
        <p:nvSpPr>
          <p:cNvPr id="17" name="TextBox 16"/>
          <p:cNvSpPr txBox="1"/>
          <p:nvPr/>
        </p:nvSpPr>
        <p:spPr>
          <a:xfrm>
            <a:off x="11989023" y="4860971"/>
            <a:ext cx="6768752" cy="485382"/>
          </a:xfrm>
          <a:prstGeom prst="rect">
            <a:avLst/>
          </a:prstGeom>
          <a:noFill/>
        </p:spPr>
        <p:txBody>
          <a:bodyPr wrap="square" lIns="53968" tIns="26984" rIns="53968" bIns="26984" rtlCol="0">
            <a:spAutoFit/>
          </a:bodyPr>
          <a:lstStyle/>
          <a:p>
            <a:pPr algn="r"/>
            <a:r>
              <a:rPr lang="en-US" sz="2800" dirty="0" smtClean="0"/>
              <a:t>Total RSVPs 1762</a:t>
            </a:r>
            <a:endParaRPr lang="en-US" sz="2800" dirty="0"/>
          </a:p>
        </p:txBody>
      </p:sp>
    </p:spTree>
    <p:extLst>
      <p:ext uri="{BB962C8B-B14F-4D97-AF65-F5344CB8AC3E}">
        <p14:creationId xmlns:p14="http://schemas.microsoft.com/office/powerpoint/2010/main" val="387597017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srcRect l="39795" t="30102" r="23797" b="67345"/>
          <a:stretch>
            <a:fillRect/>
          </a:stretch>
        </p:blipFill>
        <p:spPr bwMode="auto">
          <a:xfrm>
            <a:off x="-16883" y="10106974"/>
            <a:ext cx="19530433" cy="899847"/>
          </a:xfrm>
          <a:prstGeom prst="rect">
            <a:avLst/>
          </a:prstGeom>
          <a:noFill/>
          <a:ln w="9525">
            <a:noFill/>
            <a:miter lim="800000"/>
            <a:headEnd/>
            <a:tailEnd/>
          </a:ln>
          <a:effectLst/>
        </p:spPr>
      </p:pic>
      <p:graphicFrame>
        <p:nvGraphicFramePr>
          <p:cNvPr id="91" name="Table 90"/>
          <p:cNvGraphicFramePr>
            <a:graphicFrameLocks noGrp="1"/>
          </p:cNvGraphicFramePr>
          <p:nvPr/>
        </p:nvGraphicFramePr>
        <p:xfrm>
          <a:off x="0" y="0"/>
          <a:ext cx="19513550" cy="2203972"/>
        </p:xfrm>
        <a:graphic>
          <a:graphicData uri="http://schemas.openxmlformats.org/drawingml/2006/table">
            <a:tbl>
              <a:tblPr firstRow="1" bandRow="1">
                <a:tableStyleId>{5C22544A-7EE6-4342-B048-85BDC9FD1C3A}</a:tableStyleId>
              </a:tblPr>
              <a:tblGrid>
                <a:gridCol w="19513550"/>
              </a:tblGrid>
              <a:tr h="2203972">
                <a:tc>
                  <a:txBody>
                    <a:bodyPr/>
                    <a:lstStyle/>
                    <a:p>
                      <a:pPr>
                        <a:buFont typeface="Arial" pitchFamily="34" charset="0"/>
                        <a:buNone/>
                      </a:pPr>
                      <a:endParaRPr lang="en-US" sz="1100" b="0" kern="1200" dirty="0" smtClean="0">
                        <a:solidFill>
                          <a:schemeClr val="dk1"/>
                        </a:solidFill>
                        <a:latin typeface="Arial" pitchFamily="34" charset="0"/>
                        <a:ea typeface="+mn-ea"/>
                        <a:cs typeface="Arial" pitchFamily="34" charset="0"/>
                      </a:endParaRPr>
                    </a:p>
                  </a:txBody>
                  <a:tcPr marL="58928" marR="58928" marT="23474" marB="23474">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solidFill>
                  </a:tcPr>
                </a:tc>
              </a:tr>
            </a:tbl>
          </a:graphicData>
        </a:graphic>
      </p:graphicFrame>
      <p:sp>
        <p:nvSpPr>
          <p:cNvPr id="2085" name="Text Box 37"/>
          <p:cNvSpPr txBox="1">
            <a:spLocks noChangeArrowheads="1"/>
          </p:cNvSpPr>
          <p:nvPr/>
        </p:nvSpPr>
        <p:spPr bwMode="auto">
          <a:xfrm>
            <a:off x="4113174" y="178781"/>
            <a:ext cx="10858576" cy="1811126"/>
          </a:xfrm>
          <a:prstGeom prst="rect">
            <a:avLst/>
          </a:prstGeom>
          <a:noFill/>
          <a:ln w="9525">
            <a:noFill/>
            <a:miter lim="800000"/>
            <a:headEnd/>
            <a:tailEnd/>
          </a:ln>
          <a:effectLst/>
        </p:spPr>
        <p:txBody>
          <a:bodyPr wrap="square" lIns="54726" tIns="27363" rIns="54726" bIns="27363">
            <a:spAutoFit/>
          </a:bodyPr>
          <a:lstStyle/>
          <a:p>
            <a:pPr algn="ctr" defTabSz="363798">
              <a:lnSpc>
                <a:spcPct val="90000"/>
              </a:lnSpc>
              <a:spcBef>
                <a:spcPts val="0"/>
              </a:spcBef>
            </a:pPr>
            <a:r>
              <a:rPr lang="en-US" sz="2400" b="0" dirty="0" smtClean="0">
                <a:solidFill>
                  <a:schemeClr val="bg1"/>
                </a:solidFill>
                <a:latin typeface="Arial Black" pitchFamily="34" charset="0"/>
                <a:cs typeface="Arial" pitchFamily="34" charset="0"/>
              </a:rPr>
              <a:t>Transforming Assessment Through Online Dissemination of Innovations in e-Assessment: Webinar Participation</a:t>
            </a:r>
          </a:p>
          <a:p>
            <a:pPr algn="ctr" defTabSz="363798">
              <a:lnSpc>
                <a:spcPct val="90000"/>
              </a:lnSpc>
              <a:spcBef>
                <a:spcPts val="0"/>
              </a:spcBef>
            </a:pPr>
            <a:r>
              <a:rPr lang="en-AU" sz="2100" b="0" dirty="0" smtClean="0">
                <a:solidFill>
                  <a:schemeClr val="bg1"/>
                </a:solidFill>
                <a:latin typeface="Arial" pitchFamily="34" charset="0"/>
                <a:cs typeface="Arial" pitchFamily="34" charset="0"/>
              </a:rPr>
              <a:t>Hillier M</a:t>
            </a:r>
            <a:r>
              <a:rPr lang="en-AU" sz="2100" b="0" baseline="30000" dirty="0" smtClean="0">
                <a:solidFill>
                  <a:schemeClr val="bg1"/>
                </a:solidFill>
                <a:latin typeface="Arial" pitchFamily="34" charset="0"/>
                <a:cs typeface="Arial" pitchFamily="34" charset="0"/>
              </a:rPr>
              <a:t>1,</a:t>
            </a:r>
            <a:r>
              <a:rPr lang="en-AU" sz="2100" b="0" dirty="0" smtClean="0">
                <a:solidFill>
                  <a:schemeClr val="bg1"/>
                </a:solidFill>
                <a:latin typeface="Arial" pitchFamily="34" charset="0"/>
                <a:cs typeface="Arial" pitchFamily="34" charset="0"/>
              </a:rPr>
              <a:t>&amp; Crisp G</a:t>
            </a:r>
            <a:r>
              <a:rPr lang="en-AU" sz="2100" b="0" baseline="30000" dirty="0" smtClean="0">
                <a:solidFill>
                  <a:schemeClr val="bg1"/>
                </a:solidFill>
                <a:latin typeface="Arial" pitchFamily="34" charset="0"/>
                <a:cs typeface="Arial" pitchFamily="34" charset="0"/>
              </a:rPr>
              <a:t>2</a:t>
            </a:r>
            <a:endParaRPr lang="en-AU" sz="2100" b="0" dirty="0" smtClean="0">
              <a:solidFill>
                <a:schemeClr val="bg1"/>
              </a:solidFill>
              <a:latin typeface="Arial" pitchFamily="34" charset="0"/>
              <a:cs typeface="Arial" pitchFamily="34" charset="0"/>
            </a:endParaRPr>
          </a:p>
          <a:p>
            <a:pPr algn="ctr"/>
            <a:r>
              <a:rPr lang="en-AU" sz="1700" b="0" baseline="30000" dirty="0" smtClean="0">
                <a:solidFill>
                  <a:schemeClr val="bg1"/>
                </a:solidFill>
                <a:latin typeface="Arial" pitchFamily="34" charset="0"/>
                <a:cs typeface="Arial" pitchFamily="34" charset="0"/>
              </a:rPr>
              <a:t>1</a:t>
            </a:r>
            <a:r>
              <a:rPr lang="en-US" sz="1700" b="0" dirty="0" smtClean="0">
                <a:solidFill>
                  <a:schemeClr val="bg1"/>
                </a:solidFill>
                <a:latin typeface="Arial" pitchFamily="34" charset="0"/>
                <a:cs typeface="Arial" pitchFamily="34" charset="0"/>
              </a:rPr>
              <a:t>Teaching and Education Development Institute, </a:t>
            </a:r>
            <a:r>
              <a:rPr lang="en-AU" sz="1700" b="0" dirty="0" smtClean="0">
                <a:solidFill>
                  <a:schemeClr val="bg1"/>
                </a:solidFill>
                <a:latin typeface="Arial" pitchFamily="34" charset="0"/>
                <a:cs typeface="Arial" pitchFamily="34" charset="0"/>
              </a:rPr>
              <a:t>University of Queensland, Australia</a:t>
            </a:r>
          </a:p>
          <a:p>
            <a:pPr algn="ctr"/>
            <a:r>
              <a:rPr lang="en-AU" sz="1700" b="0" baseline="30000" dirty="0" smtClean="0">
                <a:solidFill>
                  <a:schemeClr val="bg1"/>
                </a:solidFill>
                <a:latin typeface="Arial" pitchFamily="34" charset="0"/>
                <a:cs typeface="Arial" pitchFamily="34" charset="0"/>
              </a:rPr>
              <a:t>2</a:t>
            </a:r>
            <a:r>
              <a:rPr lang="en-AU" sz="1700" b="0" dirty="0" smtClean="0">
                <a:solidFill>
                  <a:schemeClr val="bg1"/>
                </a:solidFill>
                <a:latin typeface="Arial" pitchFamily="34" charset="0"/>
                <a:cs typeface="Arial" pitchFamily="34" charset="0"/>
              </a:rPr>
              <a:t>RMIT University, Australia</a:t>
            </a:r>
          </a:p>
          <a:p>
            <a:pPr algn="ctr"/>
            <a:r>
              <a:rPr lang="en-US" sz="1800" b="0" dirty="0" smtClean="0">
                <a:solidFill>
                  <a:schemeClr val="bg1"/>
                </a:solidFill>
              </a:rPr>
              <a:t>Contact Presenter: Dr Mathew Hillier m.hillier@uq.edu.au</a:t>
            </a:r>
          </a:p>
        </p:txBody>
      </p:sp>
      <p:graphicFrame>
        <p:nvGraphicFramePr>
          <p:cNvPr id="58" name="Table 57"/>
          <p:cNvGraphicFramePr>
            <a:graphicFrameLocks noGrp="1"/>
          </p:cNvGraphicFramePr>
          <p:nvPr>
            <p:extLst>
              <p:ext uri="{D42A27DB-BD31-4B8C-83A1-F6EECF244321}">
                <p14:modId xmlns:p14="http://schemas.microsoft.com/office/powerpoint/2010/main" val="25145438"/>
              </p:ext>
            </p:extLst>
          </p:nvPr>
        </p:nvGraphicFramePr>
        <p:xfrm>
          <a:off x="229473" y="2489973"/>
          <a:ext cx="19032358" cy="7392884"/>
        </p:xfrm>
        <a:graphic>
          <a:graphicData uri="http://schemas.openxmlformats.org/drawingml/2006/table">
            <a:tbl>
              <a:tblPr firstRow="1" bandRow="1">
                <a:tableStyleId>{5C22544A-7EE6-4342-B048-85BDC9FD1C3A}</a:tableStyleId>
              </a:tblPr>
              <a:tblGrid>
                <a:gridCol w="19032358"/>
              </a:tblGrid>
              <a:tr h="1025689">
                <a:tc>
                  <a:txBody>
                    <a:bodyPr/>
                    <a:lstStyle/>
                    <a:p>
                      <a:pPr marL="0" marR="0" indent="0" algn="l" defTabSz="611094" rtl="0" eaLnBrk="1" fontAlgn="auto" latinLnBrk="0" hangingPunct="1">
                        <a:lnSpc>
                          <a:spcPct val="100000"/>
                        </a:lnSpc>
                        <a:spcBef>
                          <a:spcPts val="0"/>
                        </a:spcBef>
                        <a:spcAft>
                          <a:spcPts val="0"/>
                        </a:spcAft>
                        <a:buClrTx/>
                        <a:buSzTx/>
                        <a:buFontTx/>
                        <a:buNone/>
                        <a:tabLst/>
                        <a:defRPr/>
                      </a:pPr>
                      <a:r>
                        <a:rPr lang="en-AU" sz="4800" b="1" kern="1200" dirty="0" smtClean="0">
                          <a:solidFill>
                            <a:schemeClr val="bg1"/>
                          </a:solidFill>
                          <a:latin typeface="Arial Black" pitchFamily="34" charset="0"/>
                          <a:ea typeface="+mn-ea"/>
                          <a:cs typeface="+mn-cs"/>
                        </a:rPr>
                        <a:t> YouTube Channel Views (First Month)</a:t>
                      </a:r>
                    </a:p>
                  </a:txBody>
                  <a:tcPr marL="58928" marR="58928" marT="23474" marB="23474">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r>
              <a:tr h="6367195">
                <a:tc>
                  <a:txBody>
                    <a:bodyPr/>
                    <a:lstStyle/>
                    <a:p>
                      <a:pPr>
                        <a:buFont typeface="Arial" pitchFamily="34" charset="0"/>
                        <a:buNone/>
                      </a:pPr>
                      <a:endParaRPr lang="en-US" sz="1100" b="0" kern="1200" dirty="0" smtClean="0">
                        <a:solidFill>
                          <a:schemeClr val="dk1"/>
                        </a:solidFill>
                        <a:latin typeface="Arial" pitchFamily="34" charset="0"/>
                        <a:ea typeface="+mn-ea"/>
                        <a:cs typeface="Arial" pitchFamily="34" charset="0"/>
                      </a:endParaRPr>
                    </a:p>
                  </a:txBody>
                  <a:tcPr marL="58928" marR="58928" marT="23474" marB="23474">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r>
            </a:tbl>
          </a:graphicData>
        </a:graphic>
      </p:graphicFrame>
      <p:pic>
        <p:nvPicPr>
          <p:cNvPr id="40" name="Picture 39" descr="UQ_bw.png"/>
          <p:cNvPicPr>
            <a:picLocks noChangeAspect="1"/>
          </p:cNvPicPr>
          <p:nvPr/>
        </p:nvPicPr>
        <p:blipFill>
          <a:blip r:embed="rId3" cstate="print"/>
          <a:stretch>
            <a:fillRect/>
          </a:stretch>
        </p:blipFill>
        <p:spPr>
          <a:xfrm>
            <a:off x="228684" y="146331"/>
            <a:ext cx="3665982" cy="1894523"/>
          </a:xfrm>
          <a:prstGeom prst="rect">
            <a:avLst/>
          </a:prstGeom>
        </p:spPr>
      </p:pic>
      <p:pic>
        <p:nvPicPr>
          <p:cNvPr id="43" name="Picture 42" descr="UQ_crest_logo - Copy.png"/>
          <p:cNvPicPr>
            <a:picLocks noChangeAspect="1"/>
          </p:cNvPicPr>
          <p:nvPr/>
        </p:nvPicPr>
        <p:blipFill>
          <a:blip r:embed="rId4" cstate="print"/>
          <a:stretch>
            <a:fillRect/>
          </a:stretch>
        </p:blipFill>
        <p:spPr>
          <a:xfrm>
            <a:off x="2145115" y="806135"/>
            <a:ext cx="1610868" cy="469392"/>
          </a:xfrm>
          <a:prstGeom prst="rect">
            <a:avLst/>
          </a:prstGeom>
        </p:spPr>
      </p:pic>
      <p:grpSp>
        <p:nvGrpSpPr>
          <p:cNvPr id="2" name="Group 92"/>
          <p:cNvGrpSpPr>
            <a:grpSpLocks noChangeAspect="1"/>
          </p:cNvGrpSpPr>
          <p:nvPr/>
        </p:nvGrpSpPr>
        <p:grpSpPr>
          <a:xfrm>
            <a:off x="15213149" y="275395"/>
            <a:ext cx="4116318" cy="1635268"/>
            <a:chOff x="11299481" y="8868376"/>
            <a:chExt cx="9497807" cy="4736599"/>
          </a:xfrm>
        </p:grpSpPr>
        <p:pic>
          <p:nvPicPr>
            <p:cNvPr id="1030" name="Picture 6"/>
            <p:cNvPicPr>
              <a:picLocks noChangeAspect="1" noChangeArrowheads="1"/>
            </p:cNvPicPr>
            <p:nvPr/>
          </p:nvPicPr>
          <p:blipFill>
            <a:blip r:embed="rId5" cstate="print"/>
            <a:srcRect l="7839" t="23190" r="6656" b="14611"/>
            <a:stretch>
              <a:fillRect/>
            </a:stretch>
          </p:blipFill>
          <p:spPr bwMode="auto">
            <a:xfrm>
              <a:off x="11299481" y="8868376"/>
              <a:ext cx="9497807" cy="4736599"/>
            </a:xfrm>
            <a:prstGeom prst="rect">
              <a:avLst/>
            </a:prstGeom>
            <a:noFill/>
            <a:ln w="9525">
              <a:noFill/>
              <a:miter lim="800000"/>
              <a:headEnd/>
              <a:tailEnd/>
            </a:ln>
            <a:effectLst/>
          </p:spPr>
        </p:pic>
        <p:pic>
          <p:nvPicPr>
            <p:cNvPr id="1031" name="Picture 7"/>
            <p:cNvPicPr>
              <a:picLocks noChangeAspect="1" noChangeArrowheads="1"/>
            </p:cNvPicPr>
            <p:nvPr/>
          </p:nvPicPr>
          <p:blipFill>
            <a:blip r:embed="rId6" cstate="print"/>
            <a:srcRect l="9596" t="24263" r="65221" b="29625"/>
            <a:stretch>
              <a:fillRect/>
            </a:stretch>
          </p:blipFill>
          <p:spPr bwMode="auto">
            <a:xfrm>
              <a:off x="11339059" y="9075298"/>
              <a:ext cx="2268081" cy="2847191"/>
            </a:xfrm>
            <a:prstGeom prst="rect">
              <a:avLst/>
            </a:prstGeom>
            <a:noFill/>
            <a:ln w="9525">
              <a:noFill/>
              <a:miter lim="800000"/>
              <a:headEnd/>
              <a:tailEnd/>
            </a:ln>
            <a:effectLst/>
          </p:spPr>
        </p:pic>
      </p:grpSp>
      <p:pic>
        <p:nvPicPr>
          <p:cNvPr id="1032" name="Picture 8"/>
          <p:cNvPicPr>
            <a:picLocks noChangeArrowheads="1"/>
          </p:cNvPicPr>
          <p:nvPr/>
        </p:nvPicPr>
        <p:blipFill>
          <a:blip r:embed="rId7"/>
          <a:srcRect t="41176" r="35578" b="50000"/>
          <a:stretch>
            <a:fillRect/>
          </a:stretch>
        </p:blipFill>
        <p:spPr bwMode="auto">
          <a:xfrm>
            <a:off x="-213338" y="2164849"/>
            <a:ext cx="19936359" cy="73935"/>
          </a:xfrm>
          <a:prstGeom prst="rect">
            <a:avLst/>
          </a:prstGeom>
          <a:noFill/>
          <a:ln w="9525">
            <a:noFill/>
            <a:miter lim="800000"/>
            <a:headEnd/>
            <a:tailEnd/>
          </a:ln>
          <a:effectLst/>
        </p:spPr>
      </p:pic>
      <p:sp>
        <p:nvSpPr>
          <p:cNvPr id="103" name="TextBox 102"/>
          <p:cNvSpPr txBox="1"/>
          <p:nvPr/>
        </p:nvSpPr>
        <p:spPr>
          <a:xfrm>
            <a:off x="0" y="10263469"/>
            <a:ext cx="19513549" cy="593104"/>
          </a:xfrm>
          <a:prstGeom prst="rect">
            <a:avLst/>
          </a:prstGeom>
          <a:noFill/>
        </p:spPr>
        <p:txBody>
          <a:bodyPr wrap="square" lIns="53968" tIns="26984" rIns="53968" bIns="26984" rtlCol="0">
            <a:spAutoFit/>
          </a:bodyPr>
          <a:lstStyle/>
          <a:p>
            <a:pPr algn="ctr"/>
            <a:r>
              <a:rPr lang="en-US" sz="3500" dirty="0" smtClean="0">
                <a:solidFill>
                  <a:schemeClr val="bg1"/>
                </a:solidFill>
              </a:rPr>
              <a:t>TransformingAssessment.com</a:t>
            </a:r>
            <a:endParaRPr lang="en-US" sz="3500" dirty="0">
              <a:solidFill>
                <a:schemeClr val="bg1"/>
              </a:solidFill>
            </a:endParaRPr>
          </a:p>
        </p:txBody>
      </p:sp>
      <p:sp>
        <p:nvSpPr>
          <p:cNvPr id="16" name="Rounded Rectangular Callout 15"/>
          <p:cNvSpPr/>
          <p:nvPr/>
        </p:nvSpPr>
        <p:spPr bwMode="auto">
          <a:xfrm>
            <a:off x="14277513" y="8802737"/>
            <a:ext cx="4991196" cy="2026236"/>
          </a:xfrm>
          <a:prstGeom prst="wedgeRoundRectCallout">
            <a:avLst>
              <a:gd name="adj1" fmla="val -15909"/>
              <a:gd name="adj2" fmla="val 49509"/>
              <a:gd name="adj3" fmla="val 16667"/>
            </a:avLst>
          </a:prstGeom>
          <a:solidFill>
            <a:schemeClr val="bg1"/>
          </a:solidFill>
          <a:ln w="9525" cap="flat" cmpd="sng" algn="ctr">
            <a:noFill/>
            <a:prstDash val="solid"/>
            <a:round/>
            <a:headEnd type="none" w="med" len="med"/>
            <a:tailEnd type="none" w="med" len="med"/>
          </a:ln>
          <a:effectLst/>
        </p:spPr>
        <p:txBody>
          <a:bodyPr vert="horz" wrap="square" lIns="45856" tIns="22927" rIns="45856" bIns="22927" numCol="1" rtlCol="0" anchor="t" anchorCtr="0" compatLnSpc="1">
            <a:prstTxWarp prst="textNoShape">
              <a:avLst/>
            </a:prstTxWarp>
            <a:spAutoFit/>
          </a:bodyPr>
          <a:lstStyle/>
          <a:p>
            <a:pPr defTabSz="343761"/>
            <a:endParaRPr lang="en-AU" sz="1100" b="0" dirty="0" smtClean="0"/>
          </a:p>
          <a:p>
            <a:pPr defTabSz="343761"/>
            <a:endParaRPr lang="en-AU" sz="1100" b="0" dirty="0" smtClean="0"/>
          </a:p>
          <a:p>
            <a:pPr defTabSz="343761"/>
            <a:endParaRPr lang="en-AU" sz="1100" b="0" dirty="0" smtClean="0"/>
          </a:p>
          <a:p>
            <a:pPr defTabSz="343761"/>
            <a:endParaRPr lang="en-AU" sz="1100" b="0" dirty="0" smtClean="0"/>
          </a:p>
          <a:p>
            <a:pPr defTabSz="343761"/>
            <a:endParaRPr lang="en-AU" sz="1100" b="0" dirty="0" smtClean="0"/>
          </a:p>
          <a:p>
            <a:pPr defTabSz="343761"/>
            <a:endParaRPr lang="en-AU" sz="1100" b="0" dirty="0" smtClean="0"/>
          </a:p>
          <a:p>
            <a:pPr defTabSz="343761"/>
            <a:endParaRPr lang="en-AU" sz="1100" b="0" dirty="0" smtClean="0"/>
          </a:p>
          <a:p>
            <a:pPr defTabSz="343761"/>
            <a:endParaRPr lang="en-AU" sz="1100" b="0" dirty="0" smtClean="0"/>
          </a:p>
          <a:p>
            <a:pPr defTabSz="343761"/>
            <a:endParaRPr lang="en-AU" sz="1100" b="0" dirty="0" smtClean="0"/>
          </a:p>
          <a:p>
            <a:pPr defTabSz="343761"/>
            <a:endParaRPr lang="en-AU" sz="1100" b="0" dirty="0" smtClean="0"/>
          </a:p>
          <a:p>
            <a:pPr defTabSz="343761"/>
            <a:endParaRPr lang="en-AU" sz="600" b="0" dirty="0" smtClean="0"/>
          </a:p>
        </p:txBody>
      </p:sp>
      <p:sp>
        <p:nvSpPr>
          <p:cNvPr id="19" name="TextBox 18"/>
          <p:cNvSpPr txBox="1"/>
          <p:nvPr/>
        </p:nvSpPr>
        <p:spPr>
          <a:xfrm>
            <a:off x="15453982" y="10015858"/>
            <a:ext cx="3830881" cy="608493"/>
          </a:xfrm>
          <a:prstGeom prst="rect">
            <a:avLst/>
          </a:prstGeom>
          <a:noFill/>
        </p:spPr>
        <p:txBody>
          <a:bodyPr wrap="square" lIns="53968" tIns="26984" rIns="53968" bIns="26984" rtlCol="0">
            <a:spAutoFit/>
          </a:bodyPr>
          <a:lstStyle/>
          <a:p>
            <a:r>
              <a:rPr lang="en-US" sz="1200" dirty="0" smtClean="0"/>
              <a:t>Transforming Assessment is Supported by an Office for Learning and Teaching (Australian Government) Extension Grant 2013-2014</a:t>
            </a:r>
            <a:endParaRPr lang="en-US" sz="1200" dirty="0"/>
          </a:p>
        </p:txBody>
      </p:sp>
      <p:pic>
        <p:nvPicPr>
          <p:cNvPr id="20" name="Picture 19"/>
          <p:cNvPicPr>
            <a:picLocks noChangeAspect="1" noChangeArrowheads="1"/>
          </p:cNvPicPr>
          <p:nvPr/>
        </p:nvPicPr>
        <p:blipFill>
          <a:blip r:embed="rId8"/>
          <a:srcRect l="28337" t="15683" r="58193" b="71448"/>
          <a:stretch>
            <a:fillRect/>
          </a:stretch>
        </p:blipFill>
        <p:spPr bwMode="auto">
          <a:xfrm>
            <a:off x="14373477" y="10028726"/>
            <a:ext cx="1129619" cy="469485"/>
          </a:xfrm>
          <a:prstGeom prst="rect">
            <a:avLst/>
          </a:prstGeom>
          <a:noFill/>
          <a:ln w="9525">
            <a:noFill/>
            <a:miter lim="800000"/>
            <a:headEnd/>
            <a:tailEnd/>
          </a:ln>
          <a:effectLst/>
        </p:spPr>
      </p:pic>
      <p:graphicFrame>
        <p:nvGraphicFramePr>
          <p:cNvPr id="15" name="Chart 14"/>
          <p:cNvGraphicFramePr>
            <a:graphicFrameLocks/>
          </p:cNvGraphicFramePr>
          <p:nvPr>
            <p:extLst>
              <p:ext uri="{D42A27DB-BD31-4B8C-83A1-F6EECF244321}">
                <p14:modId xmlns:p14="http://schemas.microsoft.com/office/powerpoint/2010/main" val="3098162182"/>
              </p:ext>
            </p:extLst>
          </p:nvPr>
        </p:nvGraphicFramePr>
        <p:xfrm>
          <a:off x="323727" y="3632981"/>
          <a:ext cx="18794088" cy="6159488"/>
        </p:xfrm>
        <a:graphic>
          <a:graphicData uri="http://schemas.openxmlformats.org/drawingml/2006/chart">
            <c:chart xmlns:c="http://schemas.openxmlformats.org/drawingml/2006/chart" xmlns:r="http://schemas.openxmlformats.org/officeDocument/2006/relationships" r:id="rId9"/>
          </a:graphicData>
        </a:graphic>
      </p:graphicFrame>
      <p:sp>
        <p:nvSpPr>
          <p:cNvPr id="17" name="TextBox 16"/>
          <p:cNvSpPr txBox="1"/>
          <p:nvPr/>
        </p:nvSpPr>
        <p:spPr>
          <a:xfrm>
            <a:off x="6827817" y="4122217"/>
            <a:ext cx="11929958" cy="485382"/>
          </a:xfrm>
          <a:prstGeom prst="rect">
            <a:avLst/>
          </a:prstGeom>
          <a:noFill/>
        </p:spPr>
        <p:txBody>
          <a:bodyPr wrap="square" lIns="53968" tIns="26984" rIns="53968" bIns="26984" rtlCol="0">
            <a:spAutoFit/>
          </a:bodyPr>
          <a:lstStyle/>
          <a:p>
            <a:pPr algn="r"/>
            <a:r>
              <a:rPr lang="en-US" sz="2800" dirty="0"/>
              <a:t>Average </a:t>
            </a:r>
            <a:r>
              <a:rPr lang="en-US" sz="2800" dirty="0" smtClean="0"/>
              <a:t>per recording 55</a:t>
            </a:r>
            <a:r>
              <a:rPr lang="en-US" sz="2800" dirty="0"/>
              <a:t>, Total Channel Views: </a:t>
            </a:r>
            <a:r>
              <a:rPr lang="en-US" sz="2800" dirty="0" smtClean="0"/>
              <a:t>83,420</a:t>
            </a:r>
            <a:endParaRPr lang="en-US" sz="2800" dirty="0"/>
          </a:p>
        </p:txBody>
      </p:sp>
      <p:pic>
        <p:nvPicPr>
          <p:cNvPr id="18" name="Picture 17" descr="youtube.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325727" y="2610049"/>
            <a:ext cx="766440" cy="766440"/>
          </a:xfrm>
          <a:prstGeom prst="rect">
            <a:avLst/>
          </a:prstGeom>
        </p:spPr>
      </p:pic>
      <p:sp>
        <p:nvSpPr>
          <p:cNvPr id="3" name="Rectangle 2"/>
          <p:cNvSpPr/>
          <p:nvPr/>
        </p:nvSpPr>
        <p:spPr>
          <a:xfrm>
            <a:off x="1187823" y="9162777"/>
            <a:ext cx="17929992" cy="461665"/>
          </a:xfrm>
          <a:prstGeom prst="rect">
            <a:avLst/>
          </a:prstGeom>
        </p:spPr>
        <p:txBody>
          <a:bodyPr wrap="square">
            <a:spAutoFit/>
          </a:bodyPr>
          <a:lstStyle/>
          <a:p>
            <a:r>
              <a:rPr lang="en-US" sz="2400" b="0" dirty="0"/>
              <a:t>http://</a:t>
            </a:r>
            <a:r>
              <a:rPr lang="en-US" sz="2400" b="0" dirty="0" err="1"/>
              <a:t>www.youtube.com</a:t>
            </a:r>
            <a:r>
              <a:rPr lang="en-US" sz="2400" b="0" dirty="0"/>
              <a:t>/user/</a:t>
            </a:r>
            <a:r>
              <a:rPr lang="en-US" sz="2400" b="0" dirty="0" err="1"/>
              <a:t>transformassessment</a:t>
            </a:r>
            <a:r>
              <a:rPr lang="en-US" sz="2400" b="0" dirty="0"/>
              <a:t>/</a:t>
            </a:r>
          </a:p>
        </p:txBody>
      </p:sp>
    </p:spTree>
    <p:extLst>
      <p:ext uri="{BB962C8B-B14F-4D97-AF65-F5344CB8AC3E}">
        <p14:creationId xmlns:p14="http://schemas.microsoft.com/office/powerpoint/2010/main" val="414147986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srcRect l="39795" t="30102" r="23797" b="67345"/>
          <a:stretch>
            <a:fillRect/>
          </a:stretch>
        </p:blipFill>
        <p:spPr bwMode="auto">
          <a:xfrm>
            <a:off x="-16883" y="10106974"/>
            <a:ext cx="19530433" cy="899847"/>
          </a:xfrm>
          <a:prstGeom prst="rect">
            <a:avLst/>
          </a:prstGeom>
          <a:noFill/>
          <a:ln w="9525">
            <a:noFill/>
            <a:miter lim="800000"/>
            <a:headEnd/>
            <a:tailEnd/>
          </a:ln>
          <a:effectLst/>
        </p:spPr>
      </p:pic>
      <p:graphicFrame>
        <p:nvGraphicFramePr>
          <p:cNvPr id="91" name="Table 90"/>
          <p:cNvGraphicFramePr>
            <a:graphicFrameLocks noGrp="1"/>
          </p:cNvGraphicFramePr>
          <p:nvPr/>
        </p:nvGraphicFramePr>
        <p:xfrm>
          <a:off x="0" y="0"/>
          <a:ext cx="19513550" cy="2203972"/>
        </p:xfrm>
        <a:graphic>
          <a:graphicData uri="http://schemas.openxmlformats.org/drawingml/2006/table">
            <a:tbl>
              <a:tblPr firstRow="1" bandRow="1">
                <a:tableStyleId>{5C22544A-7EE6-4342-B048-85BDC9FD1C3A}</a:tableStyleId>
              </a:tblPr>
              <a:tblGrid>
                <a:gridCol w="19513550"/>
              </a:tblGrid>
              <a:tr h="2203972">
                <a:tc>
                  <a:txBody>
                    <a:bodyPr/>
                    <a:lstStyle/>
                    <a:p>
                      <a:pPr>
                        <a:buFont typeface="Arial" pitchFamily="34" charset="0"/>
                        <a:buNone/>
                      </a:pPr>
                      <a:endParaRPr lang="en-US" sz="1100" b="0" kern="1200" dirty="0" smtClean="0">
                        <a:solidFill>
                          <a:schemeClr val="dk1"/>
                        </a:solidFill>
                        <a:latin typeface="Arial" pitchFamily="34" charset="0"/>
                        <a:ea typeface="+mn-ea"/>
                        <a:cs typeface="Arial" pitchFamily="34" charset="0"/>
                      </a:endParaRPr>
                    </a:p>
                  </a:txBody>
                  <a:tcPr marL="58928" marR="58928" marT="23474" marB="23474">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solidFill>
                  </a:tcPr>
                </a:tc>
              </a:tr>
            </a:tbl>
          </a:graphicData>
        </a:graphic>
      </p:graphicFrame>
      <p:sp>
        <p:nvSpPr>
          <p:cNvPr id="2085" name="Text Box 37"/>
          <p:cNvSpPr txBox="1">
            <a:spLocks noChangeArrowheads="1"/>
          </p:cNvSpPr>
          <p:nvPr/>
        </p:nvSpPr>
        <p:spPr bwMode="auto">
          <a:xfrm>
            <a:off x="4113174" y="178781"/>
            <a:ext cx="10858576" cy="1811126"/>
          </a:xfrm>
          <a:prstGeom prst="rect">
            <a:avLst/>
          </a:prstGeom>
          <a:noFill/>
          <a:ln w="9525">
            <a:noFill/>
            <a:miter lim="800000"/>
            <a:headEnd/>
            <a:tailEnd/>
          </a:ln>
          <a:effectLst/>
        </p:spPr>
        <p:txBody>
          <a:bodyPr wrap="square" lIns="54726" tIns="27363" rIns="54726" bIns="27363">
            <a:spAutoFit/>
          </a:bodyPr>
          <a:lstStyle/>
          <a:p>
            <a:pPr algn="ctr" defTabSz="363798">
              <a:lnSpc>
                <a:spcPct val="90000"/>
              </a:lnSpc>
              <a:spcBef>
                <a:spcPts val="0"/>
              </a:spcBef>
            </a:pPr>
            <a:r>
              <a:rPr lang="en-US" sz="2400" b="0" dirty="0" smtClean="0">
                <a:solidFill>
                  <a:schemeClr val="bg1"/>
                </a:solidFill>
                <a:latin typeface="Arial Black" pitchFamily="34" charset="0"/>
                <a:cs typeface="Arial" pitchFamily="34" charset="0"/>
              </a:rPr>
              <a:t>Transforming Assessment Through Online Dissemination of Innovations in e-Assessment: Webinar Participation</a:t>
            </a:r>
          </a:p>
          <a:p>
            <a:pPr algn="ctr" defTabSz="363798">
              <a:lnSpc>
                <a:spcPct val="90000"/>
              </a:lnSpc>
              <a:spcBef>
                <a:spcPts val="0"/>
              </a:spcBef>
            </a:pPr>
            <a:r>
              <a:rPr lang="en-AU" sz="2100" b="0" dirty="0" smtClean="0">
                <a:solidFill>
                  <a:schemeClr val="bg1"/>
                </a:solidFill>
                <a:latin typeface="Arial" pitchFamily="34" charset="0"/>
                <a:cs typeface="Arial" pitchFamily="34" charset="0"/>
              </a:rPr>
              <a:t>Hillier M</a:t>
            </a:r>
            <a:r>
              <a:rPr lang="en-AU" sz="2100" b="0" baseline="30000" dirty="0" smtClean="0">
                <a:solidFill>
                  <a:schemeClr val="bg1"/>
                </a:solidFill>
                <a:latin typeface="Arial" pitchFamily="34" charset="0"/>
                <a:cs typeface="Arial" pitchFamily="34" charset="0"/>
              </a:rPr>
              <a:t>1,</a:t>
            </a:r>
            <a:r>
              <a:rPr lang="en-AU" sz="2100" b="0" dirty="0" smtClean="0">
                <a:solidFill>
                  <a:schemeClr val="bg1"/>
                </a:solidFill>
                <a:latin typeface="Arial" pitchFamily="34" charset="0"/>
                <a:cs typeface="Arial" pitchFamily="34" charset="0"/>
              </a:rPr>
              <a:t>&amp; Crisp G</a:t>
            </a:r>
            <a:r>
              <a:rPr lang="en-AU" sz="2100" b="0" baseline="30000" dirty="0" smtClean="0">
                <a:solidFill>
                  <a:schemeClr val="bg1"/>
                </a:solidFill>
                <a:latin typeface="Arial" pitchFamily="34" charset="0"/>
                <a:cs typeface="Arial" pitchFamily="34" charset="0"/>
              </a:rPr>
              <a:t>2</a:t>
            </a:r>
            <a:endParaRPr lang="en-AU" sz="2100" b="0" dirty="0" smtClean="0">
              <a:solidFill>
                <a:schemeClr val="bg1"/>
              </a:solidFill>
              <a:latin typeface="Arial" pitchFamily="34" charset="0"/>
              <a:cs typeface="Arial" pitchFamily="34" charset="0"/>
            </a:endParaRPr>
          </a:p>
          <a:p>
            <a:pPr algn="ctr"/>
            <a:r>
              <a:rPr lang="en-AU" sz="1700" b="0" baseline="30000" dirty="0" smtClean="0">
                <a:solidFill>
                  <a:schemeClr val="bg1"/>
                </a:solidFill>
                <a:latin typeface="Arial" pitchFamily="34" charset="0"/>
                <a:cs typeface="Arial" pitchFamily="34" charset="0"/>
              </a:rPr>
              <a:t>1</a:t>
            </a:r>
            <a:r>
              <a:rPr lang="en-US" sz="1700" b="0" dirty="0" smtClean="0">
                <a:solidFill>
                  <a:schemeClr val="bg1"/>
                </a:solidFill>
                <a:latin typeface="Arial" pitchFamily="34" charset="0"/>
                <a:cs typeface="Arial" pitchFamily="34" charset="0"/>
              </a:rPr>
              <a:t>Teaching and Education Development Institute, </a:t>
            </a:r>
            <a:r>
              <a:rPr lang="en-AU" sz="1700" b="0" dirty="0" smtClean="0">
                <a:solidFill>
                  <a:schemeClr val="bg1"/>
                </a:solidFill>
                <a:latin typeface="Arial" pitchFamily="34" charset="0"/>
                <a:cs typeface="Arial" pitchFamily="34" charset="0"/>
              </a:rPr>
              <a:t>University of Queensland, Australia</a:t>
            </a:r>
          </a:p>
          <a:p>
            <a:pPr algn="ctr"/>
            <a:r>
              <a:rPr lang="en-AU" sz="1700" b="0" baseline="30000" dirty="0" smtClean="0">
                <a:solidFill>
                  <a:schemeClr val="bg1"/>
                </a:solidFill>
                <a:latin typeface="Arial" pitchFamily="34" charset="0"/>
                <a:cs typeface="Arial" pitchFamily="34" charset="0"/>
              </a:rPr>
              <a:t>2</a:t>
            </a:r>
            <a:r>
              <a:rPr lang="en-AU" sz="1700" b="0" dirty="0" smtClean="0">
                <a:solidFill>
                  <a:schemeClr val="bg1"/>
                </a:solidFill>
                <a:latin typeface="Arial" pitchFamily="34" charset="0"/>
                <a:cs typeface="Arial" pitchFamily="34" charset="0"/>
              </a:rPr>
              <a:t>RMIT University, Australia</a:t>
            </a:r>
          </a:p>
          <a:p>
            <a:pPr algn="ctr"/>
            <a:r>
              <a:rPr lang="en-US" sz="1800" b="0" dirty="0" smtClean="0">
                <a:solidFill>
                  <a:schemeClr val="bg1"/>
                </a:solidFill>
              </a:rPr>
              <a:t>Contact Presenter: Dr Mathew Hillier m.hillier@uq.edu.au</a:t>
            </a:r>
          </a:p>
        </p:txBody>
      </p:sp>
      <p:graphicFrame>
        <p:nvGraphicFramePr>
          <p:cNvPr id="58" name="Table 57"/>
          <p:cNvGraphicFramePr>
            <a:graphicFrameLocks noGrp="1"/>
          </p:cNvGraphicFramePr>
          <p:nvPr>
            <p:extLst>
              <p:ext uri="{D42A27DB-BD31-4B8C-83A1-F6EECF244321}">
                <p14:modId xmlns:p14="http://schemas.microsoft.com/office/powerpoint/2010/main" val="124132083"/>
              </p:ext>
            </p:extLst>
          </p:nvPr>
        </p:nvGraphicFramePr>
        <p:xfrm>
          <a:off x="229473" y="2489973"/>
          <a:ext cx="19032358" cy="7392884"/>
        </p:xfrm>
        <a:graphic>
          <a:graphicData uri="http://schemas.openxmlformats.org/drawingml/2006/table">
            <a:tbl>
              <a:tblPr firstRow="1" bandRow="1">
                <a:tableStyleId>{5C22544A-7EE6-4342-B048-85BDC9FD1C3A}</a:tableStyleId>
              </a:tblPr>
              <a:tblGrid>
                <a:gridCol w="19032358"/>
              </a:tblGrid>
              <a:tr h="1025689">
                <a:tc>
                  <a:txBody>
                    <a:bodyPr/>
                    <a:lstStyle/>
                    <a:p>
                      <a:pPr marL="0" marR="0" indent="0" algn="l" defTabSz="611094" rtl="0" eaLnBrk="1" fontAlgn="auto" latinLnBrk="0" hangingPunct="1">
                        <a:lnSpc>
                          <a:spcPct val="100000"/>
                        </a:lnSpc>
                        <a:spcBef>
                          <a:spcPts val="0"/>
                        </a:spcBef>
                        <a:spcAft>
                          <a:spcPts val="0"/>
                        </a:spcAft>
                        <a:buClrTx/>
                        <a:buSzTx/>
                        <a:buFontTx/>
                        <a:buNone/>
                        <a:tabLst/>
                        <a:defRPr/>
                      </a:pPr>
                      <a:r>
                        <a:rPr lang="en-AU" sz="4800" b="1" kern="1200" dirty="0" smtClean="0">
                          <a:solidFill>
                            <a:schemeClr val="bg1"/>
                          </a:solidFill>
                          <a:latin typeface="Arial Black" pitchFamily="34" charset="0"/>
                          <a:ea typeface="+mn-ea"/>
                          <a:cs typeface="+mn-cs"/>
                        </a:rPr>
                        <a:t> Social Media Channel Membership</a:t>
                      </a:r>
                    </a:p>
                  </a:txBody>
                  <a:tcPr marL="58928" marR="58928" marT="23474" marB="23474">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r>
              <a:tr h="6367195">
                <a:tc>
                  <a:txBody>
                    <a:bodyPr/>
                    <a:lstStyle/>
                    <a:p>
                      <a:pPr>
                        <a:buFont typeface="Arial" pitchFamily="34" charset="0"/>
                        <a:buNone/>
                      </a:pPr>
                      <a:endParaRPr lang="en-US" sz="1100" b="0" kern="1200" dirty="0" smtClean="0">
                        <a:solidFill>
                          <a:schemeClr val="dk1"/>
                        </a:solidFill>
                        <a:latin typeface="Arial" pitchFamily="34" charset="0"/>
                        <a:ea typeface="+mn-ea"/>
                        <a:cs typeface="Arial" pitchFamily="34" charset="0"/>
                      </a:endParaRPr>
                    </a:p>
                  </a:txBody>
                  <a:tcPr marL="58928" marR="58928" marT="23474" marB="23474">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r>
            </a:tbl>
          </a:graphicData>
        </a:graphic>
      </p:graphicFrame>
      <p:pic>
        <p:nvPicPr>
          <p:cNvPr id="40" name="Picture 39" descr="UQ_bw.png"/>
          <p:cNvPicPr>
            <a:picLocks noChangeAspect="1"/>
          </p:cNvPicPr>
          <p:nvPr/>
        </p:nvPicPr>
        <p:blipFill>
          <a:blip r:embed="rId3" cstate="print"/>
          <a:stretch>
            <a:fillRect/>
          </a:stretch>
        </p:blipFill>
        <p:spPr>
          <a:xfrm>
            <a:off x="228684" y="146331"/>
            <a:ext cx="3665982" cy="1894523"/>
          </a:xfrm>
          <a:prstGeom prst="rect">
            <a:avLst/>
          </a:prstGeom>
        </p:spPr>
      </p:pic>
      <p:pic>
        <p:nvPicPr>
          <p:cNvPr id="43" name="Picture 42" descr="UQ_crest_logo - Copy.png"/>
          <p:cNvPicPr>
            <a:picLocks noChangeAspect="1"/>
          </p:cNvPicPr>
          <p:nvPr/>
        </p:nvPicPr>
        <p:blipFill>
          <a:blip r:embed="rId4" cstate="print"/>
          <a:stretch>
            <a:fillRect/>
          </a:stretch>
        </p:blipFill>
        <p:spPr>
          <a:xfrm>
            <a:off x="2145115" y="806135"/>
            <a:ext cx="1610868" cy="469392"/>
          </a:xfrm>
          <a:prstGeom prst="rect">
            <a:avLst/>
          </a:prstGeom>
        </p:spPr>
      </p:pic>
      <p:grpSp>
        <p:nvGrpSpPr>
          <p:cNvPr id="2" name="Group 92"/>
          <p:cNvGrpSpPr>
            <a:grpSpLocks noChangeAspect="1"/>
          </p:cNvGrpSpPr>
          <p:nvPr/>
        </p:nvGrpSpPr>
        <p:grpSpPr>
          <a:xfrm>
            <a:off x="15213149" y="275395"/>
            <a:ext cx="4116318" cy="1635268"/>
            <a:chOff x="11299481" y="8868376"/>
            <a:chExt cx="9497807" cy="4736599"/>
          </a:xfrm>
        </p:grpSpPr>
        <p:pic>
          <p:nvPicPr>
            <p:cNvPr id="1030" name="Picture 6"/>
            <p:cNvPicPr>
              <a:picLocks noChangeAspect="1" noChangeArrowheads="1"/>
            </p:cNvPicPr>
            <p:nvPr/>
          </p:nvPicPr>
          <p:blipFill>
            <a:blip r:embed="rId5" cstate="print"/>
            <a:srcRect l="7839" t="23190" r="6656" b="14611"/>
            <a:stretch>
              <a:fillRect/>
            </a:stretch>
          </p:blipFill>
          <p:spPr bwMode="auto">
            <a:xfrm>
              <a:off x="11299481" y="8868376"/>
              <a:ext cx="9497807" cy="4736599"/>
            </a:xfrm>
            <a:prstGeom prst="rect">
              <a:avLst/>
            </a:prstGeom>
            <a:noFill/>
            <a:ln w="9525">
              <a:noFill/>
              <a:miter lim="800000"/>
              <a:headEnd/>
              <a:tailEnd/>
            </a:ln>
            <a:effectLst/>
          </p:spPr>
        </p:pic>
        <p:pic>
          <p:nvPicPr>
            <p:cNvPr id="1031" name="Picture 7"/>
            <p:cNvPicPr>
              <a:picLocks noChangeAspect="1" noChangeArrowheads="1"/>
            </p:cNvPicPr>
            <p:nvPr/>
          </p:nvPicPr>
          <p:blipFill>
            <a:blip r:embed="rId6" cstate="print"/>
            <a:srcRect l="9596" t="24263" r="65221" b="29625"/>
            <a:stretch>
              <a:fillRect/>
            </a:stretch>
          </p:blipFill>
          <p:spPr bwMode="auto">
            <a:xfrm>
              <a:off x="11339059" y="9075298"/>
              <a:ext cx="2268081" cy="2847191"/>
            </a:xfrm>
            <a:prstGeom prst="rect">
              <a:avLst/>
            </a:prstGeom>
            <a:noFill/>
            <a:ln w="9525">
              <a:noFill/>
              <a:miter lim="800000"/>
              <a:headEnd/>
              <a:tailEnd/>
            </a:ln>
            <a:effectLst/>
          </p:spPr>
        </p:pic>
      </p:grpSp>
      <p:pic>
        <p:nvPicPr>
          <p:cNvPr id="1032" name="Picture 8"/>
          <p:cNvPicPr>
            <a:picLocks noChangeArrowheads="1"/>
          </p:cNvPicPr>
          <p:nvPr/>
        </p:nvPicPr>
        <p:blipFill>
          <a:blip r:embed="rId7"/>
          <a:srcRect t="41176" r="35578" b="50000"/>
          <a:stretch>
            <a:fillRect/>
          </a:stretch>
        </p:blipFill>
        <p:spPr bwMode="auto">
          <a:xfrm>
            <a:off x="-213338" y="2164849"/>
            <a:ext cx="19936359" cy="73935"/>
          </a:xfrm>
          <a:prstGeom prst="rect">
            <a:avLst/>
          </a:prstGeom>
          <a:noFill/>
          <a:ln w="9525">
            <a:noFill/>
            <a:miter lim="800000"/>
            <a:headEnd/>
            <a:tailEnd/>
          </a:ln>
          <a:effectLst/>
        </p:spPr>
      </p:pic>
      <p:sp>
        <p:nvSpPr>
          <p:cNvPr id="17" name="TextBox 16"/>
          <p:cNvSpPr txBox="1"/>
          <p:nvPr/>
        </p:nvSpPr>
        <p:spPr>
          <a:xfrm>
            <a:off x="395735" y="3690169"/>
            <a:ext cx="4608512" cy="485382"/>
          </a:xfrm>
          <a:prstGeom prst="rect">
            <a:avLst/>
          </a:prstGeom>
          <a:noFill/>
        </p:spPr>
        <p:txBody>
          <a:bodyPr wrap="square" lIns="53968" tIns="26984" rIns="53968" bIns="26984" rtlCol="0">
            <a:spAutoFit/>
          </a:bodyPr>
          <a:lstStyle/>
          <a:p>
            <a:r>
              <a:rPr lang="en-US" sz="2800" dirty="0"/>
              <a:t>Subscribers: 2,300+</a:t>
            </a:r>
          </a:p>
        </p:txBody>
      </p:sp>
      <p:graphicFrame>
        <p:nvGraphicFramePr>
          <p:cNvPr id="18" name="Chart 17"/>
          <p:cNvGraphicFramePr>
            <a:graphicFrameLocks/>
          </p:cNvGraphicFramePr>
          <p:nvPr>
            <p:extLst>
              <p:ext uri="{D42A27DB-BD31-4B8C-83A1-F6EECF244321}">
                <p14:modId xmlns:p14="http://schemas.microsoft.com/office/powerpoint/2010/main" val="285220092"/>
              </p:ext>
            </p:extLst>
          </p:nvPr>
        </p:nvGraphicFramePr>
        <p:xfrm>
          <a:off x="1331839" y="4410249"/>
          <a:ext cx="8424936" cy="5400600"/>
        </p:xfrm>
        <a:graphic>
          <a:graphicData uri="http://schemas.openxmlformats.org/drawingml/2006/chart">
            <c:chart xmlns:c="http://schemas.openxmlformats.org/drawingml/2006/chart" xmlns:r="http://schemas.openxmlformats.org/officeDocument/2006/relationships" r:id="rId8"/>
          </a:graphicData>
        </a:graphic>
      </p:graphicFrame>
      <p:sp>
        <p:nvSpPr>
          <p:cNvPr id="20" name="TextBox 19"/>
          <p:cNvSpPr txBox="1"/>
          <p:nvPr/>
        </p:nvSpPr>
        <p:spPr>
          <a:xfrm>
            <a:off x="10044807" y="3690169"/>
            <a:ext cx="8785546" cy="485382"/>
          </a:xfrm>
          <a:prstGeom prst="rect">
            <a:avLst/>
          </a:prstGeom>
          <a:noFill/>
        </p:spPr>
        <p:txBody>
          <a:bodyPr wrap="square" lIns="53968" tIns="26984" rIns="53968" bIns="26984" rtlCol="0">
            <a:spAutoFit/>
          </a:bodyPr>
          <a:lstStyle/>
          <a:p>
            <a:pPr algn="r"/>
            <a:r>
              <a:rPr lang="en-US" sz="2800" dirty="0"/>
              <a:t>Indirect </a:t>
            </a:r>
            <a:r>
              <a:rPr lang="en-US" sz="2800" dirty="0" smtClean="0"/>
              <a:t>Audience Contacts 30,000</a:t>
            </a:r>
            <a:r>
              <a:rPr lang="en-US" sz="2800" dirty="0"/>
              <a:t>+</a:t>
            </a:r>
          </a:p>
        </p:txBody>
      </p:sp>
      <p:sp>
        <p:nvSpPr>
          <p:cNvPr id="21" name="TextBox 20"/>
          <p:cNvSpPr txBox="1"/>
          <p:nvPr/>
        </p:nvSpPr>
        <p:spPr>
          <a:xfrm>
            <a:off x="0" y="10263469"/>
            <a:ext cx="19513549" cy="593104"/>
          </a:xfrm>
          <a:prstGeom prst="rect">
            <a:avLst/>
          </a:prstGeom>
          <a:noFill/>
        </p:spPr>
        <p:txBody>
          <a:bodyPr wrap="square" lIns="53968" tIns="26984" rIns="53968" bIns="26984" rtlCol="0">
            <a:spAutoFit/>
          </a:bodyPr>
          <a:lstStyle/>
          <a:p>
            <a:pPr algn="ctr"/>
            <a:r>
              <a:rPr lang="en-US" sz="3500" dirty="0" smtClean="0">
                <a:solidFill>
                  <a:schemeClr val="bg1"/>
                </a:solidFill>
              </a:rPr>
              <a:t>TransformingAssessment.com</a:t>
            </a:r>
            <a:endParaRPr lang="en-US" sz="3500" dirty="0">
              <a:solidFill>
                <a:schemeClr val="bg1"/>
              </a:solidFill>
            </a:endParaRPr>
          </a:p>
        </p:txBody>
      </p:sp>
      <p:sp>
        <p:nvSpPr>
          <p:cNvPr id="22" name="Rounded Rectangular Callout 21"/>
          <p:cNvSpPr/>
          <p:nvPr/>
        </p:nvSpPr>
        <p:spPr bwMode="auto">
          <a:xfrm>
            <a:off x="14277513" y="8802737"/>
            <a:ext cx="4991196" cy="2026236"/>
          </a:xfrm>
          <a:prstGeom prst="wedgeRoundRectCallout">
            <a:avLst>
              <a:gd name="adj1" fmla="val -15909"/>
              <a:gd name="adj2" fmla="val 49509"/>
              <a:gd name="adj3" fmla="val 16667"/>
            </a:avLst>
          </a:prstGeom>
          <a:solidFill>
            <a:schemeClr val="bg1"/>
          </a:solidFill>
          <a:ln w="9525" cap="flat" cmpd="sng" algn="ctr">
            <a:noFill/>
            <a:prstDash val="solid"/>
            <a:round/>
            <a:headEnd type="none" w="med" len="med"/>
            <a:tailEnd type="none" w="med" len="med"/>
          </a:ln>
          <a:effectLst/>
        </p:spPr>
        <p:txBody>
          <a:bodyPr vert="horz" wrap="square" lIns="45856" tIns="22927" rIns="45856" bIns="22927" numCol="1" rtlCol="0" anchor="t" anchorCtr="0" compatLnSpc="1">
            <a:prstTxWarp prst="textNoShape">
              <a:avLst/>
            </a:prstTxWarp>
            <a:spAutoFit/>
          </a:bodyPr>
          <a:lstStyle/>
          <a:p>
            <a:pPr defTabSz="343761"/>
            <a:endParaRPr lang="en-AU" sz="1100" b="0" dirty="0" smtClean="0"/>
          </a:p>
          <a:p>
            <a:pPr defTabSz="343761"/>
            <a:endParaRPr lang="en-AU" sz="1100" b="0" dirty="0" smtClean="0"/>
          </a:p>
          <a:p>
            <a:pPr defTabSz="343761"/>
            <a:endParaRPr lang="en-AU" sz="1100" b="0" dirty="0" smtClean="0"/>
          </a:p>
          <a:p>
            <a:pPr defTabSz="343761"/>
            <a:endParaRPr lang="en-AU" sz="1100" b="0" dirty="0" smtClean="0"/>
          </a:p>
          <a:p>
            <a:pPr defTabSz="343761"/>
            <a:endParaRPr lang="en-AU" sz="1100" b="0" dirty="0" smtClean="0"/>
          </a:p>
          <a:p>
            <a:pPr defTabSz="343761"/>
            <a:endParaRPr lang="en-AU" sz="1100" b="0" dirty="0" smtClean="0"/>
          </a:p>
          <a:p>
            <a:pPr defTabSz="343761"/>
            <a:endParaRPr lang="en-AU" sz="1100" b="0" dirty="0" smtClean="0"/>
          </a:p>
          <a:p>
            <a:pPr defTabSz="343761"/>
            <a:endParaRPr lang="en-AU" sz="1100" b="0" dirty="0" smtClean="0"/>
          </a:p>
          <a:p>
            <a:pPr defTabSz="343761"/>
            <a:endParaRPr lang="en-AU" sz="1100" b="0" dirty="0" smtClean="0"/>
          </a:p>
          <a:p>
            <a:pPr defTabSz="343761"/>
            <a:endParaRPr lang="en-AU" sz="1100" b="0" dirty="0" smtClean="0"/>
          </a:p>
          <a:p>
            <a:pPr defTabSz="343761"/>
            <a:endParaRPr lang="en-AU" sz="600" b="0" dirty="0" smtClean="0"/>
          </a:p>
        </p:txBody>
      </p:sp>
      <p:sp>
        <p:nvSpPr>
          <p:cNvPr id="23" name="TextBox 22"/>
          <p:cNvSpPr txBox="1"/>
          <p:nvPr/>
        </p:nvSpPr>
        <p:spPr>
          <a:xfrm>
            <a:off x="15453982" y="10015858"/>
            <a:ext cx="3830881" cy="608493"/>
          </a:xfrm>
          <a:prstGeom prst="rect">
            <a:avLst/>
          </a:prstGeom>
          <a:noFill/>
        </p:spPr>
        <p:txBody>
          <a:bodyPr wrap="square" lIns="53968" tIns="26984" rIns="53968" bIns="26984" rtlCol="0">
            <a:spAutoFit/>
          </a:bodyPr>
          <a:lstStyle/>
          <a:p>
            <a:r>
              <a:rPr lang="en-US" sz="1200" dirty="0" smtClean="0"/>
              <a:t>Transforming Assessment is Supported by an Office for Learning and Teaching (Australian Government) Extension Grant 2013-2014</a:t>
            </a:r>
            <a:endParaRPr lang="en-US" sz="1200" dirty="0"/>
          </a:p>
        </p:txBody>
      </p:sp>
      <p:pic>
        <p:nvPicPr>
          <p:cNvPr id="24" name="Picture 23"/>
          <p:cNvPicPr>
            <a:picLocks noChangeAspect="1" noChangeArrowheads="1"/>
          </p:cNvPicPr>
          <p:nvPr/>
        </p:nvPicPr>
        <p:blipFill>
          <a:blip r:embed="rId9"/>
          <a:srcRect l="28337" t="15683" r="58193" b="71448"/>
          <a:stretch>
            <a:fillRect/>
          </a:stretch>
        </p:blipFill>
        <p:spPr bwMode="auto">
          <a:xfrm>
            <a:off x="14373477" y="10028726"/>
            <a:ext cx="1129619" cy="469485"/>
          </a:xfrm>
          <a:prstGeom prst="rect">
            <a:avLst/>
          </a:prstGeom>
          <a:noFill/>
          <a:ln w="9525">
            <a:noFill/>
            <a:miter lim="800000"/>
            <a:headEnd/>
            <a:tailEnd/>
          </a:ln>
          <a:effectLst/>
        </p:spPr>
      </p:pic>
      <p:graphicFrame>
        <p:nvGraphicFramePr>
          <p:cNvPr id="19" name="Chart 18"/>
          <p:cNvGraphicFramePr>
            <a:graphicFrameLocks/>
          </p:cNvGraphicFramePr>
          <p:nvPr>
            <p:extLst>
              <p:ext uri="{D42A27DB-BD31-4B8C-83A1-F6EECF244321}">
                <p14:modId xmlns:p14="http://schemas.microsoft.com/office/powerpoint/2010/main" val="511991429"/>
              </p:ext>
            </p:extLst>
          </p:nvPr>
        </p:nvGraphicFramePr>
        <p:xfrm>
          <a:off x="9900791" y="4338241"/>
          <a:ext cx="8784976" cy="5472608"/>
        </p:xfrm>
        <a:graphic>
          <a:graphicData uri="http://schemas.openxmlformats.org/drawingml/2006/chart">
            <c:chart xmlns:c="http://schemas.openxmlformats.org/drawingml/2006/chart" xmlns:r="http://schemas.openxmlformats.org/officeDocument/2006/relationships" r:id="rId10"/>
          </a:graphicData>
        </a:graphic>
      </p:graphicFrame>
      <p:pic>
        <p:nvPicPr>
          <p:cNvPr id="3" name="Picture 2" descr="email.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67743" y="8540353"/>
            <a:ext cx="766440" cy="766440"/>
          </a:xfrm>
          <a:prstGeom prst="rect">
            <a:avLst/>
          </a:prstGeom>
        </p:spPr>
      </p:pic>
      <p:pic>
        <p:nvPicPr>
          <p:cNvPr id="4" name="Picture 3" descr="facebook.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67743" y="5351483"/>
            <a:ext cx="766440" cy="766440"/>
          </a:xfrm>
          <a:prstGeom prst="rect">
            <a:avLst/>
          </a:prstGeom>
        </p:spPr>
      </p:pic>
      <p:pic>
        <p:nvPicPr>
          <p:cNvPr id="5" name="Picture 4" descr="google-plus.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67743" y="4554265"/>
            <a:ext cx="766440" cy="766440"/>
          </a:xfrm>
          <a:prstGeom prst="rect">
            <a:avLst/>
          </a:prstGeom>
        </p:spPr>
      </p:pic>
      <p:pic>
        <p:nvPicPr>
          <p:cNvPr id="6" name="Picture 5" descr="linkedin.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67743" y="7743137"/>
            <a:ext cx="766440" cy="766440"/>
          </a:xfrm>
          <a:prstGeom prst="rect">
            <a:avLst/>
          </a:prstGeom>
        </p:spPr>
      </p:pic>
      <p:pic>
        <p:nvPicPr>
          <p:cNvPr id="7" name="Picture 6" descr="twitter.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67743" y="6945919"/>
            <a:ext cx="766440" cy="766440"/>
          </a:xfrm>
          <a:prstGeom prst="rect">
            <a:avLst/>
          </a:prstGeom>
        </p:spPr>
      </p:pic>
      <p:pic>
        <p:nvPicPr>
          <p:cNvPr id="8" name="Picture 7" descr="youtube.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67743" y="6148701"/>
            <a:ext cx="766440" cy="766440"/>
          </a:xfrm>
          <a:prstGeom prst="rect">
            <a:avLst/>
          </a:prstGeom>
        </p:spPr>
      </p:pic>
    </p:spTree>
    <p:extLst>
      <p:ext uri="{BB962C8B-B14F-4D97-AF65-F5344CB8AC3E}">
        <p14:creationId xmlns:p14="http://schemas.microsoft.com/office/powerpoint/2010/main" val="127994174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srcRect l="39795" t="30102" r="23797" b="67345"/>
          <a:stretch>
            <a:fillRect/>
          </a:stretch>
        </p:blipFill>
        <p:spPr bwMode="auto">
          <a:xfrm>
            <a:off x="-16883" y="10106974"/>
            <a:ext cx="19530433" cy="899847"/>
          </a:xfrm>
          <a:prstGeom prst="rect">
            <a:avLst/>
          </a:prstGeom>
          <a:noFill/>
          <a:ln w="9525">
            <a:noFill/>
            <a:miter lim="800000"/>
            <a:headEnd/>
            <a:tailEnd/>
          </a:ln>
          <a:effectLst/>
        </p:spPr>
      </p:pic>
      <p:graphicFrame>
        <p:nvGraphicFramePr>
          <p:cNvPr id="91" name="Table 90"/>
          <p:cNvGraphicFramePr>
            <a:graphicFrameLocks noGrp="1"/>
          </p:cNvGraphicFramePr>
          <p:nvPr/>
        </p:nvGraphicFramePr>
        <p:xfrm>
          <a:off x="0" y="0"/>
          <a:ext cx="19513550" cy="2203972"/>
        </p:xfrm>
        <a:graphic>
          <a:graphicData uri="http://schemas.openxmlformats.org/drawingml/2006/table">
            <a:tbl>
              <a:tblPr firstRow="1" bandRow="1">
                <a:tableStyleId>{5C22544A-7EE6-4342-B048-85BDC9FD1C3A}</a:tableStyleId>
              </a:tblPr>
              <a:tblGrid>
                <a:gridCol w="19513550"/>
              </a:tblGrid>
              <a:tr h="2203972">
                <a:tc>
                  <a:txBody>
                    <a:bodyPr/>
                    <a:lstStyle/>
                    <a:p>
                      <a:pPr>
                        <a:buFont typeface="Arial" pitchFamily="34" charset="0"/>
                        <a:buNone/>
                      </a:pPr>
                      <a:endParaRPr lang="en-US" sz="1100" b="0" kern="1200" dirty="0" smtClean="0">
                        <a:solidFill>
                          <a:schemeClr val="dk1"/>
                        </a:solidFill>
                        <a:latin typeface="Arial" pitchFamily="34" charset="0"/>
                        <a:ea typeface="+mn-ea"/>
                        <a:cs typeface="Arial" pitchFamily="34" charset="0"/>
                      </a:endParaRPr>
                    </a:p>
                  </a:txBody>
                  <a:tcPr marL="58928" marR="58928" marT="23474" marB="23474">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solidFill>
                  </a:tcPr>
                </a:tc>
              </a:tr>
            </a:tbl>
          </a:graphicData>
        </a:graphic>
      </p:graphicFrame>
      <p:sp>
        <p:nvSpPr>
          <p:cNvPr id="2085" name="Text Box 37"/>
          <p:cNvSpPr txBox="1">
            <a:spLocks noChangeArrowheads="1"/>
          </p:cNvSpPr>
          <p:nvPr/>
        </p:nvSpPr>
        <p:spPr bwMode="auto">
          <a:xfrm>
            <a:off x="4113174" y="178781"/>
            <a:ext cx="10858576" cy="1811126"/>
          </a:xfrm>
          <a:prstGeom prst="rect">
            <a:avLst/>
          </a:prstGeom>
          <a:noFill/>
          <a:ln w="9525">
            <a:noFill/>
            <a:miter lim="800000"/>
            <a:headEnd/>
            <a:tailEnd/>
          </a:ln>
          <a:effectLst/>
        </p:spPr>
        <p:txBody>
          <a:bodyPr wrap="square" lIns="54726" tIns="27363" rIns="54726" bIns="27363">
            <a:spAutoFit/>
          </a:bodyPr>
          <a:lstStyle/>
          <a:p>
            <a:pPr algn="ctr" defTabSz="363798">
              <a:lnSpc>
                <a:spcPct val="90000"/>
              </a:lnSpc>
              <a:spcBef>
                <a:spcPts val="0"/>
              </a:spcBef>
            </a:pPr>
            <a:r>
              <a:rPr lang="en-US" sz="2400" b="0" dirty="0" smtClean="0">
                <a:solidFill>
                  <a:schemeClr val="bg1"/>
                </a:solidFill>
                <a:latin typeface="Arial Black" pitchFamily="34" charset="0"/>
                <a:cs typeface="Arial" pitchFamily="34" charset="0"/>
              </a:rPr>
              <a:t>Transforming Assessment Through Online Dissemination of Innovations in e-Assessment: Webinar Participation</a:t>
            </a:r>
          </a:p>
          <a:p>
            <a:pPr algn="ctr" defTabSz="363798">
              <a:lnSpc>
                <a:spcPct val="90000"/>
              </a:lnSpc>
              <a:spcBef>
                <a:spcPts val="0"/>
              </a:spcBef>
            </a:pPr>
            <a:r>
              <a:rPr lang="en-AU" sz="2100" b="0" dirty="0" smtClean="0">
                <a:solidFill>
                  <a:schemeClr val="bg1"/>
                </a:solidFill>
                <a:latin typeface="Arial" pitchFamily="34" charset="0"/>
                <a:cs typeface="Arial" pitchFamily="34" charset="0"/>
              </a:rPr>
              <a:t>Hillier M</a:t>
            </a:r>
            <a:r>
              <a:rPr lang="en-AU" sz="2100" b="0" baseline="30000" dirty="0" smtClean="0">
                <a:solidFill>
                  <a:schemeClr val="bg1"/>
                </a:solidFill>
                <a:latin typeface="Arial" pitchFamily="34" charset="0"/>
                <a:cs typeface="Arial" pitchFamily="34" charset="0"/>
              </a:rPr>
              <a:t>1,</a:t>
            </a:r>
            <a:r>
              <a:rPr lang="en-AU" sz="2100" b="0" dirty="0" smtClean="0">
                <a:solidFill>
                  <a:schemeClr val="bg1"/>
                </a:solidFill>
                <a:latin typeface="Arial" pitchFamily="34" charset="0"/>
                <a:cs typeface="Arial" pitchFamily="34" charset="0"/>
              </a:rPr>
              <a:t>&amp; Crisp G</a:t>
            </a:r>
            <a:r>
              <a:rPr lang="en-AU" sz="2100" b="0" baseline="30000" dirty="0" smtClean="0">
                <a:solidFill>
                  <a:schemeClr val="bg1"/>
                </a:solidFill>
                <a:latin typeface="Arial" pitchFamily="34" charset="0"/>
                <a:cs typeface="Arial" pitchFamily="34" charset="0"/>
              </a:rPr>
              <a:t>2</a:t>
            </a:r>
            <a:endParaRPr lang="en-AU" sz="2100" b="0" dirty="0" smtClean="0">
              <a:solidFill>
                <a:schemeClr val="bg1"/>
              </a:solidFill>
              <a:latin typeface="Arial" pitchFamily="34" charset="0"/>
              <a:cs typeface="Arial" pitchFamily="34" charset="0"/>
            </a:endParaRPr>
          </a:p>
          <a:p>
            <a:pPr algn="ctr"/>
            <a:r>
              <a:rPr lang="en-AU" sz="1700" b="0" baseline="30000" dirty="0" smtClean="0">
                <a:solidFill>
                  <a:schemeClr val="bg1"/>
                </a:solidFill>
                <a:latin typeface="Arial" pitchFamily="34" charset="0"/>
                <a:cs typeface="Arial" pitchFamily="34" charset="0"/>
              </a:rPr>
              <a:t>1</a:t>
            </a:r>
            <a:r>
              <a:rPr lang="en-US" sz="1700" b="0" dirty="0" smtClean="0">
                <a:solidFill>
                  <a:schemeClr val="bg1"/>
                </a:solidFill>
                <a:latin typeface="Arial" pitchFamily="34" charset="0"/>
                <a:cs typeface="Arial" pitchFamily="34" charset="0"/>
              </a:rPr>
              <a:t>Teaching and Education Development Institute, </a:t>
            </a:r>
            <a:r>
              <a:rPr lang="en-AU" sz="1700" b="0" dirty="0" smtClean="0">
                <a:solidFill>
                  <a:schemeClr val="bg1"/>
                </a:solidFill>
                <a:latin typeface="Arial" pitchFamily="34" charset="0"/>
                <a:cs typeface="Arial" pitchFamily="34" charset="0"/>
              </a:rPr>
              <a:t>University of Queensland, Australia</a:t>
            </a:r>
          </a:p>
          <a:p>
            <a:pPr algn="ctr"/>
            <a:r>
              <a:rPr lang="en-AU" sz="1700" b="0" baseline="30000" dirty="0" smtClean="0">
                <a:solidFill>
                  <a:schemeClr val="bg1"/>
                </a:solidFill>
                <a:latin typeface="Arial" pitchFamily="34" charset="0"/>
                <a:cs typeface="Arial" pitchFamily="34" charset="0"/>
              </a:rPr>
              <a:t>2</a:t>
            </a:r>
            <a:r>
              <a:rPr lang="en-AU" sz="1700" b="0" dirty="0" smtClean="0">
                <a:solidFill>
                  <a:schemeClr val="bg1"/>
                </a:solidFill>
                <a:latin typeface="Arial" pitchFamily="34" charset="0"/>
                <a:cs typeface="Arial" pitchFamily="34" charset="0"/>
              </a:rPr>
              <a:t>RMIT University, Australia</a:t>
            </a:r>
          </a:p>
          <a:p>
            <a:pPr algn="ctr"/>
            <a:r>
              <a:rPr lang="en-US" sz="1800" b="0" dirty="0" smtClean="0">
                <a:solidFill>
                  <a:schemeClr val="bg1"/>
                </a:solidFill>
              </a:rPr>
              <a:t>Contact Presenter: Dr Mathew Hillier m.hillier@uq.edu.au</a:t>
            </a:r>
          </a:p>
        </p:txBody>
      </p:sp>
      <p:pic>
        <p:nvPicPr>
          <p:cNvPr id="40" name="Picture 39" descr="UQ_bw.png"/>
          <p:cNvPicPr>
            <a:picLocks noChangeAspect="1"/>
          </p:cNvPicPr>
          <p:nvPr/>
        </p:nvPicPr>
        <p:blipFill>
          <a:blip r:embed="rId3" cstate="print"/>
          <a:stretch>
            <a:fillRect/>
          </a:stretch>
        </p:blipFill>
        <p:spPr>
          <a:xfrm>
            <a:off x="228684" y="146331"/>
            <a:ext cx="3665982" cy="1894523"/>
          </a:xfrm>
          <a:prstGeom prst="rect">
            <a:avLst/>
          </a:prstGeom>
        </p:spPr>
      </p:pic>
      <p:pic>
        <p:nvPicPr>
          <p:cNvPr id="43" name="Picture 42" descr="UQ_crest_logo - Copy.png"/>
          <p:cNvPicPr>
            <a:picLocks noChangeAspect="1"/>
          </p:cNvPicPr>
          <p:nvPr/>
        </p:nvPicPr>
        <p:blipFill>
          <a:blip r:embed="rId4" cstate="print"/>
          <a:stretch>
            <a:fillRect/>
          </a:stretch>
        </p:blipFill>
        <p:spPr>
          <a:xfrm>
            <a:off x="2145115" y="806135"/>
            <a:ext cx="1610868" cy="469392"/>
          </a:xfrm>
          <a:prstGeom prst="rect">
            <a:avLst/>
          </a:prstGeom>
        </p:spPr>
      </p:pic>
      <p:grpSp>
        <p:nvGrpSpPr>
          <p:cNvPr id="2" name="Group 92"/>
          <p:cNvGrpSpPr>
            <a:grpSpLocks noChangeAspect="1"/>
          </p:cNvGrpSpPr>
          <p:nvPr/>
        </p:nvGrpSpPr>
        <p:grpSpPr>
          <a:xfrm>
            <a:off x="15213149" y="275395"/>
            <a:ext cx="4116318" cy="1635268"/>
            <a:chOff x="11299481" y="8868376"/>
            <a:chExt cx="9497807" cy="4736599"/>
          </a:xfrm>
        </p:grpSpPr>
        <p:pic>
          <p:nvPicPr>
            <p:cNvPr id="1030" name="Picture 6"/>
            <p:cNvPicPr>
              <a:picLocks noChangeAspect="1" noChangeArrowheads="1"/>
            </p:cNvPicPr>
            <p:nvPr/>
          </p:nvPicPr>
          <p:blipFill>
            <a:blip r:embed="rId5" cstate="print"/>
            <a:srcRect l="7839" t="23190" r="6656" b="14611"/>
            <a:stretch>
              <a:fillRect/>
            </a:stretch>
          </p:blipFill>
          <p:spPr bwMode="auto">
            <a:xfrm>
              <a:off x="11299481" y="8868376"/>
              <a:ext cx="9497807" cy="4736599"/>
            </a:xfrm>
            <a:prstGeom prst="rect">
              <a:avLst/>
            </a:prstGeom>
            <a:noFill/>
            <a:ln w="9525">
              <a:noFill/>
              <a:miter lim="800000"/>
              <a:headEnd/>
              <a:tailEnd/>
            </a:ln>
            <a:effectLst/>
          </p:spPr>
        </p:pic>
        <p:pic>
          <p:nvPicPr>
            <p:cNvPr id="1031" name="Picture 7"/>
            <p:cNvPicPr>
              <a:picLocks noChangeAspect="1" noChangeArrowheads="1"/>
            </p:cNvPicPr>
            <p:nvPr/>
          </p:nvPicPr>
          <p:blipFill>
            <a:blip r:embed="rId6" cstate="print"/>
            <a:srcRect l="9596" t="24263" r="65221" b="29625"/>
            <a:stretch>
              <a:fillRect/>
            </a:stretch>
          </p:blipFill>
          <p:spPr bwMode="auto">
            <a:xfrm>
              <a:off x="11339059" y="9075298"/>
              <a:ext cx="2268081" cy="2847191"/>
            </a:xfrm>
            <a:prstGeom prst="rect">
              <a:avLst/>
            </a:prstGeom>
            <a:noFill/>
            <a:ln w="9525">
              <a:noFill/>
              <a:miter lim="800000"/>
              <a:headEnd/>
              <a:tailEnd/>
            </a:ln>
            <a:effectLst/>
          </p:spPr>
        </p:pic>
      </p:grpSp>
      <p:pic>
        <p:nvPicPr>
          <p:cNvPr id="1032" name="Picture 8"/>
          <p:cNvPicPr>
            <a:picLocks noChangeArrowheads="1"/>
          </p:cNvPicPr>
          <p:nvPr/>
        </p:nvPicPr>
        <p:blipFill>
          <a:blip r:embed="rId7"/>
          <a:srcRect t="41176" r="35578" b="50000"/>
          <a:stretch>
            <a:fillRect/>
          </a:stretch>
        </p:blipFill>
        <p:spPr bwMode="auto">
          <a:xfrm>
            <a:off x="-213338" y="2164849"/>
            <a:ext cx="19936359" cy="73935"/>
          </a:xfrm>
          <a:prstGeom prst="rect">
            <a:avLst/>
          </a:prstGeom>
          <a:noFill/>
          <a:ln w="9525">
            <a:noFill/>
            <a:miter lim="800000"/>
            <a:headEnd/>
            <a:tailEnd/>
          </a:ln>
          <a:effectLst/>
        </p:spPr>
      </p:pic>
      <p:sp>
        <p:nvSpPr>
          <p:cNvPr id="21" name="TextBox 20"/>
          <p:cNvSpPr txBox="1"/>
          <p:nvPr/>
        </p:nvSpPr>
        <p:spPr>
          <a:xfrm>
            <a:off x="0" y="10263469"/>
            <a:ext cx="19513549" cy="593104"/>
          </a:xfrm>
          <a:prstGeom prst="rect">
            <a:avLst/>
          </a:prstGeom>
          <a:noFill/>
        </p:spPr>
        <p:txBody>
          <a:bodyPr wrap="square" lIns="53968" tIns="26984" rIns="53968" bIns="26984" rtlCol="0">
            <a:spAutoFit/>
          </a:bodyPr>
          <a:lstStyle/>
          <a:p>
            <a:pPr algn="ctr"/>
            <a:r>
              <a:rPr lang="en-US" sz="3500" dirty="0" smtClean="0">
                <a:solidFill>
                  <a:schemeClr val="bg1"/>
                </a:solidFill>
              </a:rPr>
              <a:t>TransformingAssessment.com</a:t>
            </a:r>
            <a:endParaRPr lang="en-US" sz="3500" dirty="0">
              <a:solidFill>
                <a:schemeClr val="bg1"/>
              </a:solidFill>
            </a:endParaRPr>
          </a:p>
        </p:txBody>
      </p:sp>
      <p:sp>
        <p:nvSpPr>
          <p:cNvPr id="26" name="Rounded Rectangular Callout 25"/>
          <p:cNvSpPr/>
          <p:nvPr/>
        </p:nvSpPr>
        <p:spPr bwMode="auto">
          <a:xfrm>
            <a:off x="14277513" y="8802737"/>
            <a:ext cx="4991196" cy="2026236"/>
          </a:xfrm>
          <a:prstGeom prst="wedgeRoundRectCallout">
            <a:avLst>
              <a:gd name="adj1" fmla="val -15909"/>
              <a:gd name="adj2" fmla="val 49509"/>
              <a:gd name="adj3" fmla="val 16667"/>
            </a:avLst>
          </a:prstGeom>
          <a:solidFill>
            <a:schemeClr val="bg1"/>
          </a:solidFill>
          <a:ln w="9525" cap="flat" cmpd="sng" algn="ctr">
            <a:noFill/>
            <a:prstDash val="solid"/>
            <a:round/>
            <a:headEnd type="none" w="med" len="med"/>
            <a:tailEnd type="none" w="med" len="med"/>
          </a:ln>
          <a:effectLst/>
        </p:spPr>
        <p:txBody>
          <a:bodyPr vert="horz" wrap="square" lIns="45856" tIns="22927" rIns="45856" bIns="22927" numCol="1" rtlCol="0" anchor="t" anchorCtr="0" compatLnSpc="1">
            <a:prstTxWarp prst="textNoShape">
              <a:avLst/>
            </a:prstTxWarp>
            <a:spAutoFit/>
          </a:bodyPr>
          <a:lstStyle/>
          <a:p>
            <a:pPr defTabSz="343761"/>
            <a:endParaRPr lang="en-AU" sz="1100" b="0" dirty="0" smtClean="0"/>
          </a:p>
          <a:p>
            <a:pPr defTabSz="343761"/>
            <a:endParaRPr lang="en-AU" sz="1100" b="0" dirty="0" smtClean="0"/>
          </a:p>
          <a:p>
            <a:pPr defTabSz="343761"/>
            <a:endParaRPr lang="en-AU" sz="1100" b="0" dirty="0" smtClean="0"/>
          </a:p>
          <a:p>
            <a:pPr defTabSz="343761"/>
            <a:endParaRPr lang="en-AU" sz="1100" b="0" dirty="0" smtClean="0"/>
          </a:p>
          <a:p>
            <a:pPr defTabSz="343761"/>
            <a:endParaRPr lang="en-AU" sz="1100" b="0" dirty="0" smtClean="0"/>
          </a:p>
          <a:p>
            <a:pPr defTabSz="343761"/>
            <a:endParaRPr lang="en-AU" sz="1100" b="0" dirty="0" smtClean="0"/>
          </a:p>
          <a:p>
            <a:pPr defTabSz="343761"/>
            <a:endParaRPr lang="en-AU" sz="1100" b="0" dirty="0" smtClean="0"/>
          </a:p>
          <a:p>
            <a:pPr defTabSz="343761"/>
            <a:endParaRPr lang="en-AU" sz="1100" b="0" dirty="0" smtClean="0"/>
          </a:p>
          <a:p>
            <a:pPr defTabSz="343761"/>
            <a:endParaRPr lang="en-AU" sz="1100" b="0" dirty="0" smtClean="0"/>
          </a:p>
          <a:p>
            <a:pPr defTabSz="343761"/>
            <a:endParaRPr lang="en-AU" sz="1100" b="0" dirty="0" smtClean="0"/>
          </a:p>
          <a:p>
            <a:pPr defTabSz="343761"/>
            <a:endParaRPr lang="en-AU" sz="600" b="0" dirty="0" smtClean="0"/>
          </a:p>
        </p:txBody>
      </p:sp>
      <p:sp>
        <p:nvSpPr>
          <p:cNvPr id="27" name="TextBox 26"/>
          <p:cNvSpPr txBox="1"/>
          <p:nvPr/>
        </p:nvSpPr>
        <p:spPr>
          <a:xfrm>
            <a:off x="15453982" y="10015858"/>
            <a:ext cx="3830881" cy="608493"/>
          </a:xfrm>
          <a:prstGeom prst="rect">
            <a:avLst/>
          </a:prstGeom>
          <a:noFill/>
        </p:spPr>
        <p:txBody>
          <a:bodyPr wrap="square" lIns="53968" tIns="26984" rIns="53968" bIns="26984" rtlCol="0">
            <a:spAutoFit/>
          </a:bodyPr>
          <a:lstStyle/>
          <a:p>
            <a:r>
              <a:rPr lang="en-US" sz="1200" dirty="0" smtClean="0"/>
              <a:t>Transforming Assessment is Supported by an Office for Learning and Teaching (Australian Government) Extension Grant 2013-2014</a:t>
            </a:r>
            <a:endParaRPr lang="en-US" sz="1200" dirty="0"/>
          </a:p>
        </p:txBody>
      </p:sp>
      <p:pic>
        <p:nvPicPr>
          <p:cNvPr id="28" name="Picture 27"/>
          <p:cNvPicPr>
            <a:picLocks noChangeAspect="1" noChangeArrowheads="1"/>
          </p:cNvPicPr>
          <p:nvPr/>
        </p:nvPicPr>
        <p:blipFill>
          <a:blip r:embed="rId8"/>
          <a:srcRect l="28337" t="15683" r="58193" b="71448"/>
          <a:stretch>
            <a:fillRect/>
          </a:stretch>
        </p:blipFill>
        <p:spPr bwMode="auto">
          <a:xfrm>
            <a:off x="14373477" y="10028726"/>
            <a:ext cx="1129619" cy="469485"/>
          </a:xfrm>
          <a:prstGeom prst="rect">
            <a:avLst/>
          </a:prstGeom>
          <a:noFill/>
          <a:ln w="9525">
            <a:noFill/>
            <a:miter lim="800000"/>
            <a:headEnd/>
            <a:tailEnd/>
          </a:ln>
          <a:effectLst/>
        </p:spPr>
      </p:pic>
      <p:graphicFrame>
        <p:nvGraphicFramePr>
          <p:cNvPr id="58" name="Table 57"/>
          <p:cNvGraphicFramePr>
            <a:graphicFrameLocks noGrp="1"/>
          </p:cNvGraphicFramePr>
          <p:nvPr>
            <p:extLst>
              <p:ext uri="{D42A27DB-BD31-4B8C-83A1-F6EECF244321}">
                <p14:modId xmlns:p14="http://schemas.microsoft.com/office/powerpoint/2010/main" val="1276518907"/>
              </p:ext>
            </p:extLst>
          </p:nvPr>
        </p:nvGraphicFramePr>
        <p:xfrm>
          <a:off x="229473" y="2489973"/>
          <a:ext cx="19032358" cy="7392884"/>
        </p:xfrm>
        <a:graphic>
          <a:graphicData uri="http://schemas.openxmlformats.org/drawingml/2006/table">
            <a:tbl>
              <a:tblPr firstRow="1" bandRow="1">
                <a:tableStyleId>{5C22544A-7EE6-4342-B048-85BDC9FD1C3A}</a:tableStyleId>
              </a:tblPr>
              <a:tblGrid>
                <a:gridCol w="19032358"/>
              </a:tblGrid>
              <a:tr h="1025689">
                <a:tc>
                  <a:txBody>
                    <a:bodyPr/>
                    <a:lstStyle/>
                    <a:p>
                      <a:pPr marL="0" marR="0" indent="0" algn="l" defTabSz="611094" rtl="0" eaLnBrk="1" fontAlgn="auto" latinLnBrk="0" hangingPunct="1">
                        <a:lnSpc>
                          <a:spcPct val="100000"/>
                        </a:lnSpc>
                        <a:spcBef>
                          <a:spcPts val="0"/>
                        </a:spcBef>
                        <a:spcAft>
                          <a:spcPts val="0"/>
                        </a:spcAft>
                        <a:buClrTx/>
                        <a:buSzTx/>
                        <a:buFontTx/>
                        <a:buNone/>
                        <a:tabLst/>
                        <a:defRPr/>
                      </a:pPr>
                      <a:r>
                        <a:rPr lang="en-AU" sz="4800" b="1" kern="1200" dirty="0" smtClean="0">
                          <a:solidFill>
                            <a:schemeClr val="bg1"/>
                          </a:solidFill>
                          <a:latin typeface="Arial Black" pitchFamily="34" charset="0"/>
                          <a:ea typeface="+mn-ea"/>
                          <a:cs typeface="+mn-cs"/>
                        </a:rPr>
                        <a:t> List Members &amp; Website Visitors by Country</a:t>
                      </a:r>
                    </a:p>
                  </a:txBody>
                  <a:tcPr marL="58928" marR="58928" marT="23474" marB="23474">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r>
              <a:tr h="6367195">
                <a:tc>
                  <a:txBody>
                    <a:bodyPr/>
                    <a:lstStyle/>
                    <a:p>
                      <a:pPr>
                        <a:buFont typeface="Arial" pitchFamily="34" charset="0"/>
                        <a:buNone/>
                      </a:pPr>
                      <a:endParaRPr lang="en-US" sz="1100" b="0" kern="1200" dirty="0" smtClean="0">
                        <a:solidFill>
                          <a:schemeClr val="dk1"/>
                        </a:solidFill>
                        <a:latin typeface="Arial" pitchFamily="34" charset="0"/>
                        <a:ea typeface="+mn-ea"/>
                        <a:cs typeface="Arial" pitchFamily="34" charset="0"/>
                      </a:endParaRPr>
                    </a:p>
                  </a:txBody>
                  <a:tcPr marL="58928" marR="58928" marT="23474" marB="23474">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r>
            </a:tbl>
          </a:graphicData>
        </a:graphic>
      </p:graphicFrame>
      <p:pic>
        <p:nvPicPr>
          <p:cNvPr id="22" name="Picture 21" descr="TA_website_visits_by_country.png"/>
          <p:cNvPicPr>
            <a:picLocks noChangeAspect="1"/>
          </p:cNvPicPr>
          <p:nvPr/>
        </p:nvPicPr>
        <p:blipFill rotWithShape="1">
          <a:blip r:embed="rId9">
            <a:extLst>
              <a:ext uri="{28A0092B-C50C-407E-A947-70E740481C1C}">
                <a14:useLocalDpi xmlns:a14="http://schemas.microsoft.com/office/drawing/2010/main" val="0"/>
              </a:ext>
            </a:extLst>
          </a:blip>
          <a:srcRect l="81288"/>
          <a:stretch/>
        </p:blipFill>
        <p:spPr>
          <a:xfrm>
            <a:off x="18109417" y="3695277"/>
            <a:ext cx="864382" cy="6106656"/>
          </a:xfrm>
          <a:prstGeom prst="rect">
            <a:avLst/>
          </a:prstGeom>
        </p:spPr>
      </p:pic>
      <p:pic>
        <p:nvPicPr>
          <p:cNvPr id="23" name="Picture 22" descr="TA_website_visits_by_country.png"/>
          <p:cNvPicPr>
            <a:picLocks noChangeAspect="1"/>
          </p:cNvPicPr>
          <p:nvPr/>
        </p:nvPicPr>
        <p:blipFill rotWithShape="1">
          <a:blip r:embed="rId9">
            <a:extLst>
              <a:ext uri="{28A0092B-C50C-407E-A947-70E740481C1C}">
                <a14:useLocalDpi xmlns:a14="http://schemas.microsoft.com/office/drawing/2010/main" val="0"/>
              </a:ext>
            </a:extLst>
          </a:blip>
          <a:srcRect r="32191"/>
          <a:stretch/>
        </p:blipFill>
        <p:spPr>
          <a:xfrm>
            <a:off x="15085367" y="3695278"/>
            <a:ext cx="3132294" cy="6106656"/>
          </a:xfrm>
          <a:prstGeom prst="rect">
            <a:avLst/>
          </a:prstGeom>
        </p:spPr>
      </p:pic>
      <p:graphicFrame>
        <p:nvGraphicFramePr>
          <p:cNvPr id="24" name="Chart 23"/>
          <p:cNvGraphicFramePr>
            <a:graphicFrameLocks/>
          </p:cNvGraphicFramePr>
          <p:nvPr>
            <p:extLst>
              <p:ext uri="{D42A27DB-BD31-4B8C-83A1-F6EECF244321}">
                <p14:modId xmlns:p14="http://schemas.microsoft.com/office/powerpoint/2010/main" val="1540466047"/>
              </p:ext>
            </p:extLst>
          </p:nvPr>
        </p:nvGraphicFramePr>
        <p:xfrm>
          <a:off x="539751" y="3546153"/>
          <a:ext cx="5930876" cy="6150992"/>
        </p:xfrm>
        <a:graphic>
          <a:graphicData uri="http://schemas.openxmlformats.org/drawingml/2006/chart">
            <c:chart xmlns:c="http://schemas.openxmlformats.org/drawingml/2006/chart" xmlns:r="http://schemas.openxmlformats.org/officeDocument/2006/relationships" r:id="rId10"/>
          </a:graphicData>
        </a:graphic>
      </p:graphicFrame>
      <p:pic>
        <p:nvPicPr>
          <p:cNvPr id="25" name="Picture 2"/>
          <p:cNvPicPr>
            <a:picLocks noChangeAspect="1" noChangeArrowheads="1"/>
          </p:cNvPicPr>
          <p:nvPr/>
        </p:nvPicPr>
        <p:blipFill>
          <a:blip r:embed="rId11"/>
          <a:srcRect l="20313" t="37828" r="21443" b="21743"/>
          <a:stretch>
            <a:fillRect/>
          </a:stretch>
        </p:blipFill>
        <p:spPr bwMode="auto">
          <a:xfrm>
            <a:off x="6613503" y="6276187"/>
            <a:ext cx="8107490" cy="3456384"/>
          </a:xfrm>
          <a:prstGeom prst="rect">
            <a:avLst/>
          </a:prstGeom>
          <a:noFill/>
          <a:ln w="9525">
            <a:noFill/>
            <a:miter lim="800000"/>
            <a:headEnd/>
            <a:tailEnd/>
          </a:ln>
          <a:effectLst/>
        </p:spPr>
      </p:pic>
      <p:pic>
        <p:nvPicPr>
          <p:cNvPr id="5124" name="Picture 4" descr="File:Flag of Australia.svg"/>
          <p:cNvPicPr>
            <a:picLocks noChangeAspect="1" noChangeArrowheads="1"/>
          </p:cNvPicPr>
          <p:nvPr/>
        </p:nvPicPr>
        <p:blipFill>
          <a:blip r:embed="rId12"/>
          <a:srcRect/>
          <a:stretch>
            <a:fillRect/>
          </a:stretch>
        </p:blipFill>
        <p:spPr bwMode="auto">
          <a:xfrm>
            <a:off x="6613503" y="3775857"/>
            <a:ext cx="1857388" cy="928694"/>
          </a:xfrm>
          <a:prstGeom prst="rect">
            <a:avLst/>
          </a:prstGeom>
          <a:noFill/>
          <a:ln>
            <a:solidFill>
              <a:schemeClr val="bg1">
                <a:lumMod val="75000"/>
              </a:schemeClr>
            </a:solidFill>
          </a:ln>
        </p:spPr>
      </p:pic>
      <p:pic>
        <p:nvPicPr>
          <p:cNvPr id="5126" name="Picture 6" descr="File:Flag of the United Kingdom.svg"/>
          <p:cNvPicPr>
            <a:picLocks noChangeAspect="1" noChangeArrowheads="1"/>
          </p:cNvPicPr>
          <p:nvPr/>
        </p:nvPicPr>
        <p:blipFill>
          <a:blip r:embed="rId13"/>
          <a:srcRect/>
          <a:stretch>
            <a:fillRect/>
          </a:stretch>
        </p:blipFill>
        <p:spPr bwMode="auto">
          <a:xfrm>
            <a:off x="8613767" y="3775857"/>
            <a:ext cx="1857388" cy="928694"/>
          </a:xfrm>
          <a:prstGeom prst="rect">
            <a:avLst/>
          </a:prstGeom>
          <a:noFill/>
          <a:ln>
            <a:solidFill>
              <a:schemeClr val="bg1">
                <a:lumMod val="75000"/>
              </a:schemeClr>
            </a:solidFill>
          </a:ln>
        </p:spPr>
      </p:pic>
      <p:pic>
        <p:nvPicPr>
          <p:cNvPr id="5128" name="Picture 8" descr="File:Flag of New Zealand.svg"/>
          <p:cNvPicPr>
            <a:picLocks noChangeAspect="1" noChangeArrowheads="1"/>
          </p:cNvPicPr>
          <p:nvPr/>
        </p:nvPicPr>
        <p:blipFill>
          <a:blip r:embed="rId14" cstate="print"/>
          <a:srcRect/>
          <a:stretch>
            <a:fillRect/>
          </a:stretch>
        </p:blipFill>
        <p:spPr bwMode="auto">
          <a:xfrm>
            <a:off x="10614031" y="3775857"/>
            <a:ext cx="1857388" cy="928694"/>
          </a:xfrm>
          <a:prstGeom prst="rect">
            <a:avLst/>
          </a:prstGeom>
          <a:noFill/>
          <a:ln>
            <a:solidFill>
              <a:schemeClr val="bg1">
                <a:lumMod val="75000"/>
              </a:schemeClr>
            </a:solidFill>
          </a:ln>
        </p:spPr>
      </p:pic>
      <p:pic>
        <p:nvPicPr>
          <p:cNvPr id="5130" name="Picture 10" descr="http://upload.wikimedia.org/wikipedia/en/thumb/a/a4/Flag_of_the_United_States.svg/800px-Flag_of_the_United_States.svg.png"/>
          <p:cNvPicPr>
            <a:picLocks noChangeAspect="1" noChangeArrowheads="1"/>
          </p:cNvPicPr>
          <p:nvPr/>
        </p:nvPicPr>
        <p:blipFill>
          <a:blip r:embed="rId15" cstate="print"/>
          <a:srcRect/>
          <a:stretch>
            <a:fillRect/>
          </a:stretch>
        </p:blipFill>
        <p:spPr bwMode="auto">
          <a:xfrm>
            <a:off x="12614295" y="3775857"/>
            <a:ext cx="1785950" cy="939856"/>
          </a:xfrm>
          <a:prstGeom prst="rect">
            <a:avLst/>
          </a:prstGeom>
          <a:noFill/>
          <a:ln>
            <a:solidFill>
              <a:schemeClr val="bg1">
                <a:lumMod val="75000"/>
              </a:schemeClr>
            </a:solidFill>
          </a:ln>
        </p:spPr>
      </p:pic>
      <p:pic>
        <p:nvPicPr>
          <p:cNvPr id="5132" name="Picture 12" descr="File:Flag of Hong Kong.svg"/>
          <p:cNvPicPr>
            <a:picLocks noChangeAspect="1" noChangeArrowheads="1"/>
          </p:cNvPicPr>
          <p:nvPr/>
        </p:nvPicPr>
        <p:blipFill>
          <a:blip r:embed="rId16" cstate="print"/>
          <a:srcRect/>
          <a:stretch>
            <a:fillRect/>
          </a:stretch>
        </p:blipFill>
        <p:spPr bwMode="auto">
          <a:xfrm>
            <a:off x="6613503" y="4895826"/>
            <a:ext cx="1857388" cy="1237485"/>
          </a:xfrm>
          <a:prstGeom prst="rect">
            <a:avLst/>
          </a:prstGeom>
          <a:noFill/>
          <a:ln>
            <a:solidFill>
              <a:schemeClr val="bg1">
                <a:lumMod val="75000"/>
              </a:schemeClr>
            </a:solidFill>
          </a:ln>
        </p:spPr>
      </p:pic>
      <p:pic>
        <p:nvPicPr>
          <p:cNvPr id="5134" name="Picture 14" descr="File:Flag of Singapore.svg"/>
          <p:cNvPicPr>
            <a:picLocks noChangeAspect="1" noChangeArrowheads="1"/>
          </p:cNvPicPr>
          <p:nvPr/>
        </p:nvPicPr>
        <p:blipFill>
          <a:blip r:embed="rId17" cstate="print"/>
          <a:srcRect/>
          <a:stretch>
            <a:fillRect/>
          </a:stretch>
        </p:blipFill>
        <p:spPr bwMode="auto">
          <a:xfrm>
            <a:off x="8613767" y="4895826"/>
            <a:ext cx="1857388" cy="1237485"/>
          </a:xfrm>
          <a:prstGeom prst="rect">
            <a:avLst/>
          </a:prstGeom>
          <a:noFill/>
          <a:ln w="3175">
            <a:solidFill>
              <a:schemeClr val="bg1">
                <a:lumMod val="75000"/>
              </a:schemeClr>
            </a:solidFill>
          </a:ln>
        </p:spPr>
      </p:pic>
      <p:pic>
        <p:nvPicPr>
          <p:cNvPr id="5136" name="Picture 16" descr="File:Flag of Canada.svg"/>
          <p:cNvPicPr>
            <a:picLocks noChangeAspect="1" noChangeArrowheads="1"/>
          </p:cNvPicPr>
          <p:nvPr/>
        </p:nvPicPr>
        <p:blipFill>
          <a:blip r:embed="rId18" cstate="print"/>
          <a:srcRect/>
          <a:stretch>
            <a:fillRect/>
          </a:stretch>
        </p:blipFill>
        <p:spPr bwMode="auto">
          <a:xfrm>
            <a:off x="10614031" y="4895826"/>
            <a:ext cx="1857388" cy="928694"/>
          </a:xfrm>
          <a:prstGeom prst="rect">
            <a:avLst/>
          </a:prstGeom>
          <a:noFill/>
          <a:ln>
            <a:solidFill>
              <a:schemeClr val="bg1">
                <a:lumMod val="75000"/>
              </a:schemeClr>
            </a:solidFill>
          </a:ln>
        </p:spPr>
      </p:pic>
      <p:pic>
        <p:nvPicPr>
          <p:cNvPr id="5138" name="Picture 18" descr="File:Flag of Ireland.svg"/>
          <p:cNvPicPr>
            <a:picLocks noChangeAspect="1" noChangeArrowheads="1"/>
          </p:cNvPicPr>
          <p:nvPr/>
        </p:nvPicPr>
        <p:blipFill>
          <a:blip r:embed="rId19"/>
          <a:srcRect/>
          <a:stretch>
            <a:fillRect/>
          </a:stretch>
        </p:blipFill>
        <p:spPr bwMode="auto">
          <a:xfrm>
            <a:off x="12614295" y="4918864"/>
            <a:ext cx="1785950" cy="892975"/>
          </a:xfrm>
          <a:prstGeom prst="rect">
            <a:avLst/>
          </a:prstGeom>
          <a:noFill/>
          <a:ln>
            <a:solidFill>
              <a:schemeClr val="bg1">
                <a:lumMod val="75000"/>
              </a:schemeClr>
            </a:solidFill>
          </a:ln>
        </p:spPr>
      </p:pic>
    </p:spTree>
    <p:extLst>
      <p:ext uri="{BB962C8B-B14F-4D97-AF65-F5344CB8AC3E}">
        <p14:creationId xmlns:p14="http://schemas.microsoft.com/office/powerpoint/2010/main" val="352411829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srcRect l="39795" t="30102" r="23797" b="67345"/>
          <a:stretch>
            <a:fillRect/>
          </a:stretch>
        </p:blipFill>
        <p:spPr bwMode="auto">
          <a:xfrm>
            <a:off x="-16883" y="10106974"/>
            <a:ext cx="19530433" cy="899847"/>
          </a:xfrm>
          <a:prstGeom prst="rect">
            <a:avLst/>
          </a:prstGeom>
          <a:noFill/>
          <a:ln w="9525">
            <a:noFill/>
            <a:miter lim="800000"/>
            <a:headEnd/>
            <a:tailEnd/>
          </a:ln>
          <a:effectLst/>
        </p:spPr>
      </p:pic>
      <p:graphicFrame>
        <p:nvGraphicFramePr>
          <p:cNvPr id="91" name="Table 90"/>
          <p:cNvGraphicFramePr>
            <a:graphicFrameLocks noGrp="1"/>
          </p:cNvGraphicFramePr>
          <p:nvPr/>
        </p:nvGraphicFramePr>
        <p:xfrm>
          <a:off x="0" y="0"/>
          <a:ext cx="19513550" cy="2203972"/>
        </p:xfrm>
        <a:graphic>
          <a:graphicData uri="http://schemas.openxmlformats.org/drawingml/2006/table">
            <a:tbl>
              <a:tblPr firstRow="1" bandRow="1">
                <a:tableStyleId>{5C22544A-7EE6-4342-B048-85BDC9FD1C3A}</a:tableStyleId>
              </a:tblPr>
              <a:tblGrid>
                <a:gridCol w="19513550"/>
              </a:tblGrid>
              <a:tr h="2203972">
                <a:tc>
                  <a:txBody>
                    <a:bodyPr/>
                    <a:lstStyle/>
                    <a:p>
                      <a:pPr>
                        <a:buFont typeface="Arial" pitchFamily="34" charset="0"/>
                        <a:buNone/>
                      </a:pPr>
                      <a:endParaRPr lang="en-US" sz="1100" b="0" kern="1200" dirty="0" smtClean="0">
                        <a:solidFill>
                          <a:schemeClr val="dk1"/>
                        </a:solidFill>
                        <a:latin typeface="Arial" pitchFamily="34" charset="0"/>
                        <a:ea typeface="+mn-ea"/>
                        <a:cs typeface="Arial" pitchFamily="34" charset="0"/>
                      </a:endParaRPr>
                    </a:p>
                  </a:txBody>
                  <a:tcPr marL="58928" marR="58928" marT="23474" marB="23474">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solidFill>
                  </a:tcPr>
                </a:tc>
              </a:tr>
            </a:tbl>
          </a:graphicData>
        </a:graphic>
      </p:graphicFrame>
      <p:sp>
        <p:nvSpPr>
          <p:cNvPr id="2085" name="Text Box 37"/>
          <p:cNvSpPr txBox="1">
            <a:spLocks noChangeArrowheads="1"/>
          </p:cNvSpPr>
          <p:nvPr/>
        </p:nvSpPr>
        <p:spPr bwMode="auto">
          <a:xfrm>
            <a:off x="4113174" y="178781"/>
            <a:ext cx="10858576" cy="1811126"/>
          </a:xfrm>
          <a:prstGeom prst="rect">
            <a:avLst/>
          </a:prstGeom>
          <a:noFill/>
          <a:ln w="9525">
            <a:noFill/>
            <a:miter lim="800000"/>
            <a:headEnd/>
            <a:tailEnd/>
          </a:ln>
          <a:effectLst/>
        </p:spPr>
        <p:txBody>
          <a:bodyPr wrap="square" lIns="54726" tIns="27363" rIns="54726" bIns="27363">
            <a:spAutoFit/>
          </a:bodyPr>
          <a:lstStyle/>
          <a:p>
            <a:pPr algn="ctr" defTabSz="363798">
              <a:lnSpc>
                <a:spcPct val="90000"/>
              </a:lnSpc>
              <a:spcBef>
                <a:spcPts val="0"/>
              </a:spcBef>
            </a:pPr>
            <a:r>
              <a:rPr lang="en-US" sz="2400" b="0" dirty="0" smtClean="0">
                <a:solidFill>
                  <a:schemeClr val="bg1"/>
                </a:solidFill>
                <a:latin typeface="Arial Black" pitchFamily="34" charset="0"/>
                <a:cs typeface="Arial" pitchFamily="34" charset="0"/>
              </a:rPr>
              <a:t>Transforming Assessment Through Online Dissemination of Innovations in e-Assessment: Webinar Participation</a:t>
            </a:r>
          </a:p>
          <a:p>
            <a:pPr algn="ctr" defTabSz="363798">
              <a:lnSpc>
                <a:spcPct val="90000"/>
              </a:lnSpc>
              <a:spcBef>
                <a:spcPts val="0"/>
              </a:spcBef>
            </a:pPr>
            <a:r>
              <a:rPr lang="en-AU" sz="2100" b="0" dirty="0" smtClean="0">
                <a:solidFill>
                  <a:schemeClr val="bg1"/>
                </a:solidFill>
                <a:latin typeface="Arial" pitchFamily="34" charset="0"/>
                <a:cs typeface="Arial" pitchFamily="34" charset="0"/>
              </a:rPr>
              <a:t>Hillier M</a:t>
            </a:r>
            <a:r>
              <a:rPr lang="en-AU" sz="2100" b="0" baseline="30000" dirty="0" smtClean="0">
                <a:solidFill>
                  <a:schemeClr val="bg1"/>
                </a:solidFill>
                <a:latin typeface="Arial" pitchFamily="34" charset="0"/>
                <a:cs typeface="Arial" pitchFamily="34" charset="0"/>
              </a:rPr>
              <a:t>1,</a:t>
            </a:r>
            <a:r>
              <a:rPr lang="en-AU" sz="2100" b="0" dirty="0" smtClean="0">
                <a:solidFill>
                  <a:schemeClr val="bg1"/>
                </a:solidFill>
                <a:latin typeface="Arial" pitchFamily="34" charset="0"/>
                <a:cs typeface="Arial" pitchFamily="34" charset="0"/>
              </a:rPr>
              <a:t>&amp; Crisp G</a:t>
            </a:r>
            <a:r>
              <a:rPr lang="en-AU" sz="2100" b="0" baseline="30000" dirty="0" smtClean="0">
                <a:solidFill>
                  <a:schemeClr val="bg1"/>
                </a:solidFill>
                <a:latin typeface="Arial" pitchFamily="34" charset="0"/>
                <a:cs typeface="Arial" pitchFamily="34" charset="0"/>
              </a:rPr>
              <a:t>2</a:t>
            </a:r>
            <a:endParaRPr lang="en-AU" sz="2100" b="0" dirty="0" smtClean="0">
              <a:solidFill>
                <a:schemeClr val="bg1"/>
              </a:solidFill>
              <a:latin typeface="Arial" pitchFamily="34" charset="0"/>
              <a:cs typeface="Arial" pitchFamily="34" charset="0"/>
            </a:endParaRPr>
          </a:p>
          <a:p>
            <a:pPr algn="ctr"/>
            <a:r>
              <a:rPr lang="en-AU" sz="1700" b="0" baseline="30000" dirty="0" smtClean="0">
                <a:solidFill>
                  <a:schemeClr val="bg1"/>
                </a:solidFill>
                <a:latin typeface="Arial" pitchFamily="34" charset="0"/>
                <a:cs typeface="Arial" pitchFamily="34" charset="0"/>
              </a:rPr>
              <a:t>1</a:t>
            </a:r>
            <a:r>
              <a:rPr lang="en-US" sz="1700" b="0" dirty="0" smtClean="0">
                <a:solidFill>
                  <a:schemeClr val="bg1"/>
                </a:solidFill>
                <a:latin typeface="Arial" pitchFamily="34" charset="0"/>
                <a:cs typeface="Arial" pitchFamily="34" charset="0"/>
              </a:rPr>
              <a:t>Teaching and Education Development Institute, </a:t>
            </a:r>
            <a:r>
              <a:rPr lang="en-AU" sz="1700" b="0" dirty="0" smtClean="0">
                <a:solidFill>
                  <a:schemeClr val="bg1"/>
                </a:solidFill>
                <a:latin typeface="Arial" pitchFamily="34" charset="0"/>
                <a:cs typeface="Arial" pitchFamily="34" charset="0"/>
              </a:rPr>
              <a:t>University of Queensland, Australia</a:t>
            </a:r>
          </a:p>
          <a:p>
            <a:pPr algn="ctr"/>
            <a:r>
              <a:rPr lang="en-AU" sz="1700" b="0" baseline="30000" dirty="0" smtClean="0">
                <a:solidFill>
                  <a:schemeClr val="bg1"/>
                </a:solidFill>
                <a:latin typeface="Arial" pitchFamily="34" charset="0"/>
                <a:cs typeface="Arial" pitchFamily="34" charset="0"/>
              </a:rPr>
              <a:t>2</a:t>
            </a:r>
            <a:r>
              <a:rPr lang="en-AU" sz="1700" b="0" dirty="0" smtClean="0">
                <a:solidFill>
                  <a:schemeClr val="bg1"/>
                </a:solidFill>
                <a:latin typeface="Arial" pitchFamily="34" charset="0"/>
                <a:cs typeface="Arial" pitchFamily="34" charset="0"/>
              </a:rPr>
              <a:t>RMIT University, Australia</a:t>
            </a:r>
          </a:p>
          <a:p>
            <a:pPr algn="ctr"/>
            <a:r>
              <a:rPr lang="en-US" sz="1800" b="0" dirty="0" smtClean="0">
                <a:solidFill>
                  <a:schemeClr val="bg1"/>
                </a:solidFill>
              </a:rPr>
              <a:t>Contact Presenter: Dr Mathew Hillier m.hillier@uq.edu.au</a:t>
            </a:r>
          </a:p>
        </p:txBody>
      </p:sp>
      <p:graphicFrame>
        <p:nvGraphicFramePr>
          <p:cNvPr id="58" name="Table 57"/>
          <p:cNvGraphicFramePr>
            <a:graphicFrameLocks noGrp="1"/>
          </p:cNvGraphicFramePr>
          <p:nvPr>
            <p:extLst>
              <p:ext uri="{D42A27DB-BD31-4B8C-83A1-F6EECF244321}">
                <p14:modId xmlns:p14="http://schemas.microsoft.com/office/powerpoint/2010/main" val="3318934637"/>
              </p:ext>
            </p:extLst>
          </p:nvPr>
        </p:nvGraphicFramePr>
        <p:xfrm>
          <a:off x="229473" y="2489973"/>
          <a:ext cx="19032358" cy="7392884"/>
        </p:xfrm>
        <a:graphic>
          <a:graphicData uri="http://schemas.openxmlformats.org/drawingml/2006/table">
            <a:tbl>
              <a:tblPr firstRow="1" bandRow="1">
                <a:tableStyleId>{5C22544A-7EE6-4342-B048-85BDC9FD1C3A}</a:tableStyleId>
              </a:tblPr>
              <a:tblGrid>
                <a:gridCol w="19032358"/>
              </a:tblGrid>
              <a:tr h="1025689">
                <a:tc>
                  <a:txBody>
                    <a:bodyPr/>
                    <a:lstStyle/>
                    <a:p>
                      <a:pPr marL="0" marR="0" indent="0" algn="l" defTabSz="611094" rtl="0" eaLnBrk="1" fontAlgn="auto" latinLnBrk="0" hangingPunct="1">
                        <a:lnSpc>
                          <a:spcPct val="100000"/>
                        </a:lnSpc>
                        <a:spcBef>
                          <a:spcPts val="0"/>
                        </a:spcBef>
                        <a:spcAft>
                          <a:spcPts val="0"/>
                        </a:spcAft>
                        <a:buClrTx/>
                        <a:buSzTx/>
                        <a:buFontTx/>
                        <a:buNone/>
                        <a:tabLst/>
                        <a:defRPr/>
                      </a:pPr>
                      <a:r>
                        <a:rPr lang="en-AU" sz="4800" b="1" kern="1200" dirty="0" smtClean="0">
                          <a:solidFill>
                            <a:schemeClr val="bg1"/>
                          </a:solidFill>
                          <a:latin typeface="Arial Black" pitchFamily="34" charset="0"/>
                          <a:ea typeface="+mn-ea"/>
                          <a:cs typeface="+mn-cs"/>
                        </a:rPr>
                        <a:t> Direct List Membership by Institution (active email)</a:t>
                      </a:r>
                    </a:p>
                  </a:txBody>
                  <a:tcPr marL="58928" marR="58928" marT="23474" marB="23474">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r>
              <a:tr h="6367195">
                <a:tc>
                  <a:txBody>
                    <a:bodyPr/>
                    <a:lstStyle/>
                    <a:p>
                      <a:pPr>
                        <a:buFont typeface="Arial" pitchFamily="34" charset="0"/>
                        <a:buNone/>
                      </a:pPr>
                      <a:endParaRPr lang="en-US" sz="1100" b="0" kern="1200" dirty="0" smtClean="0">
                        <a:solidFill>
                          <a:schemeClr val="dk1"/>
                        </a:solidFill>
                        <a:latin typeface="Arial" pitchFamily="34" charset="0"/>
                        <a:ea typeface="+mn-ea"/>
                        <a:cs typeface="Arial" pitchFamily="34" charset="0"/>
                      </a:endParaRPr>
                    </a:p>
                  </a:txBody>
                  <a:tcPr marL="58928" marR="58928" marT="23474" marB="23474">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r>
            </a:tbl>
          </a:graphicData>
        </a:graphic>
      </p:graphicFrame>
      <p:pic>
        <p:nvPicPr>
          <p:cNvPr id="40" name="Picture 39" descr="UQ_bw.png"/>
          <p:cNvPicPr>
            <a:picLocks noChangeAspect="1"/>
          </p:cNvPicPr>
          <p:nvPr/>
        </p:nvPicPr>
        <p:blipFill>
          <a:blip r:embed="rId3" cstate="print"/>
          <a:stretch>
            <a:fillRect/>
          </a:stretch>
        </p:blipFill>
        <p:spPr>
          <a:xfrm>
            <a:off x="228684" y="146331"/>
            <a:ext cx="3665982" cy="1894523"/>
          </a:xfrm>
          <a:prstGeom prst="rect">
            <a:avLst/>
          </a:prstGeom>
        </p:spPr>
      </p:pic>
      <p:pic>
        <p:nvPicPr>
          <p:cNvPr id="43" name="Picture 42" descr="UQ_crest_logo - Copy.png"/>
          <p:cNvPicPr>
            <a:picLocks noChangeAspect="1"/>
          </p:cNvPicPr>
          <p:nvPr/>
        </p:nvPicPr>
        <p:blipFill>
          <a:blip r:embed="rId4" cstate="print"/>
          <a:stretch>
            <a:fillRect/>
          </a:stretch>
        </p:blipFill>
        <p:spPr>
          <a:xfrm>
            <a:off x="2145115" y="806135"/>
            <a:ext cx="1610868" cy="469392"/>
          </a:xfrm>
          <a:prstGeom prst="rect">
            <a:avLst/>
          </a:prstGeom>
        </p:spPr>
      </p:pic>
      <p:grpSp>
        <p:nvGrpSpPr>
          <p:cNvPr id="2" name="Group 92"/>
          <p:cNvGrpSpPr>
            <a:grpSpLocks noChangeAspect="1"/>
          </p:cNvGrpSpPr>
          <p:nvPr/>
        </p:nvGrpSpPr>
        <p:grpSpPr>
          <a:xfrm>
            <a:off x="15213149" y="275395"/>
            <a:ext cx="4116318" cy="1635268"/>
            <a:chOff x="11299481" y="8868376"/>
            <a:chExt cx="9497807" cy="4736599"/>
          </a:xfrm>
        </p:grpSpPr>
        <p:pic>
          <p:nvPicPr>
            <p:cNvPr id="1030" name="Picture 6"/>
            <p:cNvPicPr>
              <a:picLocks noChangeAspect="1" noChangeArrowheads="1"/>
            </p:cNvPicPr>
            <p:nvPr/>
          </p:nvPicPr>
          <p:blipFill>
            <a:blip r:embed="rId5" cstate="print"/>
            <a:srcRect l="7839" t="23190" r="6656" b="14611"/>
            <a:stretch>
              <a:fillRect/>
            </a:stretch>
          </p:blipFill>
          <p:spPr bwMode="auto">
            <a:xfrm>
              <a:off x="11299481" y="8868376"/>
              <a:ext cx="9497807" cy="4736599"/>
            </a:xfrm>
            <a:prstGeom prst="rect">
              <a:avLst/>
            </a:prstGeom>
            <a:noFill/>
            <a:ln w="9525">
              <a:noFill/>
              <a:miter lim="800000"/>
              <a:headEnd/>
              <a:tailEnd/>
            </a:ln>
            <a:effectLst/>
          </p:spPr>
        </p:pic>
        <p:pic>
          <p:nvPicPr>
            <p:cNvPr id="1031" name="Picture 7"/>
            <p:cNvPicPr>
              <a:picLocks noChangeAspect="1" noChangeArrowheads="1"/>
            </p:cNvPicPr>
            <p:nvPr/>
          </p:nvPicPr>
          <p:blipFill>
            <a:blip r:embed="rId6" cstate="print"/>
            <a:srcRect l="9596" t="24263" r="65221" b="29625"/>
            <a:stretch>
              <a:fillRect/>
            </a:stretch>
          </p:blipFill>
          <p:spPr bwMode="auto">
            <a:xfrm>
              <a:off x="11339059" y="9075298"/>
              <a:ext cx="2268081" cy="2847191"/>
            </a:xfrm>
            <a:prstGeom prst="rect">
              <a:avLst/>
            </a:prstGeom>
            <a:noFill/>
            <a:ln w="9525">
              <a:noFill/>
              <a:miter lim="800000"/>
              <a:headEnd/>
              <a:tailEnd/>
            </a:ln>
            <a:effectLst/>
          </p:spPr>
        </p:pic>
      </p:grpSp>
      <p:pic>
        <p:nvPicPr>
          <p:cNvPr id="1032" name="Picture 8"/>
          <p:cNvPicPr>
            <a:picLocks noChangeArrowheads="1"/>
          </p:cNvPicPr>
          <p:nvPr/>
        </p:nvPicPr>
        <p:blipFill>
          <a:blip r:embed="rId7"/>
          <a:srcRect t="41176" r="35578" b="50000"/>
          <a:stretch>
            <a:fillRect/>
          </a:stretch>
        </p:blipFill>
        <p:spPr bwMode="auto">
          <a:xfrm>
            <a:off x="-213338" y="2164849"/>
            <a:ext cx="19936359" cy="73935"/>
          </a:xfrm>
          <a:prstGeom prst="rect">
            <a:avLst/>
          </a:prstGeom>
          <a:noFill/>
          <a:ln w="9525">
            <a:noFill/>
            <a:miter lim="800000"/>
            <a:headEnd/>
            <a:tailEnd/>
          </a:ln>
          <a:effectLst/>
        </p:spPr>
      </p:pic>
      <p:sp>
        <p:nvSpPr>
          <p:cNvPr id="21" name="TextBox 20"/>
          <p:cNvSpPr txBox="1"/>
          <p:nvPr/>
        </p:nvSpPr>
        <p:spPr>
          <a:xfrm>
            <a:off x="0" y="10263469"/>
            <a:ext cx="19513549" cy="593104"/>
          </a:xfrm>
          <a:prstGeom prst="rect">
            <a:avLst/>
          </a:prstGeom>
          <a:noFill/>
        </p:spPr>
        <p:txBody>
          <a:bodyPr wrap="square" lIns="53968" tIns="26984" rIns="53968" bIns="26984" rtlCol="0">
            <a:spAutoFit/>
          </a:bodyPr>
          <a:lstStyle/>
          <a:p>
            <a:pPr algn="ctr"/>
            <a:r>
              <a:rPr lang="en-US" sz="3500" dirty="0" smtClean="0">
                <a:solidFill>
                  <a:schemeClr val="bg1"/>
                </a:solidFill>
              </a:rPr>
              <a:t>TransformingAssessment.com</a:t>
            </a:r>
            <a:endParaRPr lang="en-US" sz="3500" dirty="0">
              <a:solidFill>
                <a:schemeClr val="bg1"/>
              </a:solidFill>
            </a:endParaRPr>
          </a:p>
        </p:txBody>
      </p:sp>
      <p:sp>
        <p:nvSpPr>
          <p:cNvPr id="18" name="Rounded Rectangular Callout 17"/>
          <p:cNvSpPr/>
          <p:nvPr/>
        </p:nvSpPr>
        <p:spPr bwMode="auto">
          <a:xfrm>
            <a:off x="14277513" y="8802737"/>
            <a:ext cx="4991196" cy="2026236"/>
          </a:xfrm>
          <a:prstGeom prst="wedgeRoundRectCallout">
            <a:avLst>
              <a:gd name="adj1" fmla="val -15909"/>
              <a:gd name="adj2" fmla="val 49509"/>
              <a:gd name="adj3" fmla="val 16667"/>
            </a:avLst>
          </a:prstGeom>
          <a:solidFill>
            <a:schemeClr val="bg1"/>
          </a:solidFill>
          <a:ln w="9525" cap="flat" cmpd="sng" algn="ctr">
            <a:noFill/>
            <a:prstDash val="solid"/>
            <a:round/>
            <a:headEnd type="none" w="med" len="med"/>
            <a:tailEnd type="none" w="med" len="med"/>
          </a:ln>
          <a:effectLst/>
        </p:spPr>
        <p:txBody>
          <a:bodyPr vert="horz" wrap="square" lIns="45856" tIns="22927" rIns="45856" bIns="22927" numCol="1" rtlCol="0" anchor="t" anchorCtr="0" compatLnSpc="1">
            <a:prstTxWarp prst="textNoShape">
              <a:avLst/>
            </a:prstTxWarp>
            <a:spAutoFit/>
          </a:bodyPr>
          <a:lstStyle/>
          <a:p>
            <a:pPr defTabSz="343761"/>
            <a:endParaRPr lang="en-AU" sz="1100" b="0" dirty="0" smtClean="0"/>
          </a:p>
          <a:p>
            <a:pPr defTabSz="343761"/>
            <a:endParaRPr lang="en-AU" sz="1100" b="0" dirty="0" smtClean="0"/>
          </a:p>
          <a:p>
            <a:pPr defTabSz="343761"/>
            <a:endParaRPr lang="en-AU" sz="1100" b="0" dirty="0" smtClean="0"/>
          </a:p>
          <a:p>
            <a:pPr defTabSz="343761"/>
            <a:endParaRPr lang="en-AU" sz="1100" b="0" dirty="0" smtClean="0"/>
          </a:p>
          <a:p>
            <a:pPr defTabSz="343761"/>
            <a:endParaRPr lang="en-AU" sz="1100" b="0" dirty="0" smtClean="0"/>
          </a:p>
          <a:p>
            <a:pPr defTabSz="343761"/>
            <a:endParaRPr lang="en-AU" sz="1100" b="0" dirty="0" smtClean="0"/>
          </a:p>
          <a:p>
            <a:pPr defTabSz="343761"/>
            <a:endParaRPr lang="en-AU" sz="1100" b="0" dirty="0" smtClean="0"/>
          </a:p>
          <a:p>
            <a:pPr defTabSz="343761"/>
            <a:endParaRPr lang="en-AU" sz="1100" b="0" dirty="0" smtClean="0"/>
          </a:p>
          <a:p>
            <a:pPr defTabSz="343761"/>
            <a:endParaRPr lang="en-AU" sz="1100" b="0" dirty="0" smtClean="0"/>
          </a:p>
          <a:p>
            <a:pPr defTabSz="343761"/>
            <a:endParaRPr lang="en-AU" sz="1100" b="0" dirty="0" smtClean="0"/>
          </a:p>
          <a:p>
            <a:pPr defTabSz="343761"/>
            <a:endParaRPr lang="en-AU" sz="600" b="0" dirty="0" smtClean="0"/>
          </a:p>
        </p:txBody>
      </p:sp>
      <p:sp>
        <p:nvSpPr>
          <p:cNvPr id="19" name="TextBox 18"/>
          <p:cNvSpPr txBox="1"/>
          <p:nvPr/>
        </p:nvSpPr>
        <p:spPr>
          <a:xfrm>
            <a:off x="15453982" y="10015858"/>
            <a:ext cx="3830881" cy="608493"/>
          </a:xfrm>
          <a:prstGeom prst="rect">
            <a:avLst/>
          </a:prstGeom>
          <a:noFill/>
        </p:spPr>
        <p:txBody>
          <a:bodyPr wrap="square" lIns="53968" tIns="26984" rIns="53968" bIns="26984" rtlCol="0">
            <a:spAutoFit/>
          </a:bodyPr>
          <a:lstStyle/>
          <a:p>
            <a:r>
              <a:rPr lang="en-US" sz="1200" dirty="0" smtClean="0"/>
              <a:t>Transforming Assessment is Supported by an Office for Learning and Teaching (Australian Government) Extension Grant 2013-2014</a:t>
            </a:r>
            <a:endParaRPr lang="en-US" sz="1200" dirty="0"/>
          </a:p>
        </p:txBody>
      </p:sp>
      <p:pic>
        <p:nvPicPr>
          <p:cNvPr id="20" name="Picture 19"/>
          <p:cNvPicPr>
            <a:picLocks noChangeAspect="1" noChangeArrowheads="1"/>
          </p:cNvPicPr>
          <p:nvPr/>
        </p:nvPicPr>
        <p:blipFill>
          <a:blip r:embed="rId8"/>
          <a:srcRect l="28337" t="15683" r="58193" b="71448"/>
          <a:stretch>
            <a:fillRect/>
          </a:stretch>
        </p:blipFill>
        <p:spPr bwMode="auto">
          <a:xfrm>
            <a:off x="14373477" y="10028726"/>
            <a:ext cx="1129619" cy="469485"/>
          </a:xfrm>
          <a:prstGeom prst="rect">
            <a:avLst/>
          </a:prstGeom>
          <a:noFill/>
          <a:ln w="9525">
            <a:noFill/>
            <a:miter lim="800000"/>
            <a:headEnd/>
            <a:tailEnd/>
          </a:ln>
          <a:effectLst/>
        </p:spPr>
      </p:pic>
      <p:graphicFrame>
        <p:nvGraphicFramePr>
          <p:cNvPr id="17" name="Chart 16"/>
          <p:cNvGraphicFramePr>
            <a:graphicFrameLocks/>
          </p:cNvGraphicFramePr>
          <p:nvPr>
            <p:extLst>
              <p:ext uri="{D42A27DB-BD31-4B8C-83A1-F6EECF244321}">
                <p14:modId xmlns:p14="http://schemas.microsoft.com/office/powerpoint/2010/main" val="417979945"/>
              </p:ext>
            </p:extLst>
          </p:nvPr>
        </p:nvGraphicFramePr>
        <p:xfrm>
          <a:off x="467743" y="3618160"/>
          <a:ext cx="18722080" cy="6120681"/>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59076899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accent2"/>
          </a:solidFill>
          <a:prstDash val="solid"/>
          <a:round/>
          <a:headEnd type="none" w="med" len="med"/>
          <a:tailEnd type="none" w="med" len="med"/>
        </a:ln>
        <a:effectLst/>
      </a:spPr>
      <a:bodyPr vert="horz" wrap="square" lIns="77695" tIns="38847" rIns="77695" bIns="38847" numCol="1" anchor="t" anchorCtr="0" compatLnSpc="1">
        <a:prstTxWarp prst="textNoShape">
          <a:avLst/>
        </a:prstTxWarp>
        <a:spAutoFit/>
      </a:bodyPr>
      <a:lstStyle>
        <a:defPPr marL="0" marR="0" indent="0" algn="l" defTabSz="871538" rtl="0" eaLnBrk="1" fontAlgn="base" latinLnBrk="0" hangingPunct="1">
          <a:lnSpc>
            <a:spcPct val="100000"/>
          </a:lnSpc>
          <a:spcBef>
            <a:spcPct val="0"/>
          </a:spcBef>
          <a:spcAft>
            <a:spcPct val="0"/>
          </a:spcAft>
          <a:buClrTx/>
          <a:buSzTx/>
          <a:buFontTx/>
          <a:buNone/>
          <a:tabLst/>
          <a:defRPr kumimoji="0" lang="en-AU" sz="2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accent2"/>
          </a:solidFill>
          <a:prstDash val="solid"/>
          <a:round/>
          <a:headEnd type="none" w="med" len="med"/>
          <a:tailEnd type="none" w="med" len="med"/>
        </a:ln>
        <a:effectLst/>
      </a:spPr>
      <a:bodyPr vert="horz" wrap="square" lIns="77695" tIns="38847" rIns="77695" bIns="38847" numCol="1" anchor="t" anchorCtr="0" compatLnSpc="1">
        <a:prstTxWarp prst="textNoShape">
          <a:avLst/>
        </a:prstTxWarp>
        <a:spAutoFit/>
      </a:bodyPr>
      <a:lstStyle>
        <a:defPPr marL="0" marR="0" indent="0" algn="l" defTabSz="871538" rtl="0" eaLnBrk="1" fontAlgn="base" latinLnBrk="0" hangingPunct="1">
          <a:lnSpc>
            <a:spcPct val="100000"/>
          </a:lnSpc>
          <a:spcBef>
            <a:spcPct val="0"/>
          </a:spcBef>
          <a:spcAft>
            <a:spcPct val="0"/>
          </a:spcAft>
          <a:buClrTx/>
          <a:buSzTx/>
          <a:buFontTx/>
          <a:buNone/>
          <a:tabLst/>
          <a:defRPr kumimoji="0" lang="en-AU" sz="2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5117</TotalTime>
  <Words>711</Words>
  <Application>Microsoft Macintosh PowerPoint</Application>
  <PresentationFormat>Custom</PresentationFormat>
  <Paragraphs>165</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University of Queensland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uqhfarr1</dc:creator>
  <cp:lastModifiedBy>Mathew</cp:lastModifiedBy>
  <cp:revision>306</cp:revision>
  <cp:lastPrinted>2013-05-16T06:05:49Z</cp:lastPrinted>
  <dcterms:created xsi:type="dcterms:W3CDTF">2003-04-17T01:02:50Z</dcterms:created>
  <dcterms:modified xsi:type="dcterms:W3CDTF">2013-11-18T04:25:06Z</dcterms:modified>
</cp:coreProperties>
</file>