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4" r:id="rId2"/>
    <p:sldId id="262" r:id="rId3"/>
    <p:sldId id="263" r:id="rId4"/>
    <p:sldId id="275" r:id="rId5"/>
    <p:sldId id="271" r:id="rId6"/>
    <p:sldId id="273" r:id="rId7"/>
    <p:sldId id="265" r:id="rId8"/>
    <p:sldId id="266" r:id="rId9"/>
    <p:sldId id="267" r:id="rId10"/>
    <p:sldId id="274" r:id="rId11"/>
    <p:sldId id="268" r:id="rId12"/>
    <p:sldId id="276" r:id="rId13"/>
    <p:sldId id="27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DFF5"/>
    <a:srgbClr val="CCFF99"/>
    <a:srgbClr val="FCDD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08" autoAdjust="0"/>
  </p:normalViewPr>
  <p:slideViewPr>
    <p:cSldViewPr>
      <p:cViewPr>
        <p:scale>
          <a:sx n="91" d="100"/>
          <a:sy n="91" d="100"/>
        </p:scale>
        <p:origin x="-8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BE2766-9D85-433C-A979-DAC454F43E32}" type="doc">
      <dgm:prSet loTypeId="urn:microsoft.com/office/officeart/2005/8/layout/gear1" loCatId="cycle" qsTypeId="urn:microsoft.com/office/officeart/2005/8/quickstyle/simple5" qsCatId="simple" csTypeId="urn:microsoft.com/office/officeart/2005/8/colors/colorful5" csCatId="colorful" phldr="1"/>
      <dgm:spPr/>
    </dgm:pt>
    <dgm:pt modelId="{FC503C6A-4D3C-4B9C-9852-9755B336316D}">
      <dgm:prSet phldrT="[Text]" custT="1"/>
      <dgm:spPr/>
      <dgm:t>
        <a:bodyPr/>
        <a:lstStyle/>
        <a:p>
          <a:r>
            <a:rPr lang="en-US" sz="2400" b="0" dirty="0" smtClean="0"/>
            <a:t>Student-Constructed Open Educational Resources</a:t>
          </a:r>
          <a:endParaRPr lang="en-US" sz="2400" b="0" dirty="0"/>
        </a:p>
      </dgm:t>
    </dgm:pt>
    <dgm:pt modelId="{063AEFE7-9A9B-4035-9260-A6F9CB7EAE8A}" type="parTrans" cxnId="{F6232C91-D80C-438E-86CE-0F681D468F2D}">
      <dgm:prSet/>
      <dgm:spPr/>
      <dgm:t>
        <a:bodyPr/>
        <a:lstStyle/>
        <a:p>
          <a:endParaRPr lang="en-US" sz="2400" b="1"/>
        </a:p>
      </dgm:t>
    </dgm:pt>
    <dgm:pt modelId="{E9B792E4-C5BE-4BF1-BD91-8BE37568FB96}" type="sibTrans" cxnId="{F6232C91-D80C-438E-86CE-0F681D468F2D}">
      <dgm:prSet/>
      <dgm:spPr/>
      <dgm:t>
        <a:bodyPr/>
        <a:lstStyle/>
        <a:p>
          <a:endParaRPr lang="en-US" sz="2400" b="1"/>
        </a:p>
      </dgm:t>
    </dgm:pt>
    <dgm:pt modelId="{AE19BBE9-5434-40E2-8017-149003D313D1}">
      <dgm:prSet phldrT="[Text]" custT="1"/>
      <dgm:spPr/>
      <dgm:t>
        <a:bodyPr/>
        <a:lstStyle/>
        <a:p>
          <a:r>
            <a:rPr lang="en-US" sz="2400" b="0" dirty="0" smtClean="0"/>
            <a:t>Constructivism </a:t>
          </a:r>
          <a:endParaRPr lang="en-US" sz="2400" b="0" dirty="0"/>
        </a:p>
      </dgm:t>
    </dgm:pt>
    <dgm:pt modelId="{7E3BB213-6401-4BD3-A8BD-D1695D55AF52}" type="parTrans" cxnId="{9E627B59-BC2D-406E-98CA-47B764B2C158}">
      <dgm:prSet/>
      <dgm:spPr/>
      <dgm:t>
        <a:bodyPr/>
        <a:lstStyle/>
        <a:p>
          <a:endParaRPr lang="en-US" sz="2400" b="1"/>
        </a:p>
      </dgm:t>
    </dgm:pt>
    <dgm:pt modelId="{DD17711D-81DF-41CB-8209-F98B48FEC99E}" type="sibTrans" cxnId="{9E627B59-BC2D-406E-98CA-47B764B2C158}">
      <dgm:prSet/>
      <dgm:spPr/>
      <dgm:t>
        <a:bodyPr/>
        <a:lstStyle/>
        <a:p>
          <a:endParaRPr lang="en-US" sz="2400" b="1"/>
        </a:p>
      </dgm:t>
    </dgm:pt>
    <dgm:pt modelId="{53875E28-7579-4D12-BA67-1090400304DE}">
      <dgm:prSet phldrT="[Text]" custT="1"/>
      <dgm:spPr/>
      <dgm:t>
        <a:bodyPr/>
        <a:lstStyle/>
        <a:p>
          <a:r>
            <a:rPr lang="en-US" sz="2400" b="0" dirty="0" smtClean="0"/>
            <a:t>Learning-by-Teaching</a:t>
          </a:r>
          <a:endParaRPr lang="en-US" sz="2400" b="0" dirty="0"/>
        </a:p>
      </dgm:t>
    </dgm:pt>
    <dgm:pt modelId="{5C341CE1-30E4-4FA4-8119-C94CD4173CE6}" type="parTrans" cxnId="{4462533C-994E-4923-AE13-F33799FC78AB}">
      <dgm:prSet/>
      <dgm:spPr/>
      <dgm:t>
        <a:bodyPr/>
        <a:lstStyle/>
        <a:p>
          <a:endParaRPr lang="en-US" sz="2400" b="1"/>
        </a:p>
      </dgm:t>
    </dgm:pt>
    <dgm:pt modelId="{4B67F208-F741-44E3-98A8-18558E5B7B47}" type="sibTrans" cxnId="{4462533C-994E-4923-AE13-F33799FC78AB}">
      <dgm:prSet/>
      <dgm:spPr/>
      <dgm:t>
        <a:bodyPr/>
        <a:lstStyle/>
        <a:p>
          <a:endParaRPr lang="en-US" sz="2400" b="1"/>
        </a:p>
      </dgm:t>
    </dgm:pt>
    <dgm:pt modelId="{230C3CB5-320F-48C3-BC44-980093BA6A13}" type="pres">
      <dgm:prSet presAssocID="{D5BE2766-9D85-433C-A979-DAC454F43E32}" presName="composite" presStyleCnt="0">
        <dgm:presLayoutVars>
          <dgm:chMax val="3"/>
          <dgm:animLvl val="lvl"/>
          <dgm:resizeHandles val="exact"/>
        </dgm:presLayoutVars>
      </dgm:prSet>
      <dgm:spPr/>
    </dgm:pt>
    <dgm:pt modelId="{4D771848-8C43-4D60-BD34-164C2D2E6B9D}" type="pres">
      <dgm:prSet presAssocID="{FC503C6A-4D3C-4B9C-9852-9755B336316D}" presName="gear1" presStyleLbl="node1" presStyleIdx="0" presStyleCnt="3">
        <dgm:presLayoutVars>
          <dgm:chMax val="1"/>
          <dgm:bulletEnabled val="1"/>
        </dgm:presLayoutVars>
      </dgm:prSet>
      <dgm:spPr/>
      <dgm:t>
        <a:bodyPr/>
        <a:lstStyle/>
        <a:p>
          <a:endParaRPr lang="en-US"/>
        </a:p>
      </dgm:t>
    </dgm:pt>
    <dgm:pt modelId="{6B122494-63FC-4826-8799-F00F4D027277}" type="pres">
      <dgm:prSet presAssocID="{FC503C6A-4D3C-4B9C-9852-9755B336316D}" presName="gear1srcNode" presStyleLbl="node1" presStyleIdx="0" presStyleCnt="3"/>
      <dgm:spPr/>
    </dgm:pt>
    <dgm:pt modelId="{B3749F59-5D11-4050-BD2A-6091750D2735}" type="pres">
      <dgm:prSet presAssocID="{FC503C6A-4D3C-4B9C-9852-9755B336316D}" presName="gear1dstNode" presStyleLbl="node1" presStyleIdx="0" presStyleCnt="3"/>
      <dgm:spPr/>
    </dgm:pt>
    <dgm:pt modelId="{4CFF5C39-4080-4541-9FDC-E7F85778F2AE}" type="pres">
      <dgm:prSet presAssocID="{AE19BBE9-5434-40E2-8017-149003D313D1}" presName="gear2" presStyleLbl="node1" presStyleIdx="1" presStyleCnt="3">
        <dgm:presLayoutVars>
          <dgm:chMax val="1"/>
          <dgm:bulletEnabled val="1"/>
        </dgm:presLayoutVars>
      </dgm:prSet>
      <dgm:spPr/>
    </dgm:pt>
    <dgm:pt modelId="{9F30B676-ADD8-4AFD-8E92-D71BC16EEB46}" type="pres">
      <dgm:prSet presAssocID="{AE19BBE9-5434-40E2-8017-149003D313D1}" presName="gear2srcNode" presStyleLbl="node1" presStyleIdx="1" presStyleCnt="3"/>
      <dgm:spPr/>
    </dgm:pt>
    <dgm:pt modelId="{F03414BF-C8F3-4550-8FCF-EDFD29AC8BDF}" type="pres">
      <dgm:prSet presAssocID="{AE19BBE9-5434-40E2-8017-149003D313D1}" presName="gear2dstNode" presStyleLbl="node1" presStyleIdx="1" presStyleCnt="3"/>
      <dgm:spPr/>
    </dgm:pt>
    <dgm:pt modelId="{81B0FBE6-F7BC-46C4-B115-4FB94A5B9001}" type="pres">
      <dgm:prSet presAssocID="{53875E28-7579-4D12-BA67-1090400304DE}" presName="gear3" presStyleLbl="node1" presStyleIdx="2" presStyleCnt="3"/>
      <dgm:spPr/>
      <dgm:t>
        <a:bodyPr/>
        <a:lstStyle/>
        <a:p>
          <a:endParaRPr lang="en-US"/>
        </a:p>
      </dgm:t>
    </dgm:pt>
    <dgm:pt modelId="{7B93B9BA-2A72-4F37-B8FF-B0809CFE5068}" type="pres">
      <dgm:prSet presAssocID="{53875E28-7579-4D12-BA67-1090400304DE}" presName="gear3tx" presStyleLbl="node1" presStyleIdx="2" presStyleCnt="3">
        <dgm:presLayoutVars>
          <dgm:chMax val="1"/>
          <dgm:bulletEnabled val="1"/>
        </dgm:presLayoutVars>
      </dgm:prSet>
      <dgm:spPr/>
      <dgm:t>
        <a:bodyPr/>
        <a:lstStyle/>
        <a:p>
          <a:endParaRPr lang="en-US"/>
        </a:p>
      </dgm:t>
    </dgm:pt>
    <dgm:pt modelId="{2DECFC35-E88E-4281-80D6-FDC4645A7141}" type="pres">
      <dgm:prSet presAssocID="{53875E28-7579-4D12-BA67-1090400304DE}" presName="gear3srcNode" presStyleLbl="node1" presStyleIdx="2" presStyleCnt="3"/>
      <dgm:spPr/>
    </dgm:pt>
    <dgm:pt modelId="{D1D49115-C0FD-4058-AC42-8F4DFFF2F91C}" type="pres">
      <dgm:prSet presAssocID="{53875E28-7579-4D12-BA67-1090400304DE}" presName="gear3dstNode" presStyleLbl="node1" presStyleIdx="2" presStyleCnt="3"/>
      <dgm:spPr/>
    </dgm:pt>
    <dgm:pt modelId="{DCDF0E86-CFE9-458F-A0CE-8EBE24A13693}" type="pres">
      <dgm:prSet presAssocID="{E9B792E4-C5BE-4BF1-BD91-8BE37568FB96}" presName="connector1" presStyleLbl="sibTrans2D1" presStyleIdx="0" presStyleCnt="3"/>
      <dgm:spPr/>
    </dgm:pt>
    <dgm:pt modelId="{6BE5C932-D115-4070-85D3-F26DF5EDD097}" type="pres">
      <dgm:prSet presAssocID="{DD17711D-81DF-41CB-8209-F98B48FEC99E}" presName="connector2" presStyleLbl="sibTrans2D1" presStyleIdx="1" presStyleCnt="3"/>
      <dgm:spPr/>
    </dgm:pt>
    <dgm:pt modelId="{4CD8B193-E9C9-4A82-BD03-64DAF33E5663}" type="pres">
      <dgm:prSet presAssocID="{4B67F208-F741-44E3-98A8-18558E5B7B47}" presName="connector3" presStyleLbl="sibTrans2D1" presStyleIdx="2" presStyleCnt="3"/>
      <dgm:spPr/>
    </dgm:pt>
  </dgm:ptLst>
  <dgm:cxnLst>
    <dgm:cxn modelId="{4462533C-994E-4923-AE13-F33799FC78AB}" srcId="{D5BE2766-9D85-433C-A979-DAC454F43E32}" destId="{53875E28-7579-4D12-BA67-1090400304DE}" srcOrd="2" destOrd="0" parTransId="{5C341CE1-30E4-4FA4-8119-C94CD4173CE6}" sibTransId="{4B67F208-F741-44E3-98A8-18558E5B7B47}"/>
    <dgm:cxn modelId="{A78A9AE8-8BA3-40CE-A699-A37B5FD31D53}" type="presOf" srcId="{53875E28-7579-4D12-BA67-1090400304DE}" destId="{D1D49115-C0FD-4058-AC42-8F4DFFF2F91C}" srcOrd="3" destOrd="0" presId="urn:microsoft.com/office/officeart/2005/8/layout/gear1"/>
    <dgm:cxn modelId="{9E627B59-BC2D-406E-98CA-47B764B2C158}" srcId="{D5BE2766-9D85-433C-A979-DAC454F43E32}" destId="{AE19BBE9-5434-40E2-8017-149003D313D1}" srcOrd="1" destOrd="0" parTransId="{7E3BB213-6401-4BD3-A8BD-D1695D55AF52}" sibTransId="{DD17711D-81DF-41CB-8209-F98B48FEC99E}"/>
    <dgm:cxn modelId="{A2144C58-E20A-4BEA-A9D9-DB53C21287B8}" type="presOf" srcId="{E9B792E4-C5BE-4BF1-BD91-8BE37568FB96}" destId="{DCDF0E86-CFE9-458F-A0CE-8EBE24A13693}" srcOrd="0" destOrd="0" presId="urn:microsoft.com/office/officeart/2005/8/layout/gear1"/>
    <dgm:cxn modelId="{00E7D69F-BEB2-46DE-8BAA-35D6DA049B79}" type="presOf" srcId="{4B67F208-F741-44E3-98A8-18558E5B7B47}" destId="{4CD8B193-E9C9-4A82-BD03-64DAF33E5663}" srcOrd="0" destOrd="0" presId="urn:microsoft.com/office/officeart/2005/8/layout/gear1"/>
    <dgm:cxn modelId="{39642FA3-19C5-4415-85BD-A884B107B03E}" type="presOf" srcId="{D5BE2766-9D85-433C-A979-DAC454F43E32}" destId="{230C3CB5-320F-48C3-BC44-980093BA6A13}" srcOrd="0" destOrd="0" presId="urn:microsoft.com/office/officeart/2005/8/layout/gear1"/>
    <dgm:cxn modelId="{48B54789-4B6F-42AF-95BF-86613CAE105C}" type="presOf" srcId="{FC503C6A-4D3C-4B9C-9852-9755B336316D}" destId="{B3749F59-5D11-4050-BD2A-6091750D2735}" srcOrd="2" destOrd="0" presId="urn:microsoft.com/office/officeart/2005/8/layout/gear1"/>
    <dgm:cxn modelId="{1B05BB70-FAD5-4AFE-8362-F920D42B1A6D}" type="presOf" srcId="{FC503C6A-4D3C-4B9C-9852-9755B336316D}" destId="{4D771848-8C43-4D60-BD34-164C2D2E6B9D}" srcOrd="0" destOrd="0" presId="urn:microsoft.com/office/officeart/2005/8/layout/gear1"/>
    <dgm:cxn modelId="{293894CC-A864-4CC9-B7CB-632840AE5940}" type="presOf" srcId="{AE19BBE9-5434-40E2-8017-149003D313D1}" destId="{4CFF5C39-4080-4541-9FDC-E7F85778F2AE}" srcOrd="0" destOrd="0" presId="urn:microsoft.com/office/officeart/2005/8/layout/gear1"/>
    <dgm:cxn modelId="{F4D40998-B12B-4CCB-A1FC-488E7C601D41}" type="presOf" srcId="{53875E28-7579-4D12-BA67-1090400304DE}" destId="{81B0FBE6-F7BC-46C4-B115-4FB94A5B9001}" srcOrd="0" destOrd="0" presId="urn:microsoft.com/office/officeart/2005/8/layout/gear1"/>
    <dgm:cxn modelId="{D138369E-D2D4-4D03-9E87-0CAE1C4EFAD2}" type="presOf" srcId="{FC503C6A-4D3C-4B9C-9852-9755B336316D}" destId="{6B122494-63FC-4826-8799-F00F4D027277}" srcOrd="1" destOrd="0" presId="urn:microsoft.com/office/officeart/2005/8/layout/gear1"/>
    <dgm:cxn modelId="{0E937802-BC62-4E37-8327-A8BD4AD99FB0}" type="presOf" srcId="{AE19BBE9-5434-40E2-8017-149003D313D1}" destId="{9F30B676-ADD8-4AFD-8E92-D71BC16EEB46}" srcOrd="1" destOrd="0" presId="urn:microsoft.com/office/officeart/2005/8/layout/gear1"/>
    <dgm:cxn modelId="{E8FCFDD8-4411-45AB-9DE5-9F622A9D649C}" type="presOf" srcId="{53875E28-7579-4D12-BA67-1090400304DE}" destId="{7B93B9BA-2A72-4F37-B8FF-B0809CFE5068}" srcOrd="1" destOrd="0" presId="urn:microsoft.com/office/officeart/2005/8/layout/gear1"/>
    <dgm:cxn modelId="{C057A527-2BCA-430F-A293-D94FD7FCD44F}" type="presOf" srcId="{AE19BBE9-5434-40E2-8017-149003D313D1}" destId="{F03414BF-C8F3-4550-8FCF-EDFD29AC8BDF}" srcOrd="2" destOrd="0" presId="urn:microsoft.com/office/officeart/2005/8/layout/gear1"/>
    <dgm:cxn modelId="{5CBA4A26-DC81-41F5-8186-89F866BD4C02}" type="presOf" srcId="{DD17711D-81DF-41CB-8209-F98B48FEC99E}" destId="{6BE5C932-D115-4070-85D3-F26DF5EDD097}" srcOrd="0" destOrd="0" presId="urn:microsoft.com/office/officeart/2005/8/layout/gear1"/>
    <dgm:cxn modelId="{F6232C91-D80C-438E-86CE-0F681D468F2D}" srcId="{D5BE2766-9D85-433C-A979-DAC454F43E32}" destId="{FC503C6A-4D3C-4B9C-9852-9755B336316D}" srcOrd="0" destOrd="0" parTransId="{063AEFE7-9A9B-4035-9260-A6F9CB7EAE8A}" sibTransId="{E9B792E4-C5BE-4BF1-BD91-8BE37568FB96}"/>
    <dgm:cxn modelId="{5106BB82-2824-4B7B-8A67-A82304B2BDAF}" type="presOf" srcId="{53875E28-7579-4D12-BA67-1090400304DE}" destId="{2DECFC35-E88E-4281-80D6-FDC4645A7141}" srcOrd="2" destOrd="0" presId="urn:microsoft.com/office/officeart/2005/8/layout/gear1"/>
    <dgm:cxn modelId="{BB91E68D-9783-4A33-9EF7-1C3AE2736D04}" type="presParOf" srcId="{230C3CB5-320F-48C3-BC44-980093BA6A13}" destId="{4D771848-8C43-4D60-BD34-164C2D2E6B9D}" srcOrd="0" destOrd="0" presId="urn:microsoft.com/office/officeart/2005/8/layout/gear1"/>
    <dgm:cxn modelId="{827EF41A-10DF-4365-8462-26AE53CB996B}" type="presParOf" srcId="{230C3CB5-320F-48C3-BC44-980093BA6A13}" destId="{6B122494-63FC-4826-8799-F00F4D027277}" srcOrd="1" destOrd="0" presId="urn:microsoft.com/office/officeart/2005/8/layout/gear1"/>
    <dgm:cxn modelId="{F8D1C825-6B49-4C02-9D8F-22B921DD0B36}" type="presParOf" srcId="{230C3CB5-320F-48C3-BC44-980093BA6A13}" destId="{B3749F59-5D11-4050-BD2A-6091750D2735}" srcOrd="2" destOrd="0" presId="urn:microsoft.com/office/officeart/2005/8/layout/gear1"/>
    <dgm:cxn modelId="{F30A1146-7FDE-4208-8F83-3E1B3B90D418}" type="presParOf" srcId="{230C3CB5-320F-48C3-BC44-980093BA6A13}" destId="{4CFF5C39-4080-4541-9FDC-E7F85778F2AE}" srcOrd="3" destOrd="0" presId="urn:microsoft.com/office/officeart/2005/8/layout/gear1"/>
    <dgm:cxn modelId="{C0396F7F-B949-4EB0-96D2-A9909129402F}" type="presParOf" srcId="{230C3CB5-320F-48C3-BC44-980093BA6A13}" destId="{9F30B676-ADD8-4AFD-8E92-D71BC16EEB46}" srcOrd="4" destOrd="0" presId="urn:microsoft.com/office/officeart/2005/8/layout/gear1"/>
    <dgm:cxn modelId="{D81328D6-9E34-4695-AAE3-D9FDE92622F1}" type="presParOf" srcId="{230C3CB5-320F-48C3-BC44-980093BA6A13}" destId="{F03414BF-C8F3-4550-8FCF-EDFD29AC8BDF}" srcOrd="5" destOrd="0" presId="urn:microsoft.com/office/officeart/2005/8/layout/gear1"/>
    <dgm:cxn modelId="{F79DF2EA-EF88-47D8-95AA-6B5B9185DE8F}" type="presParOf" srcId="{230C3CB5-320F-48C3-BC44-980093BA6A13}" destId="{81B0FBE6-F7BC-46C4-B115-4FB94A5B9001}" srcOrd="6" destOrd="0" presId="urn:microsoft.com/office/officeart/2005/8/layout/gear1"/>
    <dgm:cxn modelId="{553C98A6-1AA6-49E4-9A44-62CA3ED67F3F}" type="presParOf" srcId="{230C3CB5-320F-48C3-BC44-980093BA6A13}" destId="{7B93B9BA-2A72-4F37-B8FF-B0809CFE5068}" srcOrd="7" destOrd="0" presId="urn:microsoft.com/office/officeart/2005/8/layout/gear1"/>
    <dgm:cxn modelId="{4E405F35-50D7-4556-931B-2A22314BBEE0}" type="presParOf" srcId="{230C3CB5-320F-48C3-BC44-980093BA6A13}" destId="{2DECFC35-E88E-4281-80D6-FDC4645A7141}" srcOrd="8" destOrd="0" presId="urn:microsoft.com/office/officeart/2005/8/layout/gear1"/>
    <dgm:cxn modelId="{24E7667D-98E3-48F7-8F11-AF851A89AA83}" type="presParOf" srcId="{230C3CB5-320F-48C3-BC44-980093BA6A13}" destId="{D1D49115-C0FD-4058-AC42-8F4DFFF2F91C}" srcOrd="9" destOrd="0" presId="urn:microsoft.com/office/officeart/2005/8/layout/gear1"/>
    <dgm:cxn modelId="{BA356044-CD97-420D-802A-FAC58D7DBA42}" type="presParOf" srcId="{230C3CB5-320F-48C3-BC44-980093BA6A13}" destId="{DCDF0E86-CFE9-458F-A0CE-8EBE24A13693}" srcOrd="10" destOrd="0" presId="urn:microsoft.com/office/officeart/2005/8/layout/gear1"/>
    <dgm:cxn modelId="{6E690479-0D28-4A02-BA59-11A3EB489E38}" type="presParOf" srcId="{230C3CB5-320F-48C3-BC44-980093BA6A13}" destId="{6BE5C932-D115-4070-85D3-F26DF5EDD097}" srcOrd="11" destOrd="0" presId="urn:microsoft.com/office/officeart/2005/8/layout/gear1"/>
    <dgm:cxn modelId="{6FA05335-B91E-4120-B302-D23E989BD6EB}" type="presParOf" srcId="{230C3CB5-320F-48C3-BC44-980093BA6A13}" destId="{4CD8B193-E9C9-4A82-BD03-64DAF33E5663}"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498C6D-CB77-4B68-B6B0-FF8AEAA0F83F}" type="doc">
      <dgm:prSet loTypeId="urn:microsoft.com/office/officeart/2005/8/layout/process4" loCatId="list" qsTypeId="urn:microsoft.com/office/officeart/2005/8/quickstyle/3d3" qsCatId="3D" csTypeId="urn:microsoft.com/office/officeart/2005/8/colors/colorful5" csCatId="colorful" phldr="1"/>
      <dgm:spPr/>
      <dgm:t>
        <a:bodyPr/>
        <a:lstStyle/>
        <a:p>
          <a:endParaRPr lang="en-AU"/>
        </a:p>
      </dgm:t>
    </dgm:pt>
    <dgm:pt modelId="{3D729DF5-989C-4710-B1BA-2713D09A73A3}">
      <dgm:prSet phldrT="[Text]" custT="1"/>
      <dgm:spPr/>
      <dgm:t>
        <a:bodyPr/>
        <a:lstStyle/>
        <a:p>
          <a:pPr algn="ctr"/>
          <a:r>
            <a:rPr lang="en-AU" sz="1800" b="0" dirty="0" smtClean="0"/>
            <a:t>Literature review, research statement and research questions</a:t>
          </a:r>
          <a:endParaRPr lang="en-AU" sz="1800" b="0" dirty="0"/>
        </a:p>
      </dgm:t>
    </dgm:pt>
    <dgm:pt modelId="{AF204741-1E49-4939-B919-EC29AAC328EE}" type="parTrans" cxnId="{DEC0642C-218C-4E4D-B973-E4329F2C0E46}">
      <dgm:prSet/>
      <dgm:spPr/>
      <dgm:t>
        <a:bodyPr/>
        <a:lstStyle/>
        <a:p>
          <a:endParaRPr lang="en-AU" sz="2400" b="1"/>
        </a:p>
      </dgm:t>
    </dgm:pt>
    <dgm:pt modelId="{00545A16-1ECC-4A25-A6AF-17B88C1865F6}" type="sibTrans" cxnId="{DEC0642C-218C-4E4D-B973-E4329F2C0E46}">
      <dgm:prSet/>
      <dgm:spPr/>
      <dgm:t>
        <a:bodyPr/>
        <a:lstStyle/>
        <a:p>
          <a:endParaRPr lang="en-AU" sz="2400" b="1"/>
        </a:p>
      </dgm:t>
    </dgm:pt>
    <dgm:pt modelId="{BF3E36FA-4893-4C3C-97AA-7BF6FB5DA456}">
      <dgm:prSet phldrT="[Text]" custT="1"/>
      <dgm:spPr/>
      <dgm:t>
        <a:bodyPr/>
        <a:lstStyle/>
        <a:p>
          <a:r>
            <a:rPr lang="en-AU" sz="2400" b="1" dirty="0" smtClean="0"/>
            <a:t>2. Development of solutions</a:t>
          </a:r>
          <a:endParaRPr lang="en-AU" sz="2400" b="1" dirty="0"/>
        </a:p>
      </dgm:t>
    </dgm:pt>
    <dgm:pt modelId="{E4E1EAC1-22FB-4C0A-B78D-385852292555}" type="parTrans" cxnId="{2AA84276-81A3-49BE-AF61-6EA6EA08BA38}">
      <dgm:prSet/>
      <dgm:spPr/>
      <dgm:t>
        <a:bodyPr/>
        <a:lstStyle/>
        <a:p>
          <a:endParaRPr lang="en-AU" sz="2400" b="1"/>
        </a:p>
      </dgm:t>
    </dgm:pt>
    <dgm:pt modelId="{A5E7E55D-F7AA-4CCA-B14B-037CA5E661E9}" type="sibTrans" cxnId="{2AA84276-81A3-49BE-AF61-6EA6EA08BA38}">
      <dgm:prSet/>
      <dgm:spPr/>
      <dgm:t>
        <a:bodyPr/>
        <a:lstStyle/>
        <a:p>
          <a:endParaRPr lang="en-AU" sz="2400" b="1"/>
        </a:p>
      </dgm:t>
    </dgm:pt>
    <dgm:pt modelId="{640D7EDD-CFF8-4611-97E5-6C9F1BB17F5B}">
      <dgm:prSet phldrT="[Text]" custT="1"/>
      <dgm:spPr/>
      <dgm:t>
        <a:bodyPr/>
        <a:lstStyle/>
        <a:p>
          <a:r>
            <a:rPr lang="en-AU" sz="1800" b="0" dirty="0" smtClean="0"/>
            <a:t>Propose initial model based on theoretical framework</a:t>
          </a:r>
          <a:endParaRPr lang="en-AU" sz="1800" b="0" dirty="0"/>
        </a:p>
      </dgm:t>
    </dgm:pt>
    <dgm:pt modelId="{B01A70FE-6A9A-4A33-A92D-F1BB9B92FAE8}" type="parTrans" cxnId="{EB19A18D-33AD-4C0E-A1AF-86FD7E7B8648}">
      <dgm:prSet/>
      <dgm:spPr/>
      <dgm:t>
        <a:bodyPr/>
        <a:lstStyle/>
        <a:p>
          <a:endParaRPr lang="en-AU" sz="2400" b="1"/>
        </a:p>
      </dgm:t>
    </dgm:pt>
    <dgm:pt modelId="{D606E2A2-BC80-4656-B07B-AB209C3447AA}" type="sibTrans" cxnId="{EB19A18D-33AD-4C0E-A1AF-86FD7E7B8648}">
      <dgm:prSet/>
      <dgm:spPr/>
      <dgm:t>
        <a:bodyPr/>
        <a:lstStyle/>
        <a:p>
          <a:endParaRPr lang="en-AU" sz="2400" b="1"/>
        </a:p>
      </dgm:t>
    </dgm:pt>
    <dgm:pt modelId="{D9558979-42E0-4489-B37F-BF586140C1FC}">
      <dgm:prSet phldrT="[Text]" custT="1"/>
      <dgm:spPr>
        <a:solidFill>
          <a:schemeClr val="accent4">
            <a:lumMod val="60000"/>
            <a:lumOff val="40000"/>
          </a:schemeClr>
        </a:solidFill>
      </dgm:spPr>
      <dgm:t>
        <a:bodyPr/>
        <a:lstStyle/>
        <a:p>
          <a:r>
            <a:rPr lang="en-AU" sz="2200" b="1" dirty="0" smtClean="0"/>
            <a:t>3. Iterative cycles of testing and refinement of solution</a:t>
          </a:r>
          <a:endParaRPr lang="en-AU" sz="2200" b="1" dirty="0"/>
        </a:p>
      </dgm:t>
    </dgm:pt>
    <dgm:pt modelId="{05020CD4-0111-4997-BB5D-D92F3AA00805}" type="parTrans" cxnId="{C2EDB858-497F-438D-A748-527C225ABFAB}">
      <dgm:prSet/>
      <dgm:spPr/>
      <dgm:t>
        <a:bodyPr/>
        <a:lstStyle/>
        <a:p>
          <a:endParaRPr lang="en-AU" sz="2400" b="1"/>
        </a:p>
      </dgm:t>
    </dgm:pt>
    <dgm:pt modelId="{EFA584D9-B9C5-4F5A-B974-264C9018FE4B}" type="sibTrans" cxnId="{C2EDB858-497F-438D-A748-527C225ABFAB}">
      <dgm:prSet/>
      <dgm:spPr/>
      <dgm:t>
        <a:bodyPr/>
        <a:lstStyle/>
        <a:p>
          <a:endParaRPr lang="en-AU" sz="2400" b="1"/>
        </a:p>
      </dgm:t>
    </dgm:pt>
    <dgm:pt modelId="{468DCC25-69D2-42D5-9458-F7194B7E840B}">
      <dgm:prSet phldrT="[Text]" custT="1"/>
      <dgm:spPr>
        <a:solidFill>
          <a:schemeClr val="accent4">
            <a:lumMod val="20000"/>
            <a:lumOff val="80000"/>
            <a:alpha val="90000"/>
          </a:schemeClr>
        </a:solidFill>
      </dgm:spPr>
      <dgm:t>
        <a:bodyPr/>
        <a:lstStyle/>
        <a:p>
          <a:r>
            <a:rPr lang="en-AU" sz="1800" b="0" dirty="0" smtClean="0"/>
            <a:t> Implementation of the model, data collection and data analysis</a:t>
          </a:r>
        </a:p>
      </dgm:t>
    </dgm:pt>
    <dgm:pt modelId="{23CEC7A8-4231-4EEF-8A24-E85B5D9577A7}" type="parTrans" cxnId="{31C17FC7-6164-479E-985C-40751AFCA495}">
      <dgm:prSet/>
      <dgm:spPr/>
      <dgm:t>
        <a:bodyPr/>
        <a:lstStyle/>
        <a:p>
          <a:endParaRPr lang="en-AU" sz="2400" b="1"/>
        </a:p>
      </dgm:t>
    </dgm:pt>
    <dgm:pt modelId="{C8818546-2C57-402A-8613-61112444D505}" type="sibTrans" cxnId="{31C17FC7-6164-479E-985C-40751AFCA495}">
      <dgm:prSet/>
      <dgm:spPr/>
      <dgm:t>
        <a:bodyPr/>
        <a:lstStyle/>
        <a:p>
          <a:endParaRPr lang="en-AU" sz="2400" b="1"/>
        </a:p>
      </dgm:t>
    </dgm:pt>
    <dgm:pt modelId="{0C7AAD68-18B2-4156-A58E-A6481E902136}">
      <dgm:prSet phldrT="[Text]" custT="1"/>
      <dgm:spPr/>
      <dgm:t>
        <a:bodyPr/>
        <a:lstStyle/>
        <a:p>
          <a:r>
            <a:rPr lang="en-AU" sz="2400" b="1" dirty="0" smtClean="0"/>
            <a:t>4. Reflection to produce “design principles”</a:t>
          </a:r>
          <a:endParaRPr lang="en-AU" sz="2400" b="1" dirty="0"/>
        </a:p>
      </dgm:t>
    </dgm:pt>
    <dgm:pt modelId="{9B63BB90-4F78-45D7-876A-49EA3AFD8C26}" type="parTrans" cxnId="{C132218D-FF53-4C6F-A65C-788AF885FC2E}">
      <dgm:prSet/>
      <dgm:spPr/>
      <dgm:t>
        <a:bodyPr/>
        <a:lstStyle/>
        <a:p>
          <a:endParaRPr lang="en-AU" sz="2400" b="1"/>
        </a:p>
      </dgm:t>
    </dgm:pt>
    <dgm:pt modelId="{1500B470-213C-4744-9C09-F6EE52B0C171}" type="sibTrans" cxnId="{C132218D-FF53-4C6F-A65C-788AF885FC2E}">
      <dgm:prSet/>
      <dgm:spPr/>
      <dgm:t>
        <a:bodyPr/>
        <a:lstStyle/>
        <a:p>
          <a:endParaRPr lang="en-AU" sz="2400" b="1"/>
        </a:p>
      </dgm:t>
    </dgm:pt>
    <dgm:pt modelId="{2C2EA569-6176-44DD-9EF1-19F2FFC8C24D}">
      <dgm:prSet phldrT="[Text]" custT="1"/>
      <dgm:spPr/>
      <dgm:t>
        <a:bodyPr/>
        <a:lstStyle/>
        <a:p>
          <a:r>
            <a:rPr lang="en-AU" sz="1800" b="0" dirty="0" smtClean="0"/>
            <a:t>Design principle for OER development model and submit thesis </a:t>
          </a:r>
          <a:endParaRPr lang="en-AU" sz="1800" b="0" dirty="0"/>
        </a:p>
      </dgm:t>
    </dgm:pt>
    <dgm:pt modelId="{DCAB32BB-0BF6-4526-BE5B-84ABEDED3E01}" type="parTrans" cxnId="{46E1ED75-64CC-48B1-B955-04480A61F73A}">
      <dgm:prSet/>
      <dgm:spPr/>
      <dgm:t>
        <a:bodyPr/>
        <a:lstStyle/>
        <a:p>
          <a:endParaRPr lang="en-AU" sz="2400" b="1"/>
        </a:p>
      </dgm:t>
    </dgm:pt>
    <dgm:pt modelId="{1B887173-9619-49E7-A533-A27A32F666C7}" type="sibTrans" cxnId="{46E1ED75-64CC-48B1-B955-04480A61F73A}">
      <dgm:prSet/>
      <dgm:spPr/>
      <dgm:t>
        <a:bodyPr/>
        <a:lstStyle/>
        <a:p>
          <a:endParaRPr lang="en-AU" sz="2400" b="1"/>
        </a:p>
      </dgm:t>
    </dgm:pt>
    <dgm:pt modelId="{5C12E878-6F40-4841-9F89-34CDDE304CF5}">
      <dgm:prSet phldrT="[Text]" custT="1"/>
      <dgm:spPr/>
      <dgm:t>
        <a:bodyPr/>
        <a:lstStyle/>
        <a:p>
          <a:r>
            <a:rPr lang="en-AU" sz="2400" b="1" dirty="0" smtClean="0"/>
            <a:t>1. Analysis of practical problem</a:t>
          </a:r>
          <a:endParaRPr lang="en-AU" sz="2400" b="1" dirty="0"/>
        </a:p>
      </dgm:t>
    </dgm:pt>
    <dgm:pt modelId="{83327792-3420-4EAB-81D8-E65453D58342}" type="sibTrans" cxnId="{099A48B2-82A4-429B-8A11-A49E96FD25A7}">
      <dgm:prSet/>
      <dgm:spPr/>
      <dgm:t>
        <a:bodyPr/>
        <a:lstStyle/>
        <a:p>
          <a:endParaRPr lang="en-AU" sz="2400" b="1"/>
        </a:p>
      </dgm:t>
    </dgm:pt>
    <dgm:pt modelId="{148918D5-D5B6-422F-86DC-FBF8A4F05966}" type="parTrans" cxnId="{099A48B2-82A4-429B-8A11-A49E96FD25A7}">
      <dgm:prSet/>
      <dgm:spPr/>
      <dgm:t>
        <a:bodyPr/>
        <a:lstStyle/>
        <a:p>
          <a:endParaRPr lang="en-AU" sz="2400" b="1"/>
        </a:p>
      </dgm:t>
    </dgm:pt>
    <dgm:pt modelId="{FB46F196-C0EC-416F-A2A5-0BF26274D2B2}" type="pres">
      <dgm:prSet presAssocID="{7F498C6D-CB77-4B68-B6B0-FF8AEAA0F83F}" presName="Name0" presStyleCnt="0">
        <dgm:presLayoutVars>
          <dgm:dir/>
          <dgm:animLvl val="lvl"/>
          <dgm:resizeHandles val="exact"/>
        </dgm:presLayoutVars>
      </dgm:prSet>
      <dgm:spPr/>
      <dgm:t>
        <a:bodyPr/>
        <a:lstStyle/>
        <a:p>
          <a:endParaRPr lang="en-AU"/>
        </a:p>
      </dgm:t>
    </dgm:pt>
    <dgm:pt modelId="{26194D95-4384-4512-9EE4-C67166E06D9C}" type="pres">
      <dgm:prSet presAssocID="{0C7AAD68-18B2-4156-A58E-A6481E902136}" presName="boxAndChildren" presStyleCnt="0"/>
      <dgm:spPr/>
      <dgm:t>
        <a:bodyPr/>
        <a:lstStyle/>
        <a:p>
          <a:endParaRPr lang="en-US"/>
        </a:p>
      </dgm:t>
    </dgm:pt>
    <dgm:pt modelId="{997786DE-8DBF-44FA-A28C-53E82207CEDC}" type="pres">
      <dgm:prSet presAssocID="{0C7AAD68-18B2-4156-A58E-A6481E902136}" presName="parentTextBox" presStyleLbl="node1" presStyleIdx="0" presStyleCnt="4"/>
      <dgm:spPr/>
      <dgm:t>
        <a:bodyPr/>
        <a:lstStyle/>
        <a:p>
          <a:endParaRPr lang="en-AU"/>
        </a:p>
      </dgm:t>
    </dgm:pt>
    <dgm:pt modelId="{6EFCB66F-A692-4B3D-B38D-B7FA2B313623}" type="pres">
      <dgm:prSet presAssocID="{0C7AAD68-18B2-4156-A58E-A6481E902136}" presName="entireBox" presStyleLbl="node1" presStyleIdx="0" presStyleCnt="4"/>
      <dgm:spPr/>
      <dgm:t>
        <a:bodyPr/>
        <a:lstStyle/>
        <a:p>
          <a:endParaRPr lang="en-AU"/>
        </a:p>
      </dgm:t>
    </dgm:pt>
    <dgm:pt modelId="{C6561601-58A3-410F-8626-046EDFD0D957}" type="pres">
      <dgm:prSet presAssocID="{0C7AAD68-18B2-4156-A58E-A6481E902136}" presName="descendantBox" presStyleCnt="0"/>
      <dgm:spPr/>
      <dgm:t>
        <a:bodyPr/>
        <a:lstStyle/>
        <a:p>
          <a:endParaRPr lang="en-US"/>
        </a:p>
      </dgm:t>
    </dgm:pt>
    <dgm:pt modelId="{4CB385BA-D9E5-4CC6-8F82-359635355D7C}" type="pres">
      <dgm:prSet presAssocID="{2C2EA569-6176-44DD-9EF1-19F2FFC8C24D}" presName="childTextBox" presStyleLbl="fgAccFollowNode1" presStyleIdx="0" presStyleCnt="4">
        <dgm:presLayoutVars>
          <dgm:bulletEnabled val="1"/>
        </dgm:presLayoutVars>
      </dgm:prSet>
      <dgm:spPr/>
      <dgm:t>
        <a:bodyPr/>
        <a:lstStyle/>
        <a:p>
          <a:endParaRPr lang="en-AU"/>
        </a:p>
      </dgm:t>
    </dgm:pt>
    <dgm:pt modelId="{1CBB32E3-3376-4664-A381-560BA3E53B36}" type="pres">
      <dgm:prSet presAssocID="{EFA584D9-B9C5-4F5A-B974-264C9018FE4B}" presName="sp" presStyleCnt="0"/>
      <dgm:spPr/>
      <dgm:t>
        <a:bodyPr/>
        <a:lstStyle/>
        <a:p>
          <a:endParaRPr lang="en-US"/>
        </a:p>
      </dgm:t>
    </dgm:pt>
    <dgm:pt modelId="{1FBA8E29-EAE9-41E2-8EC9-E4109B0E9191}" type="pres">
      <dgm:prSet presAssocID="{D9558979-42E0-4489-B37F-BF586140C1FC}" presName="arrowAndChildren" presStyleCnt="0"/>
      <dgm:spPr/>
      <dgm:t>
        <a:bodyPr/>
        <a:lstStyle/>
        <a:p>
          <a:endParaRPr lang="en-US"/>
        </a:p>
      </dgm:t>
    </dgm:pt>
    <dgm:pt modelId="{DB319AA1-B32B-4FAE-AA1A-1CD2DA7C6A74}" type="pres">
      <dgm:prSet presAssocID="{D9558979-42E0-4489-B37F-BF586140C1FC}" presName="parentTextArrow" presStyleLbl="node1" presStyleIdx="0" presStyleCnt="4"/>
      <dgm:spPr/>
      <dgm:t>
        <a:bodyPr/>
        <a:lstStyle/>
        <a:p>
          <a:endParaRPr lang="en-AU"/>
        </a:p>
      </dgm:t>
    </dgm:pt>
    <dgm:pt modelId="{BA4CE51B-D564-462D-A80E-151ACBE9FC04}" type="pres">
      <dgm:prSet presAssocID="{D9558979-42E0-4489-B37F-BF586140C1FC}" presName="arrow" presStyleLbl="node1" presStyleIdx="1" presStyleCnt="4" custScaleY="115853"/>
      <dgm:spPr/>
      <dgm:t>
        <a:bodyPr/>
        <a:lstStyle/>
        <a:p>
          <a:endParaRPr lang="en-AU"/>
        </a:p>
      </dgm:t>
    </dgm:pt>
    <dgm:pt modelId="{21A7D51A-9092-4EBA-993C-F8E92703B126}" type="pres">
      <dgm:prSet presAssocID="{D9558979-42E0-4489-B37F-BF586140C1FC}" presName="descendantArrow" presStyleCnt="0"/>
      <dgm:spPr/>
      <dgm:t>
        <a:bodyPr/>
        <a:lstStyle/>
        <a:p>
          <a:endParaRPr lang="en-US"/>
        </a:p>
      </dgm:t>
    </dgm:pt>
    <dgm:pt modelId="{C2E6B8DB-C49B-4072-B6D1-9D2397105BBA}" type="pres">
      <dgm:prSet presAssocID="{468DCC25-69D2-42D5-9458-F7194B7E840B}" presName="childTextArrow" presStyleLbl="fgAccFollowNode1" presStyleIdx="1" presStyleCnt="4">
        <dgm:presLayoutVars>
          <dgm:bulletEnabled val="1"/>
        </dgm:presLayoutVars>
      </dgm:prSet>
      <dgm:spPr/>
      <dgm:t>
        <a:bodyPr/>
        <a:lstStyle/>
        <a:p>
          <a:endParaRPr lang="en-AU"/>
        </a:p>
      </dgm:t>
    </dgm:pt>
    <dgm:pt modelId="{3A3245A3-CD8A-403B-81B2-AE0E9A103247}" type="pres">
      <dgm:prSet presAssocID="{A5E7E55D-F7AA-4CCA-B14B-037CA5E661E9}" presName="sp" presStyleCnt="0"/>
      <dgm:spPr/>
      <dgm:t>
        <a:bodyPr/>
        <a:lstStyle/>
        <a:p>
          <a:endParaRPr lang="en-US"/>
        </a:p>
      </dgm:t>
    </dgm:pt>
    <dgm:pt modelId="{5B87F78B-D7C0-48B0-BC00-47A9E77D051E}" type="pres">
      <dgm:prSet presAssocID="{BF3E36FA-4893-4C3C-97AA-7BF6FB5DA456}" presName="arrowAndChildren" presStyleCnt="0"/>
      <dgm:spPr/>
      <dgm:t>
        <a:bodyPr/>
        <a:lstStyle/>
        <a:p>
          <a:endParaRPr lang="en-US"/>
        </a:p>
      </dgm:t>
    </dgm:pt>
    <dgm:pt modelId="{8ACBDDCA-EAE1-4A12-A3D0-985C16833A64}" type="pres">
      <dgm:prSet presAssocID="{BF3E36FA-4893-4C3C-97AA-7BF6FB5DA456}" presName="parentTextArrow" presStyleLbl="node1" presStyleIdx="1" presStyleCnt="4"/>
      <dgm:spPr/>
      <dgm:t>
        <a:bodyPr/>
        <a:lstStyle/>
        <a:p>
          <a:endParaRPr lang="en-AU"/>
        </a:p>
      </dgm:t>
    </dgm:pt>
    <dgm:pt modelId="{6BB8AB23-B53F-4B30-AAFE-3913739EA4BB}" type="pres">
      <dgm:prSet presAssocID="{BF3E36FA-4893-4C3C-97AA-7BF6FB5DA456}" presName="arrow" presStyleLbl="node1" presStyleIdx="2" presStyleCnt="4"/>
      <dgm:spPr/>
      <dgm:t>
        <a:bodyPr/>
        <a:lstStyle/>
        <a:p>
          <a:endParaRPr lang="en-AU"/>
        </a:p>
      </dgm:t>
    </dgm:pt>
    <dgm:pt modelId="{2A024F92-2E41-4125-8C23-EFDDF62C4AA9}" type="pres">
      <dgm:prSet presAssocID="{BF3E36FA-4893-4C3C-97AA-7BF6FB5DA456}" presName="descendantArrow" presStyleCnt="0"/>
      <dgm:spPr/>
      <dgm:t>
        <a:bodyPr/>
        <a:lstStyle/>
        <a:p>
          <a:endParaRPr lang="en-US"/>
        </a:p>
      </dgm:t>
    </dgm:pt>
    <dgm:pt modelId="{5E477259-B225-483F-A0E9-A94F15CD55B7}" type="pres">
      <dgm:prSet presAssocID="{640D7EDD-CFF8-4611-97E5-6C9F1BB17F5B}" presName="childTextArrow" presStyleLbl="fgAccFollowNode1" presStyleIdx="2" presStyleCnt="4">
        <dgm:presLayoutVars>
          <dgm:bulletEnabled val="1"/>
        </dgm:presLayoutVars>
      </dgm:prSet>
      <dgm:spPr/>
      <dgm:t>
        <a:bodyPr/>
        <a:lstStyle/>
        <a:p>
          <a:endParaRPr lang="en-AU"/>
        </a:p>
      </dgm:t>
    </dgm:pt>
    <dgm:pt modelId="{407562BD-6A84-49A2-B00E-613419AB8B7D}" type="pres">
      <dgm:prSet presAssocID="{83327792-3420-4EAB-81D8-E65453D58342}" presName="sp" presStyleCnt="0"/>
      <dgm:spPr/>
      <dgm:t>
        <a:bodyPr/>
        <a:lstStyle/>
        <a:p>
          <a:endParaRPr lang="en-US"/>
        </a:p>
      </dgm:t>
    </dgm:pt>
    <dgm:pt modelId="{A7F0E6C2-DAE6-4F60-8258-D2FD6E9FC241}" type="pres">
      <dgm:prSet presAssocID="{5C12E878-6F40-4841-9F89-34CDDE304CF5}" presName="arrowAndChildren" presStyleCnt="0"/>
      <dgm:spPr/>
      <dgm:t>
        <a:bodyPr/>
        <a:lstStyle/>
        <a:p>
          <a:endParaRPr lang="en-US"/>
        </a:p>
      </dgm:t>
    </dgm:pt>
    <dgm:pt modelId="{AC695FC7-FB44-4D70-A167-1C557FF0F8DB}" type="pres">
      <dgm:prSet presAssocID="{5C12E878-6F40-4841-9F89-34CDDE304CF5}" presName="parentTextArrow" presStyleLbl="node1" presStyleIdx="2" presStyleCnt="4"/>
      <dgm:spPr/>
      <dgm:t>
        <a:bodyPr/>
        <a:lstStyle/>
        <a:p>
          <a:endParaRPr lang="en-AU"/>
        </a:p>
      </dgm:t>
    </dgm:pt>
    <dgm:pt modelId="{B8B9247E-377B-4623-A027-B9B2C3E54558}" type="pres">
      <dgm:prSet presAssocID="{5C12E878-6F40-4841-9F89-34CDDE304CF5}" presName="arrow" presStyleLbl="node1" presStyleIdx="3" presStyleCnt="4"/>
      <dgm:spPr/>
      <dgm:t>
        <a:bodyPr/>
        <a:lstStyle/>
        <a:p>
          <a:endParaRPr lang="en-AU"/>
        </a:p>
      </dgm:t>
    </dgm:pt>
    <dgm:pt modelId="{56E242C4-2A8D-4868-A57F-80427FB4B98D}" type="pres">
      <dgm:prSet presAssocID="{5C12E878-6F40-4841-9F89-34CDDE304CF5}" presName="descendantArrow" presStyleCnt="0"/>
      <dgm:spPr/>
      <dgm:t>
        <a:bodyPr/>
        <a:lstStyle/>
        <a:p>
          <a:endParaRPr lang="en-US"/>
        </a:p>
      </dgm:t>
    </dgm:pt>
    <dgm:pt modelId="{DCB1C7BB-8330-4167-82C7-B6FFEC2EBAE6}" type="pres">
      <dgm:prSet presAssocID="{3D729DF5-989C-4710-B1BA-2713D09A73A3}" presName="childTextArrow" presStyleLbl="fgAccFollowNode1" presStyleIdx="3" presStyleCnt="4">
        <dgm:presLayoutVars>
          <dgm:bulletEnabled val="1"/>
        </dgm:presLayoutVars>
      </dgm:prSet>
      <dgm:spPr/>
      <dgm:t>
        <a:bodyPr/>
        <a:lstStyle/>
        <a:p>
          <a:endParaRPr lang="en-AU"/>
        </a:p>
      </dgm:t>
    </dgm:pt>
  </dgm:ptLst>
  <dgm:cxnLst>
    <dgm:cxn modelId="{2AA84276-81A3-49BE-AF61-6EA6EA08BA38}" srcId="{7F498C6D-CB77-4B68-B6B0-FF8AEAA0F83F}" destId="{BF3E36FA-4893-4C3C-97AA-7BF6FB5DA456}" srcOrd="1" destOrd="0" parTransId="{E4E1EAC1-22FB-4C0A-B78D-385852292555}" sibTransId="{A5E7E55D-F7AA-4CCA-B14B-037CA5E661E9}"/>
    <dgm:cxn modelId="{293135F2-D3B5-4A6F-8702-3EA9D6C4F15F}" type="presOf" srcId="{D9558979-42E0-4489-B37F-BF586140C1FC}" destId="{BA4CE51B-D564-462D-A80E-151ACBE9FC04}" srcOrd="1" destOrd="0" presId="urn:microsoft.com/office/officeart/2005/8/layout/process4"/>
    <dgm:cxn modelId="{C2EDB858-497F-438D-A748-527C225ABFAB}" srcId="{7F498C6D-CB77-4B68-B6B0-FF8AEAA0F83F}" destId="{D9558979-42E0-4489-B37F-BF586140C1FC}" srcOrd="2" destOrd="0" parTransId="{05020CD4-0111-4997-BB5D-D92F3AA00805}" sibTransId="{EFA584D9-B9C5-4F5A-B974-264C9018FE4B}"/>
    <dgm:cxn modelId="{E3BC4E27-8B5D-47FF-8CEE-131183EE7024}" type="presOf" srcId="{640D7EDD-CFF8-4611-97E5-6C9F1BB17F5B}" destId="{5E477259-B225-483F-A0E9-A94F15CD55B7}" srcOrd="0" destOrd="0" presId="urn:microsoft.com/office/officeart/2005/8/layout/process4"/>
    <dgm:cxn modelId="{971CF5E7-2F09-4CD0-8C23-3EC1E53033B6}" type="presOf" srcId="{5C12E878-6F40-4841-9F89-34CDDE304CF5}" destId="{AC695FC7-FB44-4D70-A167-1C557FF0F8DB}" srcOrd="0" destOrd="0" presId="urn:microsoft.com/office/officeart/2005/8/layout/process4"/>
    <dgm:cxn modelId="{7DE773C8-A825-45CE-9CF6-0385A59BA2A2}" type="presOf" srcId="{BF3E36FA-4893-4C3C-97AA-7BF6FB5DA456}" destId="{6BB8AB23-B53F-4B30-AAFE-3913739EA4BB}" srcOrd="1" destOrd="0" presId="urn:microsoft.com/office/officeart/2005/8/layout/process4"/>
    <dgm:cxn modelId="{226C19D6-79B0-42E3-9283-63AE88E559B5}" type="presOf" srcId="{0C7AAD68-18B2-4156-A58E-A6481E902136}" destId="{997786DE-8DBF-44FA-A28C-53E82207CEDC}" srcOrd="0" destOrd="0" presId="urn:microsoft.com/office/officeart/2005/8/layout/process4"/>
    <dgm:cxn modelId="{EF523ABD-1065-42F1-87AD-5E625B425836}" type="presOf" srcId="{0C7AAD68-18B2-4156-A58E-A6481E902136}" destId="{6EFCB66F-A692-4B3D-B38D-B7FA2B313623}" srcOrd="1" destOrd="0" presId="urn:microsoft.com/office/officeart/2005/8/layout/process4"/>
    <dgm:cxn modelId="{EB19A18D-33AD-4C0E-A1AF-86FD7E7B8648}" srcId="{BF3E36FA-4893-4C3C-97AA-7BF6FB5DA456}" destId="{640D7EDD-CFF8-4611-97E5-6C9F1BB17F5B}" srcOrd="0" destOrd="0" parTransId="{B01A70FE-6A9A-4A33-A92D-F1BB9B92FAE8}" sibTransId="{D606E2A2-BC80-4656-B07B-AB209C3447AA}"/>
    <dgm:cxn modelId="{BC644E24-09D3-409C-903D-D5290170BC90}" type="presOf" srcId="{5C12E878-6F40-4841-9F89-34CDDE304CF5}" destId="{B8B9247E-377B-4623-A027-B9B2C3E54558}" srcOrd="1" destOrd="0" presId="urn:microsoft.com/office/officeart/2005/8/layout/process4"/>
    <dgm:cxn modelId="{EEEE56D5-D073-4A05-B42F-6059E89F157A}" type="presOf" srcId="{2C2EA569-6176-44DD-9EF1-19F2FFC8C24D}" destId="{4CB385BA-D9E5-4CC6-8F82-359635355D7C}" srcOrd="0" destOrd="0" presId="urn:microsoft.com/office/officeart/2005/8/layout/process4"/>
    <dgm:cxn modelId="{AB99B301-A119-48A0-AF05-A39EEAF2B41C}" type="presOf" srcId="{468DCC25-69D2-42D5-9458-F7194B7E840B}" destId="{C2E6B8DB-C49B-4072-B6D1-9D2397105BBA}" srcOrd="0" destOrd="0" presId="urn:microsoft.com/office/officeart/2005/8/layout/process4"/>
    <dgm:cxn modelId="{5E51110A-5C48-4101-9620-43D7057CA9B8}" type="presOf" srcId="{3D729DF5-989C-4710-B1BA-2713D09A73A3}" destId="{DCB1C7BB-8330-4167-82C7-B6FFEC2EBAE6}" srcOrd="0" destOrd="0" presId="urn:microsoft.com/office/officeart/2005/8/layout/process4"/>
    <dgm:cxn modelId="{DEC0642C-218C-4E4D-B973-E4329F2C0E46}" srcId="{5C12E878-6F40-4841-9F89-34CDDE304CF5}" destId="{3D729DF5-989C-4710-B1BA-2713D09A73A3}" srcOrd="0" destOrd="0" parTransId="{AF204741-1E49-4939-B919-EC29AAC328EE}" sibTransId="{00545A16-1ECC-4A25-A6AF-17B88C1865F6}"/>
    <dgm:cxn modelId="{08A90FD4-0B66-494C-9D32-7409BDF35E5D}" type="presOf" srcId="{D9558979-42E0-4489-B37F-BF586140C1FC}" destId="{DB319AA1-B32B-4FAE-AA1A-1CD2DA7C6A74}" srcOrd="0" destOrd="0" presId="urn:microsoft.com/office/officeart/2005/8/layout/process4"/>
    <dgm:cxn modelId="{C132218D-FF53-4C6F-A65C-788AF885FC2E}" srcId="{7F498C6D-CB77-4B68-B6B0-FF8AEAA0F83F}" destId="{0C7AAD68-18B2-4156-A58E-A6481E902136}" srcOrd="3" destOrd="0" parTransId="{9B63BB90-4F78-45D7-876A-49EA3AFD8C26}" sibTransId="{1500B470-213C-4744-9C09-F6EE52B0C171}"/>
    <dgm:cxn modelId="{7C8D8A8F-23F7-4EFA-BA19-39E4C9C1B651}" type="presOf" srcId="{7F498C6D-CB77-4B68-B6B0-FF8AEAA0F83F}" destId="{FB46F196-C0EC-416F-A2A5-0BF26274D2B2}" srcOrd="0" destOrd="0" presId="urn:microsoft.com/office/officeart/2005/8/layout/process4"/>
    <dgm:cxn modelId="{46E1ED75-64CC-48B1-B955-04480A61F73A}" srcId="{0C7AAD68-18B2-4156-A58E-A6481E902136}" destId="{2C2EA569-6176-44DD-9EF1-19F2FFC8C24D}" srcOrd="0" destOrd="0" parTransId="{DCAB32BB-0BF6-4526-BE5B-84ABEDED3E01}" sibTransId="{1B887173-9619-49E7-A533-A27A32F666C7}"/>
    <dgm:cxn modelId="{E43C0CC9-C519-4D9A-BF1B-4DE1CF7E2C1B}" type="presOf" srcId="{BF3E36FA-4893-4C3C-97AA-7BF6FB5DA456}" destId="{8ACBDDCA-EAE1-4A12-A3D0-985C16833A64}" srcOrd="0" destOrd="0" presId="urn:microsoft.com/office/officeart/2005/8/layout/process4"/>
    <dgm:cxn modelId="{31C17FC7-6164-479E-985C-40751AFCA495}" srcId="{D9558979-42E0-4489-B37F-BF586140C1FC}" destId="{468DCC25-69D2-42D5-9458-F7194B7E840B}" srcOrd="0" destOrd="0" parTransId="{23CEC7A8-4231-4EEF-8A24-E85B5D9577A7}" sibTransId="{C8818546-2C57-402A-8613-61112444D505}"/>
    <dgm:cxn modelId="{099A48B2-82A4-429B-8A11-A49E96FD25A7}" srcId="{7F498C6D-CB77-4B68-B6B0-FF8AEAA0F83F}" destId="{5C12E878-6F40-4841-9F89-34CDDE304CF5}" srcOrd="0" destOrd="0" parTransId="{148918D5-D5B6-422F-86DC-FBF8A4F05966}" sibTransId="{83327792-3420-4EAB-81D8-E65453D58342}"/>
    <dgm:cxn modelId="{746B4BD7-1632-4CEB-84CD-DFCF2ABEF1A5}" type="presParOf" srcId="{FB46F196-C0EC-416F-A2A5-0BF26274D2B2}" destId="{26194D95-4384-4512-9EE4-C67166E06D9C}" srcOrd="0" destOrd="0" presId="urn:microsoft.com/office/officeart/2005/8/layout/process4"/>
    <dgm:cxn modelId="{709F9BFF-6FAC-48BA-A365-15265CEB6EB5}" type="presParOf" srcId="{26194D95-4384-4512-9EE4-C67166E06D9C}" destId="{997786DE-8DBF-44FA-A28C-53E82207CEDC}" srcOrd="0" destOrd="0" presId="urn:microsoft.com/office/officeart/2005/8/layout/process4"/>
    <dgm:cxn modelId="{29AFFF4A-AA39-4551-9FDC-4B3865EDF33B}" type="presParOf" srcId="{26194D95-4384-4512-9EE4-C67166E06D9C}" destId="{6EFCB66F-A692-4B3D-B38D-B7FA2B313623}" srcOrd="1" destOrd="0" presId="urn:microsoft.com/office/officeart/2005/8/layout/process4"/>
    <dgm:cxn modelId="{EC26C44F-6AF9-4C0D-8359-D95AC74844DA}" type="presParOf" srcId="{26194D95-4384-4512-9EE4-C67166E06D9C}" destId="{C6561601-58A3-410F-8626-046EDFD0D957}" srcOrd="2" destOrd="0" presId="urn:microsoft.com/office/officeart/2005/8/layout/process4"/>
    <dgm:cxn modelId="{A0B94404-15D8-494B-B0D5-815FFCADD6FF}" type="presParOf" srcId="{C6561601-58A3-410F-8626-046EDFD0D957}" destId="{4CB385BA-D9E5-4CC6-8F82-359635355D7C}" srcOrd="0" destOrd="0" presId="urn:microsoft.com/office/officeart/2005/8/layout/process4"/>
    <dgm:cxn modelId="{9288FE80-7394-44F9-9099-4A069FFFCCE5}" type="presParOf" srcId="{FB46F196-C0EC-416F-A2A5-0BF26274D2B2}" destId="{1CBB32E3-3376-4664-A381-560BA3E53B36}" srcOrd="1" destOrd="0" presId="urn:microsoft.com/office/officeart/2005/8/layout/process4"/>
    <dgm:cxn modelId="{29BC792A-6D5E-4F3B-B493-8C1ECEA7690E}" type="presParOf" srcId="{FB46F196-C0EC-416F-A2A5-0BF26274D2B2}" destId="{1FBA8E29-EAE9-41E2-8EC9-E4109B0E9191}" srcOrd="2" destOrd="0" presId="urn:microsoft.com/office/officeart/2005/8/layout/process4"/>
    <dgm:cxn modelId="{4CF7CCB7-E065-4F1E-B07C-01FBCD51B079}" type="presParOf" srcId="{1FBA8E29-EAE9-41E2-8EC9-E4109B0E9191}" destId="{DB319AA1-B32B-4FAE-AA1A-1CD2DA7C6A74}" srcOrd="0" destOrd="0" presId="urn:microsoft.com/office/officeart/2005/8/layout/process4"/>
    <dgm:cxn modelId="{6AFB45CB-1D08-4D55-ABCB-F9CC617D32E0}" type="presParOf" srcId="{1FBA8E29-EAE9-41E2-8EC9-E4109B0E9191}" destId="{BA4CE51B-D564-462D-A80E-151ACBE9FC04}" srcOrd="1" destOrd="0" presId="urn:microsoft.com/office/officeart/2005/8/layout/process4"/>
    <dgm:cxn modelId="{D06A5A25-C9D3-49CC-ADFD-6D49D684E6A0}" type="presParOf" srcId="{1FBA8E29-EAE9-41E2-8EC9-E4109B0E9191}" destId="{21A7D51A-9092-4EBA-993C-F8E92703B126}" srcOrd="2" destOrd="0" presId="urn:microsoft.com/office/officeart/2005/8/layout/process4"/>
    <dgm:cxn modelId="{C38A10E9-C75A-4708-8817-71D758B89D6F}" type="presParOf" srcId="{21A7D51A-9092-4EBA-993C-F8E92703B126}" destId="{C2E6B8DB-C49B-4072-B6D1-9D2397105BBA}" srcOrd="0" destOrd="0" presId="urn:microsoft.com/office/officeart/2005/8/layout/process4"/>
    <dgm:cxn modelId="{D58E1472-83EE-4436-BAAA-5FE6FDECA01D}" type="presParOf" srcId="{FB46F196-C0EC-416F-A2A5-0BF26274D2B2}" destId="{3A3245A3-CD8A-403B-81B2-AE0E9A103247}" srcOrd="3" destOrd="0" presId="urn:microsoft.com/office/officeart/2005/8/layout/process4"/>
    <dgm:cxn modelId="{2A3473E6-46FF-4942-A554-44981407EEE9}" type="presParOf" srcId="{FB46F196-C0EC-416F-A2A5-0BF26274D2B2}" destId="{5B87F78B-D7C0-48B0-BC00-47A9E77D051E}" srcOrd="4" destOrd="0" presId="urn:microsoft.com/office/officeart/2005/8/layout/process4"/>
    <dgm:cxn modelId="{76057253-0E88-4D23-8946-FCD1B0700267}" type="presParOf" srcId="{5B87F78B-D7C0-48B0-BC00-47A9E77D051E}" destId="{8ACBDDCA-EAE1-4A12-A3D0-985C16833A64}" srcOrd="0" destOrd="0" presId="urn:microsoft.com/office/officeart/2005/8/layout/process4"/>
    <dgm:cxn modelId="{E8F73FCF-1BE9-40E5-BB56-0D0FEFB61372}" type="presParOf" srcId="{5B87F78B-D7C0-48B0-BC00-47A9E77D051E}" destId="{6BB8AB23-B53F-4B30-AAFE-3913739EA4BB}" srcOrd="1" destOrd="0" presId="urn:microsoft.com/office/officeart/2005/8/layout/process4"/>
    <dgm:cxn modelId="{B15380D6-FBF5-4375-A967-AE8101773B92}" type="presParOf" srcId="{5B87F78B-D7C0-48B0-BC00-47A9E77D051E}" destId="{2A024F92-2E41-4125-8C23-EFDDF62C4AA9}" srcOrd="2" destOrd="0" presId="urn:microsoft.com/office/officeart/2005/8/layout/process4"/>
    <dgm:cxn modelId="{1B279656-3F32-4445-B6F7-83DB47C2A528}" type="presParOf" srcId="{2A024F92-2E41-4125-8C23-EFDDF62C4AA9}" destId="{5E477259-B225-483F-A0E9-A94F15CD55B7}" srcOrd="0" destOrd="0" presId="urn:microsoft.com/office/officeart/2005/8/layout/process4"/>
    <dgm:cxn modelId="{EFA9C339-F700-4032-9AC5-8FFC9F84C181}" type="presParOf" srcId="{FB46F196-C0EC-416F-A2A5-0BF26274D2B2}" destId="{407562BD-6A84-49A2-B00E-613419AB8B7D}" srcOrd="5" destOrd="0" presId="urn:microsoft.com/office/officeart/2005/8/layout/process4"/>
    <dgm:cxn modelId="{C5F21BA8-EFC6-457A-B01B-C19565E05EDD}" type="presParOf" srcId="{FB46F196-C0EC-416F-A2A5-0BF26274D2B2}" destId="{A7F0E6C2-DAE6-4F60-8258-D2FD6E9FC241}" srcOrd="6" destOrd="0" presId="urn:microsoft.com/office/officeart/2005/8/layout/process4"/>
    <dgm:cxn modelId="{110EE8C6-2293-4B7A-B7A8-CC88DC388DC5}" type="presParOf" srcId="{A7F0E6C2-DAE6-4F60-8258-D2FD6E9FC241}" destId="{AC695FC7-FB44-4D70-A167-1C557FF0F8DB}" srcOrd="0" destOrd="0" presId="urn:microsoft.com/office/officeart/2005/8/layout/process4"/>
    <dgm:cxn modelId="{1E99370D-F06E-40BA-AEC4-C8785ADBD3C8}" type="presParOf" srcId="{A7F0E6C2-DAE6-4F60-8258-D2FD6E9FC241}" destId="{B8B9247E-377B-4623-A027-B9B2C3E54558}" srcOrd="1" destOrd="0" presId="urn:microsoft.com/office/officeart/2005/8/layout/process4"/>
    <dgm:cxn modelId="{890D0A94-69FD-4C56-BFBD-3B4965CD9454}" type="presParOf" srcId="{A7F0E6C2-DAE6-4F60-8258-D2FD6E9FC241}" destId="{56E242C4-2A8D-4868-A57F-80427FB4B98D}" srcOrd="2" destOrd="0" presId="urn:microsoft.com/office/officeart/2005/8/layout/process4"/>
    <dgm:cxn modelId="{D913EAD2-8C31-4642-AB99-308B901E7F52}" type="presParOf" srcId="{56E242C4-2A8D-4868-A57F-80427FB4B98D}" destId="{DCB1C7BB-8330-4167-82C7-B6FFEC2EBAE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71848-8C43-4D60-BD34-164C2D2E6B9D}">
      <dsp:nvSpPr>
        <dsp:cNvPr id="0" name=""/>
        <dsp:cNvSpPr/>
      </dsp:nvSpPr>
      <dsp:spPr>
        <a:xfrm>
          <a:off x="4266474" y="2430270"/>
          <a:ext cx="2970330" cy="2970330"/>
        </a:xfrm>
        <a:prstGeom prst="gear9">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kern="1200" dirty="0" smtClean="0"/>
            <a:t>Student-Constructed Open Educational Resources</a:t>
          </a:r>
          <a:endParaRPr lang="en-US" sz="2400" b="0" kern="1200" dirty="0"/>
        </a:p>
      </dsp:txBody>
      <dsp:txXfrm>
        <a:off x="4863642" y="3126056"/>
        <a:ext cx="1775994" cy="1526811"/>
      </dsp:txXfrm>
    </dsp:sp>
    <dsp:sp modelId="{4CFF5C39-4080-4541-9FDC-E7F85778F2AE}">
      <dsp:nvSpPr>
        <dsp:cNvPr id="0" name=""/>
        <dsp:cNvSpPr/>
      </dsp:nvSpPr>
      <dsp:spPr>
        <a:xfrm>
          <a:off x="2538282" y="1728192"/>
          <a:ext cx="2160239" cy="2160239"/>
        </a:xfrm>
        <a:prstGeom prst="gear6">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kern="1200" dirty="0" smtClean="0"/>
            <a:t>Constructivism </a:t>
          </a:r>
          <a:endParaRPr lang="en-US" sz="2400" b="0" kern="1200" dirty="0"/>
        </a:p>
      </dsp:txBody>
      <dsp:txXfrm>
        <a:off x="3082129" y="2275326"/>
        <a:ext cx="1072545" cy="1065971"/>
      </dsp:txXfrm>
    </dsp:sp>
    <dsp:sp modelId="{81B0FBE6-F7BC-46C4-B115-4FB94A5B9001}">
      <dsp:nvSpPr>
        <dsp:cNvPr id="0" name=""/>
        <dsp:cNvSpPr/>
      </dsp:nvSpPr>
      <dsp:spPr>
        <a:xfrm rot="20700000">
          <a:off x="3748236" y="237846"/>
          <a:ext cx="2116594" cy="2116594"/>
        </a:xfrm>
        <a:prstGeom prst="gear6">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kern="1200" dirty="0" smtClean="0"/>
            <a:t>Learning-by-Teaching</a:t>
          </a:r>
          <a:endParaRPr lang="en-US" sz="2400" b="0" kern="1200" dirty="0"/>
        </a:p>
      </dsp:txBody>
      <dsp:txXfrm rot="-20700000">
        <a:off x="4212468" y="702078"/>
        <a:ext cx="1188132" cy="1188132"/>
      </dsp:txXfrm>
    </dsp:sp>
    <dsp:sp modelId="{DCDF0E86-CFE9-458F-A0CE-8EBE24A13693}">
      <dsp:nvSpPr>
        <dsp:cNvPr id="0" name=""/>
        <dsp:cNvSpPr/>
      </dsp:nvSpPr>
      <dsp:spPr>
        <a:xfrm>
          <a:off x="4051543" y="1974351"/>
          <a:ext cx="3802022" cy="3802022"/>
        </a:xfrm>
        <a:prstGeom prst="circularArrow">
          <a:avLst>
            <a:gd name="adj1" fmla="val 4687"/>
            <a:gd name="adj2" fmla="val 299029"/>
            <a:gd name="adj3" fmla="val 2539023"/>
            <a:gd name="adj4" fmla="val 15812887"/>
            <a:gd name="adj5" fmla="val 5469"/>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BE5C932-D115-4070-85D3-F26DF5EDD097}">
      <dsp:nvSpPr>
        <dsp:cNvPr id="0" name=""/>
        <dsp:cNvSpPr/>
      </dsp:nvSpPr>
      <dsp:spPr>
        <a:xfrm>
          <a:off x="2155707" y="1245035"/>
          <a:ext cx="2762406" cy="2762406"/>
        </a:xfrm>
        <a:prstGeom prst="leftCircularArrow">
          <a:avLst>
            <a:gd name="adj1" fmla="val 6452"/>
            <a:gd name="adj2" fmla="val 429999"/>
            <a:gd name="adj3" fmla="val 10489124"/>
            <a:gd name="adj4" fmla="val 14837806"/>
            <a:gd name="adj5" fmla="val 7527"/>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CD8B193-E9C9-4A82-BD03-64DAF33E5663}">
      <dsp:nvSpPr>
        <dsp:cNvPr id="0" name=""/>
        <dsp:cNvSpPr/>
      </dsp:nvSpPr>
      <dsp:spPr>
        <a:xfrm>
          <a:off x="3258646" y="-230943"/>
          <a:ext cx="2978430" cy="2978430"/>
        </a:xfrm>
        <a:prstGeom prst="circularArrow">
          <a:avLst>
            <a:gd name="adj1" fmla="val 5984"/>
            <a:gd name="adj2" fmla="val 394124"/>
            <a:gd name="adj3" fmla="val 13313824"/>
            <a:gd name="adj4" fmla="val 10508221"/>
            <a:gd name="adj5" fmla="val 6981"/>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FCB66F-A692-4B3D-B38D-B7FA2B313623}">
      <dsp:nvSpPr>
        <dsp:cNvPr id="0" name=""/>
        <dsp:cNvSpPr/>
      </dsp:nvSpPr>
      <dsp:spPr>
        <a:xfrm>
          <a:off x="0" y="4279338"/>
          <a:ext cx="6917728" cy="888659"/>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AU" sz="2400" b="1" kern="1200" dirty="0" smtClean="0"/>
            <a:t>4. Reflection to produce “design principles”</a:t>
          </a:r>
          <a:endParaRPr lang="en-AU" sz="2400" b="1" kern="1200" dirty="0"/>
        </a:p>
      </dsp:txBody>
      <dsp:txXfrm>
        <a:off x="0" y="4279338"/>
        <a:ext cx="6917728" cy="479875"/>
      </dsp:txXfrm>
    </dsp:sp>
    <dsp:sp modelId="{4CB385BA-D9E5-4CC6-8F82-359635355D7C}">
      <dsp:nvSpPr>
        <dsp:cNvPr id="0" name=""/>
        <dsp:cNvSpPr/>
      </dsp:nvSpPr>
      <dsp:spPr>
        <a:xfrm>
          <a:off x="0" y="4741441"/>
          <a:ext cx="6917728" cy="408783"/>
        </a:xfrm>
        <a:prstGeom prst="rect">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AU" sz="1800" b="0" kern="1200" dirty="0" smtClean="0"/>
            <a:t>Design principle for OER development model and submit thesis </a:t>
          </a:r>
          <a:endParaRPr lang="en-AU" sz="1800" b="0" kern="1200" dirty="0"/>
        </a:p>
      </dsp:txBody>
      <dsp:txXfrm>
        <a:off x="0" y="4741441"/>
        <a:ext cx="6917728" cy="408783"/>
      </dsp:txXfrm>
    </dsp:sp>
    <dsp:sp modelId="{BA4CE51B-D564-462D-A80E-151ACBE9FC04}">
      <dsp:nvSpPr>
        <dsp:cNvPr id="0" name=""/>
        <dsp:cNvSpPr/>
      </dsp:nvSpPr>
      <dsp:spPr>
        <a:xfrm rot="10800000">
          <a:off x="0" y="2709238"/>
          <a:ext cx="6917728" cy="1583430"/>
        </a:xfrm>
        <a:prstGeom prst="upArrowCallout">
          <a:avLst/>
        </a:prstGeom>
        <a:solidFill>
          <a:schemeClr val="accent4">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AU" sz="2200" b="1" kern="1200" dirty="0" smtClean="0"/>
            <a:t>3. Iterative cycles of testing and refinement of solution</a:t>
          </a:r>
          <a:endParaRPr lang="en-AU" sz="2200" b="1" kern="1200" dirty="0"/>
        </a:p>
      </dsp:txBody>
      <dsp:txXfrm rot="-10800000">
        <a:off x="0" y="2709238"/>
        <a:ext cx="6917728" cy="555783"/>
      </dsp:txXfrm>
    </dsp:sp>
    <dsp:sp modelId="{C2E6B8DB-C49B-4072-B6D1-9D2397105BBA}">
      <dsp:nvSpPr>
        <dsp:cNvPr id="0" name=""/>
        <dsp:cNvSpPr/>
      </dsp:nvSpPr>
      <dsp:spPr>
        <a:xfrm>
          <a:off x="0" y="3297306"/>
          <a:ext cx="6917728" cy="408660"/>
        </a:xfrm>
        <a:prstGeom prst="rect">
          <a:avLst/>
        </a:prstGeom>
        <a:solidFill>
          <a:schemeClr val="accent4">
            <a:lumMod val="20000"/>
            <a:lumOff val="8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AU" sz="1800" b="0" kern="1200" dirty="0" smtClean="0"/>
            <a:t> Implementation of the model, data collection and data analysis</a:t>
          </a:r>
        </a:p>
      </dsp:txBody>
      <dsp:txXfrm>
        <a:off x="0" y="3297306"/>
        <a:ext cx="6917728" cy="408660"/>
      </dsp:txXfrm>
    </dsp:sp>
    <dsp:sp modelId="{6BB8AB23-B53F-4B30-AAFE-3913739EA4BB}">
      <dsp:nvSpPr>
        <dsp:cNvPr id="0" name=""/>
        <dsp:cNvSpPr/>
      </dsp:nvSpPr>
      <dsp:spPr>
        <a:xfrm rot="10800000">
          <a:off x="0" y="1355810"/>
          <a:ext cx="6917728" cy="1366757"/>
        </a:xfrm>
        <a:prstGeom prst="upArrowCallout">
          <a:avLst/>
        </a:prstGeom>
        <a:solidFill>
          <a:schemeClr val="accent5">
            <a:hueOff val="-6622584"/>
            <a:satOff val="26541"/>
            <a:lumOff val="575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AU" sz="2400" b="1" kern="1200" dirty="0" smtClean="0"/>
            <a:t>2. Development of solutions</a:t>
          </a:r>
          <a:endParaRPr lang="en-AU" sz="2400" b="1" kern="1200" dirty="0"/>
        </a:p>
      </dsp:txBody>
      <dsp:txXfrm rot="-10800000">
        <a:off x="0" y="1355810"/>
        <a:ext cx="6917728" cy="479732"/>
      </dsp:txXfrm>
    </dsp:sp>
    <dsp:sp modelId="{5E477259-B225-483F-A0E9-A94F15CD55B7}">
      <dsp:nvSpPr>
        <dsp:cNvPr id="0" name=""/>
        <dsp:cNvSpPr/>
      </dsp:nvSpPr>
      <dsp:spPr>
        <a:xfrm>
          <a:off x="0" y="1835542"/>
          <a:ext cx="6917728" cy="408660"/>
        </a:xfrm>
        <a:prstGeom prst="rect">
          <a:avLst/>
        </a:prstGeom>
        <a:solidFill>
          <a:schemeClr val="accent5">
            <a:tint val="40000"/>
            <a:alpha val="90000"/>
            <a:hueOff val="-7160321"/>
            <a:satOff val="32169"/>
            <a:lumOff val="2211"/>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AU" sz="1800" b="0" kern="1200" dirty="0" smtClean="0"/>
            <a:t>Propose initial model based on theoretical framework</a:t>
          </a:r>
          <a:endParaRPr lang="en-AU" sz="1800" b="0" kern="1200" dirty="0"/>
        </a:p>
      </dsp:txBody>
      <dsp:txXfrm>
        <a:off x="0" y="1835542"/>
        <a:ext cx="6917728" cy="408660"/>
      </dsp:txXfrm>
    </dsp:sp>
    <dsp:sp modelId="{B8B9247E-377B-4623-A027-B9B2C3E54558}">
      <dsp:nvSpPr>
        <dsp:cNvPr id="0" name=""/>
        <dsp:cNvSpPr/>
      </dsp:nvSpPr>
      <dsp:spPr>
        <a:xfrm rot="10800000">
          <a:off x="0" y="2382"/>
          <a:ext cx="6917728" cy="1366757"/>
        </a:xfrm>
        <a:prstGeom prst="upArrowCallout">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AU" sz="2400" b="1" kern="1200" dirty="0" smtClean="0"/>
            <a:t>1. Analysis of practical problem</a:t>
          </a:r>
          <a:endParaRPr lang="en-AU" sz="2400" b="1" kern="1200" dirty="0"/>
        </a:p>
      </dsp:txBody>
      <dsp:txXfrm rot="-10800000">
        <a:off x="0" y="2382"/>
        <a:ext cx="6917728" cy="479732"/>
      </dsp:txXfrm>
    </dsp:sp>
    <dsp:sp modelId="{DCB1C7BB-8330-4167-82C7-B6FFEC2EBAE6}">
      <dsp:nvSpPr>
        <dsp:cNvPr id="0" name=""/>
        <dsp:cNvSpPr/>
      </dsp:nvSpPr>
      <dsp:spPr>
        <a:xfrm>
          <a:off x="0" y="482114"/>
          <a:ext cx="6917728" cy="408660"/>
        </a:xfrm>
        <a:prstGeom prst="rect">
          <a:avLst/>
        </a:prstGeom>
        <a:solidFill>
          <a:schemeClr val="accent5">
            <a:tint val="40000"/>
            <a:alpha val="90000"/>
            <a:hueOff val="-10740482"/>
            <a:satOff val="48253"/>
            <a:lumOff val="331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AU" sz="1800" b="0" kern="1200" dirty="0" smtClean="0"/>
            <a:t>Literature review, research statement and research questions</a:t>
          </a:r>
          <a:endParaRPr lang="en-AU" sz="1800" b="0" kern="1200" dirty="0"/>
        </a:p>
      </dsp:txBody>
      <dsp:txXfrm>
        <a:off x="0" y="482114"/>
        <a:ext cx="6917728" cy="408660"/>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F774B3-9006-4160-9CB2-7D2599E4734B}" type="datetimeFigureOut">
              <a:rPr lang="en-AU" smtClean="0"/>
              <a:pPr/>
              <a:t>20/11/2013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D54678-004C-4206-9F64-F9B9CAED9DA0}" type="slidenum">
              <a:rPr lang="en-AU" smtClean="0"/>
              <a:pPr/>
              <a:t>‹#›</a:t>
            </a:fld>
            <a:endParaRPr lang="en-AU"/>
          </a:p>
        </p:txBody>
      </p:sp>
    </p:spTree>
    <p:extLst>
      <p:ext uri="{BB962C8B-B14F-4D97-AF65-F5344CB8AC3E}">
        <p14:creationId xmlns:p14="http://schemas.microsoft.com/office/powerpoint/2010/main" val="2447328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oecd.org/dataoecd/33/9/38645447.pdf"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www.tonybates.ca/2011/03/18/a-reflection-on-the-oer-debate-every-which-way-but-loose/" TargetMode="External"/><Relationship Id="rId4" Type="http://schemas.openxmlformats.org/officeDocument/2006/relationships/hyperlink" Target="http://www.tonybates.ca/2011/02/06/oers-the-good-the-bad-and-the-ugly/"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ommons.wikimedia.org/wiki/File:Advanced_editing_workshop_at_Wikipedia_in_Higher_Education_Summit,_2011-07-09.jp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AU" dirty="0" smtClean="0"/>
          </a:p>
        </p:txBody>
      </p:sp>
      <p:sp>
        <p:nvSpPr>
          <p:cNvPr id="4" name="Slide Number Placeholder 3"/>
          <p:cNvSpPr>
            <a:spLocks noGrp="1"/>
          </p:cNvSpPr>
          <p:nvPr>
            <p:ph type="sldNum" sz="quarter" idx="5"/>
          </p:nvPr>
        </p:nvSpPr>
        <p:spPr/>
        <p:txBody>
          <a:bodyPr/>
          <a:lstStyle/>
          <a:p>
            <a:pPr>
              <a:defRPr/>
            </a:pPr>
            <a:fld id="{777C3EBD-DEFC-4BA6-87FB-89B78A76C764}" type="slidenum">
              <a:rPr lang="en-AU" smtClean="0"/>
              <a:pPr>
                <a:defRPr/>
              </a:pPr>
              <a:t>1</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dirty="0" smtClean="0">
                <a:solidFill>
                  <a:schemeClr val="bg2">
                    <a:lumMod val="10000"/>
                  </a:schemeClr>
                </a:solidFill>
              </a:rPr>
              <a:t>Any presentation about OER should start with a definition</a:t>
            </a:r>
            <a:r>
              <a:rPr lang="en-AU" baseline="0" dirty="0" smtClean="0">
                <a:solidFill>
                  <a:schemeClr val="bg2">
                    <a:lumMod val="10000"/>
                  </a:schemeClr>
                </a:solidFill>
              </a:rPr>
              <a:t> of what are OERs, they are the </a:t>
            </a:r>
            <a:r>
              <a:rPr lang="en-AU" dirty="0" smtClean="0">
                <a:solidFill>
                  <a:schemeClr val="bg2">
                    <a:lumMod val="10000"/>
                  </a:schemeClr>
                </a:solidFill>
              </a:rPr>
              <a:t>Digitized educational resources that are shared in public domain or have been released under an intellectual property license that permits their free use or repurposing by students, academics and life-long learners.</a:t>
            </a:r>
            <a:endParaRPr lang="en-AU" dirty="0" smtClean="0"/>
          </a:p>
          <a:p>
            <a:pPr eaLnBrk="1" hangingPunct="1">
              <a:spcBef>
                <a:spcPct val="0"/>
              </a:spcBef>
            </a:pPr>
            <a:endParaRPr lang="en-AU" dirty="0" smtClean="0"/>
          </a:p>
          <a:p>
            <a:pPr eaLnBrk="1" hangingPunct="1">
              <a:spcBef>
                <a:spcPct val="0"/>
              </a:spcBef>
            </a:pPr>
            <a:r>
              <a:rPr lang="en-AU" dirty="0" smtClean="0"/>
              <a:t>Open educational resources can be text files of lecture notes, course outline, past exams...OER can be video files such as lecture recording, or experiments, and can be image files such as medical images, interior design sketches, screen shots...</a:t>
            </a:r>
          </a:p>
          <a:p>
            <a:pPr eaLnBrk="1" hangingPunct="1">
              <a:spcBef>
                <a:spcPct val="0"/>
              </a:spcBef>
            </a:pPr>
            <a:r>
              <a:rPr lang="en-AU" dirty="0" smtClean="0"/>
              <a:t>Under IP licenses OER can be used reused and repurposed in different contexts. </a:t>
            </a:r>
          </a:p>
          <a:p>
            <a:pPr eaLnBrk="1" hangingPunct="1">
              <a:spcBef>
                <a:spcPct val="0"/>
              </a:spcBef>
            </a:pPr>
            <a:endParaRPr lang="en-AU" dirty="0" smtClean="0"/>
          </a:p>
          <a:p>
            <a:pPr eaLnBrk="1" hangingPunct="1">
              <a:spcBef>
                <a:spcPct val="0"/>
              </a:spcBef>
            </a:pPr>
            <a:r>
              <a:rPr lang="en-AU" dirty="0" smtClean="0"/>
              <a:t>These are all shared openly without cost</a:t>
            </a:r>
            <a:r>
              <a:rPr lang="en-AU" baseline="0" dirty="0" smtClean="0"/>
              <a:t> - </a:t>
            </a:r>
            <a:r>
              <a:rPr lang="en-AU" dirty="0" smtClean="0"/>
              <a:t>means free, but that doesn’t indicates cheap!</a:t>
            </a:r>
          </a:p>
          <a:p>
            <a:pPr eaLnBrk="1" hangingPunct="1">
              <a:spcBef>
                <a:spcPct val="0"/>
              </a:spcBef>
            </a:pPr>
            <a:endParaRPr lang="en-AU" dirty="0" smtClean="0"/>
          </a:p>
          <a:p>
            <a:pPr eaLnBrk="1" hangingPunct="1">
              <a:spcBef>
                <a:spcPct val="0"/>
              </a:spcBef>
            </a:pPr>
            <a:endParaRPr lang="en-AU"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AU" b="1" dirty="0" smtClean="0"/>
              <a:t>Creative Commons</a:t>
            </a:r>
            <a:r>
              <a:rPr lang="en-AU" dirty="0" smtClean="0"/>
              <a:t> is an international non-profit organisation that provides free licences and tools that copyright owners can use to allow others to share, reuse and remix their material, legally.</a:t>
            </a:r>
          </a:p>
          <a:p>
            <a:pPr eaLnBrk="1" hangingPunct="1">
              <a:spcBef>
                <a:spcPct val="0"/>
              </a:spcBef>
            </a:pPr>
            <a:endParaRPr lang="en-AU" dirty="0" smtClean="0"/>
          </a:p>
        </p:txBody>
      </p:sp>
      <p:sp>
        <p:nvSpPr>
          <p:cNvPr id="4" name="Slide Number Placeholder 3"/>
          <p:cNvSpPr>
            <a:spLocks noGrp="1"/>
          </p:cNvSpPr>
          <p:nvPr>
            <p:ph type="sldNum" sz="quarter" idx="5"/>
          </p:nvPr>
        </p:nvSpPr>
        <p:spPr/>
        <p:txBody>
          <a:bodyPr/>
          <a:lstStyle/>
          <a:p>
            <a:pPr>
              <a:defRPr/>
            </a:pPr>
            <a:fld id="{212038C7-46B1-4DC9-B4FD-91EA7EB2929A}" type="slidenum">
              <a:rPr lang="en-AU" smtClean="0"/>
              <a:pPr>
                <a:defRPr/>
              </a:pPr>
              <a:t>2</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Applefield</a:t>
            </a:r>
            <a:r>
              <a:rPr lang="en-US" sz="1200" kern="1200" dirty="0" smtClean="0">
                <a:solidFill>
                  <a:schemeClr val="tx1"/>
                </a:solidFill>
                <a:effectLst/>
                <a:latin typeface="+mn-lt"/>
                <a:ea typeface="+mn-ea"/>
                <a:cs typeface="+mn-cs"/>
              </a:rPr>
              <a:t>, James M, Huber, Richard, &amp; </a:t>
            </a:r>
            <a:r>
              <a:rPr lang="en-US" sz="1200" kern="1200" dirty="0" err="1" smtClean="0">
                <a:solidFill>
                  <a:schemeClr val="tx1"/>
                </a:solidFill>
                <a:effectLst/>
                <a:latin typeface="+mn-lt"/>
                <a:ea typeface="+mn-ea"/>
                <a:cs typeface="+mn-cs"/>
              </a:rPr>
              <a:t>Moallem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Mahnaz</a:t>
            </a:r>
            <a:r>
              <a:rPr lang="en-US" sz="1200" kern="1200" dirty="0" smtClean="0">
                <a:solidFill>
                  <a:schemeClr val="tx1"/>
                </a:solidFill>
                <a:effectLst/>
                <a:latin typeface="+mn-lt"/>
                <a:ea typeface="+mn-ea"/>
                <a:cs typeface="+mn-cs"/>
              </a:rPr>
              <a:t>. (2001). Constructivism in theory and practice: Toward a better understanding. </a:t>
            </a:r>
            <a:r>
              <a:rPr lang="en-US" sz="1200" i="1" kern="1200" dirty="0" smtClean="0">
                <a:solidFill>
                  <a:schemeClr val="tx1"/>
                </a:solidFill>
                <a:effectLst/>
                <a:latin typeface="+mn-lt"/>
                <a:ea typeface="+mn-ea"/>
                <a:cs typeface="+mn-cs"/>
              </a:rPr>
              <a:t>High School Journal, 84</a:t>
            </a:r>
            <a:r>
              <a:rPr lang="en-US" sz="1200" kern="1200" dirty="0" smtClean="0">
                <a:solidFill>
                  <a:schemeClr val="tx1"/>
                </a:solidFill>
                <a:effectLst/>
                <a:latin typeface="+mn-lt"/>
                <a:ea typeface="+mn-ea"/>
                <a:cs typeface="+mn-cs"/>
              </a:rPr>
              <a:t>(2), 35-53. </a:t>
            </a:r>
          </a:p>
          <a:p>
            <a:r>
              <a:rPr lang="en-US" sz="1200" dirty="0" err="1" smtClean="0"/>
              <a:t>Grzega</a:t>
            </a:r>
            <a:r>
              <a:rPr lang="en-US" sz="1200" dirty="0" smtClean="0"/>
              <a:t>, Joachim, &amp; </a:t>
            </a:r>
            <a:r>
              <a:rPr lang="en-US" sz="1200" dirty="0" err="1" smtClean="0"/>
              <a:t>Schöner</a:t>
            </a:r>
            <a:r>
              <a:rPr lang="en-US" sz="1200" dirty="0" smtClean="0"/>
              <a:t>, Marion. (2008). The didactic model </a:t>
            </a:r>
            <a:r>
              <a:rPr lang="en-US" sz="1200" dirty="0" err="1" smtClean="0"/>
              <a:t>LdL</a:t>
            </a:r>
            <a:r>
              <a:rPr lang="en-US" sz="1200" dirty="0" smtClean="0"/>
              <a:t> (</a:t>
            </a:r>
            <a:r>
              <a:rPr lang="en-US" sz="1200" dirty="0" err="1" smtClean="0"/>
              <a:t>Lernen</a:t>
            </a:r>
            <a:r>
              <a:rPr lang="en-US" sz="1200" dirty="0" smtClean="0"/>
              <a:t> </a:t>
            </a:r>
            <a:r>
              <a:rPr lang="en-US" sz="1200" dirty="0" err="1" smtClean="0"/>
              <a:t>durch</a:t>
            </a:r>
            <a:r>
              <a:rPr lang="en-US" sz="1200" dirty="0" smtClean="0"/>
              <a:t> </a:t>
            </a:r>
            <a:r>
              <a:rPr lang="en-US" sz="1200" dirty="0" err="1" smtClean="0"/>
              <a:t>Lehren</a:t>
            </a:r>
            <a:r>
              <a:rPr lang="en-US" sz="1200" dirty="0" smtClean="0"/>
              <a:t>) as a way of preparing students for communication </a:t>
            </a:r>
            <a:r>
              <a:rPr lang="en-US" sz="1200" baseline="0" dirty="0" smtClean="0"/>
              <a:t> </a:t>
            </a:r>
            <a:r>
              <a:rPr lang="en-US" sz="1200" dirty="0" smtClean="0"/>
              <a:t>in a knowledge society. Journal of Education for Teaching, 34(3), 167-175. </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A4D54678-004C-4206-9F64-F9B9CAED9DA0}" type="slidenum">
              <a:rPr lang="en-AU" smtClean="0"/>
              <a:pPr/>
              <a:t>4</a:t>
            </a:fld>
            <a:endParaRPr lang="en-AU"/>
          </a:p>
        </p:txBody>
      </p:sp>
    </p:spTree>
    <p:extLst>
      <p:ext uri="{BB962C8B-B14F-4D97-AF65-F5344CB8AC3E}">
        <p14:creationId xmlns:p14="http://schemas.microsoft.com/office/powerpoint/2010/main" val="358777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200" u="sng" kern="1200" dirty="0" smtClean="0">
                <a:solidFill>
                  <a:schemeClr val="tx1"/>
                </a:solidFill>
                <a:latin typeface="+mn-lt"/>
                <a:ea typeface="+mn-ea"/>
                <a:cs typeface="+mn-cs"/>
              </a:rPr>
              <a:t>Wiley, D. (2007). </a:t>
            </a:r>
            <a:r>
              <a:rPr lang="en-GB" sz="1200" i="1" u="sng" kern="1200" dirty="0" smtClean="0">
                <a:solidFill>
                  <a:schemeClr val="tx1"/>
                </a:solidFill>
                <a:latin typeface="+mn-lt"/>
                <a:ea typeface="+mn-ea"/>
                <a:cs typeface="+mn-cs"/>
              </a:rPr>
              <a:t>ON THE SUSTAINABILITY OF OPEN EDUCATIONAL RESOURCE INITIATIVES IN HIGHER EDUCATION © OECD 2007</a:t>
            </a:r>
            <a:r>
              <a:rPr lang="en-GB" sz="1200" u="sng" kern="1200" dirty="0" smtClean="0">
                <a:solidFill>
                  <a:schemeClr val="tx1"/>
                </a:solidFill>
                <a:latin typeface="+mn-lt"/>
                <a:ea typeface="+mn-ea"/>
                <a:cs typeface="+mn-cs"/>
              </a:rPr>
              <a:t>. </a:t>
            </a:r>
            <a:r>
              <a:rPr lang="en-GB" sz="1200" u="sng" kern="1200" dirty="0" smtClean="0">
                <a:solidFill>
                  <a:schemeClr val="tx1"/>
                </a:solidFill>
                <a:latin typeface="+mn-lt"/>
                <a:ea typeface="+mn-ea"/>
                <a:cs typeface="+mn-cs"/>
                <a:hlinkClick r:id="rId3"/>
              </a:rPr>
              <a:t>http://www.oecd.org/dataoecd/33/9/38645447.pdf</a:t>
            </a:r>
            <a:endParaRPr lang="en-AU" sz="1200" kern="1200" dirty="0" smtClean="0">
              <a:solidFill>
                <a:schemeClr val="tx1"/>
              </a:solidFill>
              <a:latin typeface="+mn-lt"/>
              <a:ea typeface="+mn-ea"/>
              <a:cs typeface="+mn-cs"/>
            </a:endParaRPr>
          </a:p>
          <a:p>
            <a:r>
              <a:rPr lang="en-GB" sz="1200" kern="1200" dirty="0" err="1" smtClean="0">
                <a:solidFill>
                  <a:schemeClr val="tx1"/>
                </a:solidFill>
                <a:latin typeface="+mn-lt"/>
                <a:ea typeface="+mn-ea"/>
                <a:cs typeface="+mn-cs"/>
              </a:rPr>
              <a:t>Hodgkinson-Wiliams</a:t>
            </a:r>
            <a:r>
              <a:rPr lang="en-GB" sz="1200" kern="1200" dirty="0" smtClean="0">
                <a:solidFill>
                  <a:schemeClr val="tx1"/>
                </a:solidFill>
                <a:latin typeface="+mn-lt"/>
                <a:ea typeface="+mn-ea"/>
                <a:cs typeface="+mn-cs"/>
              </a:rPr>
              <a:t>, C. (2010). Benefits and Challenges of OER for Higher Education Institutions: Centre for Educational Technology, University of Cape Town</a:t>
            </a:r>
            <a:r>
              <a:rPr lang="ar-SA" sz="1200" kern="1200" dirty="0" smtClean="0">
                <a:solidFill>
                  <a:schemeClr val="tx1"/>
                </a:solidFill>
                <a:latin typeface="+mn-lt"/>
                <a:ea typeface="+mn-ea"/>
                <a:cs typeface="+mn-cs"/>
              </a:rPr>
              <a:t>.</a:t>
            </a:r>
            <a:endParaRPr lang="en-AU" sz="1200" kern="1200" dirty="0" smtClean="0">
              <a:solidFill>
                <a:schemeClr val="tx1"/>
              </a:solidFill>
              <a:latin typeface="+mn-lt"/>
              <a:ea typeface="+mn-ea"/>
              <a:cs typeface="+mn-cs"/>
            </a:endParaRPr>
          </a:p>
          <a:p>
            <a:r>
              <a:rPr lang="en-GB" sz="1200" kern="1200" dirty="0" err="1" smtClean="0">
                <a:solidFill>
                  <a:schemeClr val="tx1"/>
                </a:solidFill>
                <a:latin typeface="+mn-lt"/>
                <a:ea typeface="+mn-ea"/>
                <a:cs typeface="+mn-cs"/>
              </a:rPr>
              <a:t>Hylén</a:t>
            </a:r>
            <a:r>
              <a:rPr lang="en-GB" sz="1200" kern="1200" dirty="0" smtClean="0">
                <a:solidFill>
                  <a:schemeClr val="tx1"/>
                </a:solidFill>
                <a:latin typeface="+mn-lt"/>
                <a:ea typeface="+mn-ea"/>
                <a:cs typeface="+mn-cs"/>
              </a:rPr>
              <a:t>, J. (2006). Open educational resources: Opportunities and challenges. </a:t>
            </a:r>
            <a:r>
              <a:rPr lang="en-GB" sz="1200" i="1" kern="1200" dirty="0" smtClean="0">
                <a:solidFill>
                  <a:schemeClr val="tx1"/>
                </a:solidFill>
                <a:latin typeface="+mn-lt"/>
                <a:ea typeface="+mn-ea"/>
                <a:cs typeface="+mn-cs"/>
              </a:rPr>
              <a:t>Proceedings of Open Education</a:t>
            </a:r>
            <a:r>
              <a:rPr lang="en-GB" sz="1200" kern="1200" dirty="0" smtClean="0">
                <a:solidFill>
                  <a:schemeClr val="tx1"/>
                </a:solidFill>
                <a:latin typeface="+mn-lt"/>
                <a:ea typeface="+mn-ea"/>
                <a:cs typeface="+mn-cs"/>
              </a:rPr>
              <a:t>, 49-63</a:t>
            </a:r>
            <a:r>
              <a:rPr lang="ar-SA" sz="1200" kern="1200" dirty="0" smtClean="0">
                <a:solidFill>
                  <a:schemeClr val="tx1"/>
                </a:solidFill>
                <a:latin typeface="+mn-lt"/>
                <a:ea typeface="+mn-ea"/>
                <a:cs typeface="+mn-cs"/>
              </a:rPr>
              <a:t>. </a:t>
            </a:r>
            <a:endParaRPr lang="en-AU" sz="1200" kern="1200" dirty="0" smtClean="0">
              <a:solidFill>
                <a:schemeClr val="tx1"/>
              </a:solidFill>
              <a:latin typeface="+mn-lt"/>
              <a:ea typeface="+mn-ea"/>
              <a:cs typeface="+mn-cs"/>
            </a:endParaRPr>
          </a:p>
          <a:p>
            <a:r>
              <a:rPr lang="en-GB" sz="1200" u="sng" kern="1200" dirty="0" smtClean="0">
                <a:solidFill>
                  <a:schemeClr val="tx1"/>
                </a:solidFill>
                <a:latin typeface="+mn-lt"/>
                <a:ea typeface="+mn-ea"/>
                <a:cs typeface="+mn-cs"/>
              </a:rPr>
              <a:t>Bates, T. (2011a). OERs: the good, the bad and the ugly.  Retrieved from </a:t>
            </a:r>
            <a:r>
              <a:rPr lang="en-GB" sz="1200" u="sng" kern="1200" dirty="0" smtClean="0">
                <a:solidFill>
                  <a:schemeClr val="tx1"/>
                </a:solidFill>
                <a:latin typeface="+mn-lt"/>
                <a:ea typeface="+mn-ea"/>
                <a:cs typeface="+mn-cs"/>
                <a:hlinkClick r:id="rId4"/>
              </a:rPr>
              <a:t>http://www.tonybates.ca/2011/02/06/oers-the-good-the-bad-and-the-ugly</a:t>
            </a:r>
            <a:r>
              <a:rPr lang="ar-SA" sz="1200" u="sng" kern="1200" dirty="0" smtClean="0">
                <a:solidFill>
                  <a:schemeClr val="tx1"/>
                </a:solidFill>
                <a:latin typeface="+mn-lt"/>
                <a:ea typeface="+mn-ea"/>
                <a:cs typeface="+mn-cs"/>
                <a:hlinkClick r:id="rId4"/>
              </a:rPr>
              <a:t>/</a:t>
            </a:r>
            <a:endParaRPr lang="en-AU" sz="1200" kern="1200" dirty="0" smtClean="0">
              <a:solidFill>
                <a:schemeClr val="tx1"/>
              </a:solidFill>
              <a:latin typeface="+mn-lt"/>
              <a:ea typeface="+mn-ea"/>
              <a:cs typeface="+mn-cs"/>
            </a:endParaRPr>
          </a:p>
          <a:p>
            <a:r>
              <a:rPr lang="en-GB" sz="1200" u="sng" kern="1200" dirty="0" smtClean="0">
                <a:solidFill>
                  <a:schemeClr val="tx1"/>
                </a:solidFill>
                <a:latin typeface="+mn-lt"/>
                <a:ea typeface="+mn-ea"/>
                <a:cs typeface="+mn-cs"/>
              </a:rPr>
              <a:t>Bates, T. (2011b). A reflection on the OER debate: Every Which Way but Loose.  Retrieved from </a:t>
            </a:r>
            <a:r>
              <a:rPr lang="en-GB" sz="1200" u="sng" kern="1200" dirty="0" smtClean="0">
                <a:solidFill>
                  <a:schemeClr val="tx1"/>
                </a:solidFill>
                <a:latin typeface="+mn-lt"/>
                <a:ea typeface="+mn-ea"/>
                <a:cs typeface="+mn-cs"/>
                <a:hlinkClick r:id="rId5"/>
              </a:rPr>
              <a:t>http://www.tonybates.ca/2011/03/18/a-reflection-on-the-oer-debate-every-which</a:t>
            </a:r>
            <a:r>
              <a:rPr lang="ar-SA" sz="1200" u="sng" kern="1200" dirty="0" smtClean="0">
                <a:solidFill>
                  <a:schemeClr val="tx1"/>
                </a:solidFill>
                <a:latin typeface="+mn-lt"/>
                <a:ea typeface="+mn-ea"/>
                <a:cs typeface="+mn-cs"/>
                <a:hlinkClick r:id="rId5"/>
              </a:rPr>
              <a:t>-</a:t>
            </a:r>
            <a:r>
              <a:rPr lang="en-GB" sz="1200" u="sng" kern="1200" dirty="0" smtClean="0">
                <a:solidFill>
                  <a:schemeClr val="tx1"/>
                </a:solidFill>
                <a:latin typeface="+mn-lt"/>
                <a:ea typeface="+mn-ea"/>
                <a:cs typeface="+mn-cs"/>
                <a:hlinkClick r:id="rId5"/>
              </a:rPr>
              <a:t>way-but-loose</a:t>
            </a:r>
            <a:r>
              <a:rPr lang="ar-SA" sz="1200" u="sng" kern="1200" dirty="0" smtClean="0">
                <a:solidFill>
                  <a:schemeClr val="tx1"/>
                </a:solidFill>
                <a:latin typeface="+mn-lt"/>
                <a:ea typeface="+mn-ea"/>
                <a:cs typeface="+mn-cs"/>
                <a:hlinkClick r:id="rId5"/>
              </a:rPr>
              <a:t>/</a:t>
            </a:r>
            <a:endParaRPr lang="en-AU" sz="1200" u="sng" kern="1200" dirty="0" smtClean="0">
              <a:solidFill>
                <a:schemeClr val="tx1"/>
              </a:solidFill>
              <a:latin typeface="+mn-lt"/>
              <a:ea typeface="+mn-ea"/>
              <a:cs typeface="+mn-cs"/>
            </a:endParaRPr>
          </a:p>
          <a:p>
            <a:endParaRPr lang="en-AU" sz="1200" u="sng"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Kozinska, K., </a:t>
            </a:r>
            <a:r>
              <a:rPr lang="en-GB" sz="1200" kern="1200" dirty="0" err="1" smtClean="0">
                <a:solidFill>
                  <a:schemeClr val="tx1"/>
                </a:solidFill>
                <a:latin typeface="+mn-lt"/>
                <a:ea typeface="+mn-ea"/>
                <a:cs typeface="+mn-cs"/>
              </a:rPr>
              <a:t>Kursun</a:t>
            </a:r>
            <a:r>
              <a:rPr lang="en-GB" sz="1200" kern="1200" dirty="0" smtClean="0">
                <a:solidFill>
                  <a:schemeClr val="tx1"/>
                </a:solidFill>
                <a:latin typeface="+mn-lt"/>
                <a:ea typeface="+mn-ea"/>
                <a:cs typeface="+mn-cs"/>
              </a:rPr>
              <a:t>, E., Wilson, T., </a:t>
            </a:r>
            <a:r>
              <a:rPr lang="en-GB" sz="1200" kern="1200" dirty="0" err="1" smtClean="0">
                <a:solidFill>
                  <a:schemeClr val="tx1"/>
                </a:solidFill>
                <a:latin typeface="+mn-lt"/>
                <a:ea typeface="+mn-ea"/>
                <a:cs typeface="+mn-cs"/>
              </a:rPr>
              <a:t>McAndrew</a:t>
            </a:r>
            <a:r>
              <a:rPr lang="en-GB" sz="1200" kern="1200" dirty="0" smtClean="0">
                <a:solidFill>
                  <a:schemeClr val="tx1"/>
                </a:solidFill>
                <a:latin typeface="+mn-lt"/>
                <a:ea typeface="+mn-ea"/>
                <a:cs typeface="+mn-cs"/>
              </a:rPr>
              <a:t>, P., Scanlon, E., &amp; Jones, A. (2010). Are open educational resources the future of e-learning</a:t>
            </a:r>
            <a:r>
              <a:rPr lang="ar-SA" sz="1200" kern="1200" dirty="0" smtClean="0">
                <a:solidFill>
                  <a:schemeClr val="tx1"/>
                </a:solidFill>
                <a:latin typeface="+mn-lt"/>
                <a:ea typeface="+mn-ea"/>
                <a:cs typeface="+mn-cs"/>
              </a:rPr>
              <a:t>? </a:t>
            </a:r>
            <a:endParaRPr lang="en-AU" sz="1200" kern="1200" dirty="0" smtClean="0">
              <a:solidFill>
                <a:schemeClr val="tx1"/>
              </a:solidFill>
              <a:latin typeface="+mn-lt"/>
              <a:ea typeface="+mn-ea"/>
              <a:cs typeface="+mn-cs"/>
            </a:endParaRPr>
          </a:p>
          <a:p>
            <a:endParaRPr lang="en-AU"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latin typeface="+mn-lt"/>
                <a:ea typeface="+mn-ea"/>
                <a:cs typeface="+mn-cs"/>
              </a:rPr>
              <a:t>Bull, G. (2008). Capitalizing </a:t>
            </a:r>
            <a:r>
              <a:rPr lang="en-GB" sz="1200" kern="1200" dirty="0" err="1" smtClean="0">
                <a:solidFill>
                  <a:schemeClr val="tx1"/>
                </a:solidFill>
                <a:latin typeface="+mn-lt"/>
                <a:ea typeface="+mn-ea"/>
                <a:cs typeface="+mn-cs"/>
              </a:rPr>
              <a:t>otn</a:t>
            </a:r>
            <a:r>
              <a:rPr lang="en-GB" sz="1200" kern="1200" dirty="0" smtClean="0">
                <a:solidFill>
                  <a:schemeClr val="tx1"/>
                </a:solidFill>
                <a:latin typeface="+mn-lt"/>
                <a:ea typeface="+mn-ea"/>
                <a:cs typeface="+mn-cs"/>
              </a:rPr>
              <a:t> the cognitive surplus. </a:t>
            </a:r>
            <a:r>
              <a:rPr lang="en-GB" sz="1200" i="1" kern="1200" dirty="0" smtClean="0">
                <a:solidFill>
                  <a:schemeClr val="tx1"/>
                </a:solidFill>
                <a:latin typeface="+mn-lt"/>
                <a:ea typeface="+mn-ea"/>
                <a:cs typeface="+mn-cs"/>
              </a:rPr>
              <a:t>Learning and leading with technology,</a:t>
            </a:r>
            <a:r>
              <a:rPr lang="en-GB" sz="1200" kern="1200" dirty="0" smtClean="0">
                <a:solidFill>
                  <a:schemeClr val="tx1"/>
                </a:solidFill>
                <a:latin typeface="+mn-lt"/>
                <a:ea typeface="+mn-ea"/>
                <a:cs typeface="+mn-cs"/>
              </a:rPr>
              <a:t> 10-11</a:t>
            </a:r>
            <a:r>
              <a:rPr lang="ar-SA" sz="1200" kern="1200" dirty="0" smtClean="0">
                <a:solidFill>
                  <a:schemeClr val="tx1"/>
                </a:solidFill>
                <a:latin typeface="+mn-lt"/>
                <a:ea typeface="+mn-ea"/>
                <a:cs typeface="+mn-cs"/>
              </a:rPr>
              <a:t>.</a:t>
            </a:r>
            <a:endParaRPr lang="en-AU"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err="1" smtClean="0">
                <a:solidFill>
                  <a:schemeClr val="tx1"/>
                </a:solidFill>
                <a:latin typeface="+mn-lt"/>
                <a:ea typeface="+mn-ea"/>
                <a:cs typeface="+mn-cs"/>
              </a:rPr>
              <a:t>Sener</a:t>
            </a:r>
            <a:r>
              <a:rPr lang="en-GB" sz="1200" kern="1200" dirty="0" smtClean="0">
                <a:solidFill>
                  <a:schemeClr val="tx1"/>
                </a:solidFill>
                <a:latin typeface="+mn-lt"/>
                <a:ea typeface="+mn-ea"/>
                <a:cs typeface="+mn-cs"/>
              </a:rPr>
              <a:t>, J. (2007). In Search of Student-Generated Content in Online Education. </a:t>
            </a:r>
            <a:r>
              <a:rPr lang="en-GB" sz="1200" i="1" kern="1200" dirty="0" smtClean="0">
                <a:solidFill>
                  <a:schemeClr val="tx1"/>
                </a:solidFill>
                <a:latin typeface="+mn-lt"/>
                <a:ea typeface="+mn-ea"/>
                <a:cs typeface="+mn-cs"/>
              </a:rPr>
              <a:t>e-Mentor</a:t>
            </a:r>
            <a:r>
              <a:rPr lang="ar-SA" sz="1200" kern="1200" dirty="0" smtClean="0">
                <a:solidFill>
                  <a:schemeClr val="tx1"/>
                </a:solidFill>
                <a:latin typeface="+mn-lt"/>
                <a:ea typeface="+mn-ea"/>
                <a:cs typeface="+mn-cs"/>
              </a:rPr>
              <a:t>.</a:t>
            </a:r>
            <a:endParaRPr lang="en-AU"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AU" sz="1200" kern="1200" dirty="0" smtClean="0">
              <a:solidFill>
                <a:schemeClr val="tx1"/>
              </a:solidFill>
              <a:latin typeface="+mn-lt"/>
              <a:ea typeface="+mn-ea"/>
              <a:cs typeface="+mn-cs"/>
            </a:endParaRPr>
          </a:p>
          <a:p>
            <a:pPr eaLnBrk="1" hangingPunct="1">
              <a:spcBef>
                <a:spcPct val="0"/>
              </a:spcBef>
            </a:pPr>
            <a:endParaRPr lang="en-AU" dirty="0" smtClean="0"/>
          </a:p>
          <a:p>
            <a:pPr eaLnBrk="1" hangingPunct="1">
              <a:spcBef>
                <a:spcPct val="0"/>
              </a:spcBef>
            </a:pPr>
            <a:endParaRPr lang="en-AU" dirty="0" smtClean="0"/>
          </a:p>
          <a:p>
            <a:pPr eaLnBrk="1" hangingPunct="1">
              <a:spcBef>
                <a:spcPct val="0"/>
              </a:spcBef>
            </a:pPr>
            <a:endParaRPr lang="en-AU" dirty="0" smtClean="0"/>
          </a:p>
          <a:p>
            <a:pPr eaLnBrk="1" hangingPunct="1">
              <a:spcBef>
                <a:spcPct val="0"/>
              </a:spcBef>
            </a:pPr>
            <a:endParaRPr lang="en-AU" dirty="0" smtClean="0"/>
          </a:p>
          <a:p>
            <a:pPr marL="971550" lvl="1" indent="-514350">
              <a:buFont typeface="+mj-lt"/>
              <a:buAutoNum type="arabicPeriod"/>
              <a:defRPr/>
            </a:pPr>
            <a:r>
              <a:rPr lang="en-AU" sz="2000" dirty="0" smtClean="0">
                <a:solidFill>
                  <a:schemeClr val="tx1">
                    <a:lumMod val="85000"/>
                    <a:lumOff val="15000"/>
                  </a:schemeClr>
                </a:solidFill>
              </a:rPr>
              <a:t>Lack of evidence of quality mechanism in OER that is based on learning design </a:t>
            </a:r>
            <a:r>
              <a:rPr lang="en-GB" sz="1400" i="1" dirty="0" err="1" smtClean="0"/>
              <a:t>Hodgkinson-Wiliams</a:t>
            </a:r>
            <a:r>
              <a:rPr lang="en-GB" sz="1400" i="1" dirty="0" smtClean="0"/>
              <a:t>, C. (2010), </a:t>
            </a:r>
            <a:r>
              <a:rPr lang="en-GB" sz="1400" i="1" dirty="0" err="1" smtClean="0"/>
              <a:t>Hylén</a:t>
            </a:r>
            <a:r>
              <a:rPr lang="en-GB" sz="1400" i="1" dirty="0" smtClean="0"/>
              <a:t>, J. (2006), Bates, T. (2011a,b).  </a:t>
            </a:r>
            <a:endParaRPr lang="en-AU" sz="1400" i="1" dirty="0" smtClean="0"/>
          </a:p>
          <a:p>
            <a:pPr marL="971550" lvl="1" indent="-514350">
              <a:buFont typeface="+mj-lt"/>
              <a:buAutoNum type="arabicPeriod"/>
              <a:defRPr/>
            </a:pPr>
            <a:r>
              <a:rPr lang="en-AU" sz="2000" dirty="0" smtClean="0">
                <a:solidFill>
                  <a:schemeClr val="tx1">
                    <a:lumMod val="85000"/>
                    <a:lumOff val="15000"/>
                  </a:schemeClr>
                </a:solidFill>
              </a:rPr>
              <a:t>Reusability of learning content in different cultures </a:t>
            </a:r>
            <a:r>
              <a:rPr lang="en-GB" sz="1400" i="1" dirty="0" err="1" smtClean="0"/>
              <a:t>Kozinska</a:t>
            </a:r>
            <a:r>
              <a:rPr lang="en-GB" sz="1400" i="1" dirty="0" smtClean="0"/>
              <a:t>, K. et al. (2010), </a:t>
            </a:r>
            <a:r>
              <a:rPr lang="en-GB" sz="1400" i="1" dirty="0" err="1" smtClean="0"/>
              <a:t>Wiley,D</a:t>
            </a:r>
            <a:r>
              <a:rPr lang="en-GB" sz="1400" i="1" dirty="0" smtClean="0"/>
              <a:t>. (2007)</a:t>
            </a:r>
            <a:r>
              <a:rPr lang="en-AU" sz="1400" i="1" dirty="0" smtClean="0"/>
              <a:t>.</a:t>
            </a:r>
          </a:p>
          <a:p>
            <a:pPr marL="971550" lvl="1" indent="-514350">
              <a:buFont typeface="+mj-lt"/>
              <a:buAutoNum type="arabicPeriod"/>
              <a:defRPr/>
            </a:pPr>
            <a:r>
              <a:rPr lang="en-AU" sz="2000" dirty="0" smtClean="0">
                <a:solidFill>
                  <a:schemeClr val="tx1">
                    <a:lumMod val="85000"/>
                    <a:lumOff val="15000"/>
                  </a:schemeClr>
                </a:solidFill>
              </a:rPr>
              <a:t>Lack of effective examples of students’ generated content. </a:t>
            </a:r>
            <a:r>
              <a:rPr lang="en-GB" sz="1400" dirty="0" smtClean="0"/>
              <a:t>Bull, G. (2008), </a:t>
            </a:r>
            <a:r>
              <a:rPr lang="en-GB" sz="1400" dirty="0" err="1" smtClean="0"/>
              <a:t>Sener</a:t>
            </a:r>
            <a:r>
              <a:rPr lang="en-GB" sz="1400" dirty="0" smtClean="0"/>
              <a:t>, J. (2007)</a:t>
            </a:r>
            <a:r>
              <a:rPr lang="en-AU" sz="1400" i="1" dirty="0" smtClean="0"/>
              <a:t>.</a:t>
            </a:r>
          </a:p>
          <a:p>
            <a:pPr eaLnBrk="1" hangingPunct="1">
              <a:spcBef>
                <a:spcPct val="0"/>
              </a:spcBef>
            </a:pPr>
            <a:endParaRPr lang="en-AU" dirty="0"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58ED6D-B53A-4AAB-A840-D01485420959}" type="slidenum">
              <a:rPr lang="en-AU" smtClean="0"/>
              <a:pPr fontAlgn="base">
                <a:spcBef>
                  <a:spcPct val="0"/>
                </a:spcBef>
                <a:spcAft>
                  <a:spcPct val="0"/>
                </a:spcAft>
                <a:defRPr/>
              </a:pPr>
              <a:t>5</a:t>
            </a:fld>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solidFill>
                  <a:schemeClr val="tx1"/>
                </a:solidFill>
              </a:rPr>
              <a:t>OER development model </a:t>
            </a:r>
          </a:p>
          <a:p>
            <a:r>
              <a:rPr lang="en-AU" dirty="0" smtClean="0">
                <a:solidFill>
                  <a:schemeClr val="tx1"/>
                </a:solidFill>
              </a:rPr>
              <a:t>Theoretical framework (Digital Natives skills, Cognitive Surplus, new learning approaches for new generations)</a:t>
            </a:r>
          </a:p>
          <a:p>
            <a:endParaRPr lang="en-AU" dirty="0" smtClean="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A4D54678-004C-4206-9F64-F9B9CAED9DA0}" type="slidenum">
              <a:rPr lang="en-AU" smtClean="0"/>
              <a:pPr/>
              <a:t>8</a:t>
            </a:fld>
            <a:endParaRPr lang="en-AU"/>
          </a:p>
        </p:txBody>
      </p:sp>
    </p:spTree>
    <p:extLst>
      <p:ext uri="{BB962C8B-B14F-4D97-AF65-F5344CB8AC3E}">
        <p14:creationId xmlns:p14="http://schemas.microsoft.com/office/powerpoint/2010/main" val="799707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https://commons.wikimedia.org/wiki/File:Advanced_editing_workshop_at_Wikipedia_in_Higher_Education_Summit,_2011-07-09.jpg</a:t>
            </a:r>
            <a:endParaRPr lang="en-US" dirty="0"/>
          </a:p>
        </p:txBody>
      </p:sp>
      <p:sp>
        <p:nvSpPr>
          <p:cNvPr id="4" name="Slide Number Placeholder 3"/>
          <p:cNvSpPr>
            <a:spLocks noGrp="1"/>
          </p:cNvSpPr>
          <p:nvPr>
            <p:ph type="sldNum" sz="quarter" idx="10"/>
          </p:nvPr>
        </p:nvSpPr>
        <p:spPr/>
        <p:txBody>
          <a:bodyPr/>
          <a:lstStyle/>
          <a:p>
            <a:fld id="{A4D54678-004C-4206-9F64-F9B9CAED9DA0}" type="slidenum">
              <a:rPr lang="en-AU" smtClean="0"/>
              <a:pPr/>
              <a:t>10</a:t>
            </a:fld>
            <a:endParaRPr lang="en-AU"/>
          </a:p>
        </p:txBody>
      </p:sp>
    </p:spTree>
    <p:extLst>
      <p:ext uri="{BB962C8B-B14F-4D97-AF65-F5344CB8AC3E}">
        <p14:creationId xmlns:p14="http://schemas.microsoft.com/office/powerpoint/2010/main" val="3079895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3F235576-FB06-45BD-815B-A92829058636}" type="datetimeFigureOut">
              <a:rPr lang="en-AU" smtClean="0"/>
              <a:pPr/>
              <a:t>20/11/2013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E498B96-0275-4751-BF61-9CF41F4A9568}"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F235576-FB06-45BD-815B-A92829058636}" type="datetimeFigureOut">
              <a:rPr lang="en-AU" smtClean="0"/>
              <a:pPr/>
              <a:t>20/11/2013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E498B96-0275-4751-BF61-9CF41F4A9568}"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F235576-FB06-45BD-815B-A92829058636}" type="datetimeFigureOut">
              <a:rPr lang="en-AU" smtClean="0"/>
              <a:pPr/>
              <a:t>20/11/2013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E498B96-0275-4751-BF61-9CF41F4A9568}"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F235576-FB06-45BD-815B-A92829058636}" type="datetimeFigureOut">
              <a:rPr lang="en-AU" smtClean="0"/>
              <a:pPr/>
              <a:t>20/11/2013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E498B96-0275-4751-BF61-9CF41F4A9568}"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235576-FB06-45BD-815B-A92829058636}" type="datetimeFigureOut">
              <a:rPr lang="en-AU" smtClean="0"/>
              <a:pPr/>
              <a:t>20/11/2013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E498B96-0275-4751-BF61-9CF41F4A9568}"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3F235576-FB06-45BD-815B-A92829058636}" type="datetimeFigureOut">
              <a:rPr lang="en-AU" smtClean="0"/>
              <a:pPr/>
              <a:t>20/11/2013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E498B96-0275-4751-BF61-9CF41F4A9568}"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3F235576-FB06-45BD-815B-A92829058636}" type="datetimeFigureOut">
              <a:rPr lang="en-AU" smtClean="0"/>
              <a:pPr/>
              <a:t>20/11/2013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E498B96-0275-4751-BF61-9CF41F4A9568}"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3F235576-FB06-45BD-815B-A92829058636}" type="datetimeFigureOut">
              <a:rPr lang="en-AU" smtClean="0"/>
              <a:pPr/>
              <a:t>20/11/2013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E498B96-0275-4751-BF61-9CF41F4A9568}"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235576-FB06-45BD-815B-A92829058636}" type="datetimeFigureOut">
              <a:rPr lang="en-AU" smtClean="0"/>
              <a:pPr/>
              <a:t>20/11/2013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E498B96-0275-4751-BF61-9CF41F4A9568}"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235576-FB06-45BD-815B-A92829058636}" type="datetimeFigureOut">
              <a:rPr lang="en-AU" smtClean="0"/>
              <a:pPr/>
              <a:t>20/11/2013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E498B96-0275-4751-BF61-9CF41F4A9568}"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235576-FB06-45BD-815B-A92829058636}" type="datetimeFigureOut">
              <a:rPr lang="en-AU" smtClean="0"/>
              <a:pPr/>
              <a:t>20/11/2013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E498B96-0275-4751-BF61-9CF41F4A9568}"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235576-FB06-45BD-815B-A92829058636}" type="datetimeFigureOut">
              <a:rPr lang="en-AU" smtClean="0"/>
              <a:pPr/>
              <a:t>20/11/2013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498B96-0275-4751-BF61-9CF41F4A9568}"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7" Type="http://schemas.microsoft.com/office/2007/relationships/hdphoto" Target="../media/hdphoto4.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png"/><Relationship Id="rId5" Type="http://schemas.microsoft.com/office/2007/relationships/hdphoto" Target="../media/hdphoto3.wdp"/><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jpeg"/><Relationship Id="rId18" Type="http://schemas.openxmlformats.org/officeDocument/2006/relationships/image" Target="../media/image15.png"/><Relationship Id="rId3" Type="http://schemas.openxmlformats.org/officeDocument/2006/relationships/image" Target="../media/image2.jpeg"/><Relationship Id="rId21" Type="http://schemas.openxmlformats.org/officeDocument/2006/relationships/image" Target="../media/image18.png"/><Relationship Id="rId7" Type="http://schemas.openxmlformats.org/officeDocument/2006/relationships/image" Target="../media/image6.png"/><Relationship Id="rId12" Type="http://schemas.microsoft.com/office/2007/relationships/hdphoto" Target="../media/hdphoto2.wdp"/><Relationship Id="rId17" Type="http://schemas.openxmlformats.org/officeDocument/2006/relationships/image" Target="../media/image14.png"/><Relationship Id="rId2" Type="http://schemas.openxmlformats.org/officeDocument/2006/relationships/notesSlide" Target="../notesSlides/notesSlide2.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2.png"/><Relationship Id="rId10" Type="http://schemas.microsoft.com/office/2007/relationships/hdphoto" Target="../media/hdphoto1.wdp"/><Relationship Id="rId19"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1.png"/><Relationship Id="rId22"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6">
              <a:lumMod val="50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AU"/>
          </a:p>
        </p:txBody>
      </p:sp>
      <p:sp>
        <p:nvSpPr>
          <p:cNvPr id="2" name="Title 1"/>
          <p:cNvSpPr>
            <a:spLocks noGrp="1"/>
          </p:cNvSpPr>
          <p:nvPr>
            <p:ph type="title"/>
          </p:nvPr>
        </p:nvSpPr>
        <p:spPr>
          <a:xfrm>
            <a:off x="215900" y="-290513"/>
            <a:ext cx="8532813" cy="2347913"/>
          </a:xfrm>
        </p:spPr>
        <p:txBody>
          <a:bodyPr rtlCol="0">
            <a:noAutofit/>
          </a:bodyPr>
          <a:lstStyle/>
          <a:p>
            <a:pPr>
              <a:defRPr/>
            </a:pPr>
            <a:r>
              <a:rPr lang="en-AU" sz="4000" b="1" dirty="0" smtClean="0">
                <a:solidFill>
                  <a:schemeClr val="bg1"/>
                </a:solidFill>
                <a:effectLst>
                  <a:outerShdw blurRad="38100" dist="38100" dir="2700000" algn="tl">
                    <a:srgbClr val="000000">
                      <a:alpha val="43137"/>
                    </a:srgbClr>
                  </a:outerShdw>
                </a:effectLst>
              </a:rPr>
              <a:t>Learning through Generating </a:t>
            </a:r>
            <a:br>
              <a:rPr lang="en-AU" sz="4000" b="1" dirty="0" smtClean="0">
                <a:solidFill>
                  <a:schemeClr val="bg1"/>
                </a:solidFill>
                <a:effectLst>
                  <a:outerShdw blurRad="38100" dist="38100" dir="2700000" algn="tl">
                    <a:srgbClr val="000000">
                      <a:alpha val="43137"/>
                    </a:srgbClr>
                  </a:outerShdw>
                </a:effectLst>
              </a:rPr>
            </a:br>
            <a:r>
              <a:rPr lang="en-AU" sz="4000" b="1" dirty="0" smtClean="0">
                <a:solidFill>
                  <a:schemeClr val="bg1"/>
                </a:solidFill>
                <a:effectLst>
                  <a:outerShdw blurRad="38100" dist="38100" dir="2700000" algn="tl">
                    <a:srgbClr val="000000">
                      <a:alpha val="43137"/>
                    </a:srgbClr>
                  </a:outerShdw>
                </a:effectLst>
              </a:rPr>
              <a:t>Open Educational Resources</a:t>
            </a:r>
            <a:endParaRPr lang="en-AU" sz="4000" b="1" cap="all" dirty="0">
              <a:solidFill>
                <a:schemeClr val="bg1"/>
              </a:solidFill>
              <a:effectLst>
                <a:outerShdw blurRad="38100" dist="38100" dir="2700000" algn="tl">
                  <a:srgbClr val="000000">
                    <a:alpha val="43137"/>
                  </a:srgbClr>
                </a:outerShdw>
              </a:effectLst>
            </a:endParaRPr>
          </a:p>
        </p:txBody>
      </p:sp>
      <p:pic>
        <p:nvPicPr>
          <p:cNvPr id="7" name="Picture 6" descr="students_computer.jpg"/>
          <p:cNvPicPr>
            <a:picLocks noChangeAspect="1"/>
          </p:cNvPicPr>
          <p:nvPr/>
        </p:nvPicPr>
        <p:blipFill>
          <a:blip r:embed="rId3" cstate="print"/>
          <a:stretch>
            <a:fillRect/>
          </a:stretch>
        </p:blipFill>
        <p:spPr>
          <a:xfrm>
            <a:off x="971600" y="1512168"/>
            <a:ext cx="6999218" cy="43651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p:cNvSpPr/>
          <p:nvPr/>
        </p:nvSpPr>
        <p:spPr>
          <a:xfrm>
            <a:off x="0" y="5549280"/>
            <a:ext cx="9144000" cy="1080120"/>
          </a:xfrm>
          <a:prstGeom prst="rect">
            <a:avLst/>
          </a:prstGeom>
          <a:solidFill>
            <a:schemeClr val="bg1"/>
          </a:solidFill>
          <a:ln w="57150">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algn="ctr">
              <a:defRPr/>
            </a:pPr>
            <a:r>
              <a:rPr lang="en-AU" sz="2000" dirty="0" err="1" smtClean="0">
                <a:solidFill>
                  <a:schemeClr val="tx1"/>
                </a:solidFill>
              </a:rPr>
              <a:t>Mais</a:t>
            </a:r>
            <a:r>
              <a:rPr lang="en-AU" sz="2000" dirty="0" smtClean="0">
                <a:solidFill>
                  <a:schemeClr val="tx1"/>
                </a:solidFill>
              </a:rPr>
              <a:t> M. </a:t>
            </a:r>
            <a:r>
              <a:rPr lang="en-AU" sz="2000" dirty="0" err="1" smtClean="0">
                <a:solidFill>
                  <a:schemeClr val="tx1"/>
                </a:solidFill>
              </a:rPr>
              <a:t>Fatayer</a:t>
            </a:r>
            <a:r>
              <a:rPr lang="en-AU" sz="2000" dirty="0" smtClean="0">
                <a:solidFill>
                  <a:schemeClr val="tx1"/>
                </a:solidFill>
              </a:rPr>
              <a:t>, MSc, PhD Candidate</a:t>
            </a:r>
          </a:p>
          <a:p>
            <a:pPr algn="ctr">
              <a:defRPr/>
            </a:pPr>
            <a:r>
              <a:rPr lang="en-AU" sz="2000" dirty="0" smtClean="0">
                <a:solidFill>
                  <a:schemeClr val="tx1"/>
                </a:solidFill>
              </a:rPr>
              <a:t>School of Computing, Engineering and Mathematics</a:t>
            </a:r>
          </a:p>
          <a:p>
            <a:pPr algn="ctr">
              <a:defRPr/>
            </a:pPr>
            <a:r>
              <a:rPr lang="en-AU" sz="2000" dirty="0" smtClean="0">
                <a:solidFill>
                  <a:schemeClr val="tx1"/>
                </a:solidFill>
              </a:rPr>
              <a:t>University of Western Sydney</a:t>
            </a:r>
          </a:p>
        </p:txBody>
      </p:sp>
    </p:spTree>
    <p:extLst>
      <p:ext uri="{BB962C8B-B14F-4D97-AF65-F5344CB8AC3E}">
        <p14:creationId xmlns:p14="http://schemas.microsoft.com/office/powerpoint/2010/main" val="19072794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Rounded Rectangle 15"/>
          <p:cNvSpPr/>
          <p:nvPr/>
        </p:nvSpPr>
        <p:spPr>
          <a:xfrm>
            <a:off x="6689927" y="1844824"/>
            <a:ext cx="1368152" cy="172819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b="1" dirty="0"/>
              <a:t>Learning </a:t>
            </a:r>
            <a:r>
              <a:rPr lang="en-AU" b="1" dirty="0" smtClean="0"/>
              <a:t>Resource </a:t>
            </a:r>
            <a:r>
              <a:rPr lang="en-AU" b="1" dirty="0"/>
              <a:t>Card </a:t>
            </a:r>
          </a:p>
          <a:p>
            <a:pPr algn="ctr"/>
            <a:endParaRPr lang="en-US" b="1" dirty="0"/>
          </a:p>
        </p:txBody>
      </p:sp>
      <p:grpSp>
        <p:nvGrpSpPr>
          <p:cNvPr id="4" name="Group 3"/>
          <p:cNvGrpSpPr/>
          <p:nvPr/>
        </p:nvGrpSpPr>
        <p:grpSpPr>
          <a:xfrm>
            <a:off x="132441" y="1489118"/>
            <a:ext cx="3448734" cy="2243307"/>
            <a:chOff x="132441" y="1489118"/>
            <a:chExt cx="3448734" cy="2243307"/>
          </a:xfrm>
        </p:grpSpPr>
        <p:sp>
          <p:nvSpPr>
            <p:cNvPr id="15" name="Rounded Rectangle 14"/>
            <p:cNvSpPr/>
            <p:nvPr/>
          </p:nvSpPr>
          <p:spPr>
            <a:xfrm>
              <a:off x="132441" y="2004233"/>
              <a:ext cx="2808312" cy="1728192"/>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b="1" dirty="0"/>
                <a:t>Program of </a:t>
              </a:r>
              <a:r>
                <a:rPr lang="en-AU" sz="2000" b="1" dirty="0" smtClean="0"/>
                <a:t/>
              </a:r>
              <a:br>
                <a:rPr lang="en-AU" sz="2000" b="1" dirty="0" smtClean="0"/>
              </a:br>
              <a:r>
                <a:rPr lang="en-AU" sz="2000" b="1" dirty="0" smtClean="0"/>
                <a:t>integration </a:t>
              </a:r>
              <a:r>
                <a:rPr lang="en-AU" sz="2000" b="1" dirty="0"/>
                <a:t>of OER development model into undergraduate study unit at UWS </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0754" y="1489118"/>
              <a:ext cx="1300421" cy="1300421"/>
            </a:xfrm>
            <a:prstGeom prst="rect">
              <a:avLst/>
            </a:prstGeom>
          </p:spPr>
        </p:pic>
      </p:grpSp>
      <p:grpSp>
        <p:nvGrpSpPr>
          <p:cNvPr id="6" name="Group 5"/>
          <p:cNvGrpSpPr/>
          <p:nvPr/>
        </p:nvGrpSpPr>
        <p:grpSpPr>
          <a:xfrm>
            <a:off x="132441" y="3861048"/>
            <a:ext cx="6959838" cy="2276262"/>
            <a:chOff x="132441" y="3861048"/>
            <a:chExt cx="6959838" cy="2276262"/>
          </a:xfrm>
        </p:grpSpPr>
        <p:sp>
          <p:nvSpPr>
            <p:cNvPr id="18" name="Rounded Rectangle 17"/>
            <p:cNvSpPr/>
            <p:nvPr/>
          </p:nvSpPr>
          <p:spPr>
            <a:xfrm>
              <a:off x="417804" y="3861048"/>
              <a:ext cx="6674475" cy="1089436"/>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200" b="1" dirty="0"/>
                <a:t>Learning Management System </a:t>
              </a:r>
              <a:r>
                <a:rPr lang="en-AU" sz="2200" b="1" dirty="0" smtClean="0"/>
                <a:t>(Discussion forums, messages</a:t>
              </a:r>
              <a:r>
                <a:rPr lang="en-AU" sz="2200" b="1" dirty="0"/>
                <a:t>, announcements, </a:t>
              </a:r>
              <a:r>
                <a:rPr lang="en-AU" sz="2200" b="1" dirty="0" smtClean="0"/>
                <a:t>content </a:t>
              </a:r>
              <a:r>
                <a:rPr lang="en-AU" sz="2200" b="1" dirty="0"/>
                <a:t>repository and course services (i.e.: send email</a:t>
              </a:r>
              <a:r>
                <a:rPr lang="en-AU" sz="2200" b="1" dirty="0" smtClean="0"/>
                <a:t>))</a:t>
              </a:r>
              <a:endParaRPr lang="en-AU" sz="2200" b="1" dirty="0"/>
            </a:p>
          </p:txBody>
        </p:sp>
        <p:pic>
          <p:nvPicPr>
            <p:cNvPr id="21" name="Picture 20"/>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684" b="89899" l="0" r="98214">
                          <a14:foregroundMark x1="25812" y1="30640" x2="25812" y2="30640"/>
                          <a14:foregroundMark x1="36688" y1="28283" x2="36688" y2="28283"/>
                        </a14:backgroundRemoval>
                      </a14:imgEffect>
                    </a14:imgLayer>
                  </a14:imgProps>
                </a:ext>
                <a:ext uri="{28A0092B-C50C-407E-A947-70E740481C1C}">
                  <a14:useLocalDpi xmlns:a14="http://schemas.microsoft.com/office/drawing/2010/main" val="0"/>
                </a:ext>
              </a:extLst>
            </a:blip>
            <a:srcRect b="23273"/>
            <a:stretch/>
          </p:blipFill>
          <p:spPr>
            <a:xfrm>
              <a:off x="132441" y="4892448"/>
              <a:ext cx="1682549" cy="1244862"/>
            </a:xfrm>
            <a:prstGeom prst="rect">
              <a:avLst/>
            </a:prstGeom>
          </p:spPr>
        </p:pic>
      </p:grpSp>
      <p:graphicFrame>
        <p:nvGraphicFramePr>
          <p:cNvPr id="25" name="Table 24"/>
          <p:cNvGraphicFramePr>
            <a:graphicFrameLocks noGrp="1"/>
          </p:cNvGraphicFramePr>
          <p:nvPr>
            <p:extLst>
              <p:ext uri="{D42A27DB-BD31-4B8C-83A1-F6EECF244321}">
                <p14:modId xmlns:p14="http://schemas.microsoft.com/office/powerpoint/2010/main" val="388087000"/>
              </p:ext>
            </p:extLst>
          </p:nvPr>
        </p:nvGraphicFramePr>
        <p:xfrm>
          <a:off x="7374003" y="3107545"/>
          <a:ext cx="1548172" cy="2039886"/>
        </p:xfrm>
        <a:graphic>
          <a:graphicData uri="http://schemas.openxmlformats.org/drawingml/2006/table">
            <a:tbl>
              <a:tblPr firstRow="1" bandRow="1">
                <a:tableStyleId>{5C22544A-7EE6-4342-B048-85BDC9FD1C3A}</a:tableStyleId>
              </a:tblPr>
              <a:tblGrid>
                <a:gridCol w="1116124"/>
                <a:gridCol w="432048"/>
              </a:tblGrid>
              <a:tr h="203103">
                <a:tc gridSpan="2">
                  <a:txBody>
                    <a:bodyPr/>
                    <a:lstStyle/>
                    <a:p>
                      <a:r>
                        <a:rPr lang="en-US" sz="1100" dirty="0" smtClean="0"/>
                        <a:t>Learning Resource Card</a:t>
                      </a:r>
                      <a:endParaRPr lang="en-US" sz="1100" b="1" dirty="0"/>
                    </a:p>
                  </a:txBody>
                  <a:tcPr/>
                </a:tc>
                <a:tc hMerge="1">
                  <a:txBody>
                    <a:bodyPr/>
                    <a:lstStyle/>
                    <a:p>
                      <a:endParaRPr lang="en-US" sz="1100" dirty="0"/>
                    </a:p>
                  </a:txBody>
                  <a:tcPr/>
                </a:tc>
              </a:tr>
              <a:tr h="203103">
                <a:tc>
                  <a:txBody>
                    <a:bodyPr/>
                    <a:lstStyle/>
                    <a:p>
                      <a:r>
                        <a:rPr lang="en-US" sz="1100" dirty="0" smtClean="0"/>
                        <a:t>Design</a:t>
                      </a:r>
                      <a:endParaRPr lang="en-US" sz="1100" dirty="0"/>
                    </a:p>
                  </a:txBody>
                  <a:tcPr/>
                </a:tc>
                <a:tc>
                  <a:txBody>
                    <a:bodyPr/>
                    <a:lstStyle/>
                    <a:p>
                      <a:endParaRPr lang="en-US" sz="1100"/>
                    </a:p>
                  </a:txBody>
                  <a:tcPr/>
                </a:tc>
              </a:tr>
              <a:tr h="334522">
                <a:tc>
                  <a:txBody>
                    <a:bodyPr/>
                    <a:lstStyle/>
                    <a:p>
                      <a:r>
                        <a:rPr lang="en-US" sz="1100" dirty="0" smtClean="0"/>
                        <a:t>Content</a:t>
                      </a:r>
                      <a:endParaRPr lang="en-US" sz="1100" dirty="0"/>
                    </a:p>
                  </a:txBody>
                  <a:tcPr/>
                </a:tc>
                <a:tc>
                  <a:txBody>
                    <a:bodyPr/>
                    <a:lstStyle/>
                    <a:p>
                      <a:endParaRPr lang="en-US" sz="1100" dirty="0"/>
                    </a:p>
                  </a:txBody>
                  <a:tcPr/>
                </a:tc>
              </a:tr>
              <a:tr h="334522">
                <a:tc>
                  <a:txBody>
                    <a:bodyPr/>
                    <a:lstStyle/>
                    <a:p>
                      <a:r>
                        <a:rPr lang="en-US" sz="1100" dirty="0" smtClean="0"/>
                        <a:t>Reusability </a:t>
                      </a:r>
                      <a:endParaRPr lang="en-US" sz="1100" dirty="0"/>
                    </a:p>
                  </a:txBody>
                  <a:tcPr/>
                </a:tc>
                <a:tc>
                  <a:txBody>
                    <a:bodyPr/>
                    <a:lstStyle/>
                    <a:p>
                      <a:endParaRPr lang="en-US" sz="1100"/>
                    </a:p>
                  </a:txBody>
                  <a:tcPr/>
                </a:tc>
              </a:tr>
              <a:tr h="334522">
                <a:tc>
                  <a:txBody>
                    <a:bodyPr/>
                    <a:lstStyle/>
                    <a:p>
                      <a:r>
                        <a:rPr lang="en-US" sz="1100" dirty="0" smtClean="0"/>
                        <a:t>Package</a:t>
                      </a:r>
                      <a:endParaRPr lang="en-US" sz="1100" dirty="0"/>
                    </a:p>
                  </a:txBody>
                  <a:tcPr/>
                </a:tc>
                <a:tc>
                  <a:txBody>
                    <a:bodyPr/>
                    <a:lstStyle/>
                    <a:p>
                      <a:endParaRPr lang="en-US" sz="1100" dirty="0"/>
                    </a:p>
                  </a:txBody>
                  <a:tcPr/>
                </a:tc>
              </a:tr>
              <a:tr h="203103">
                <a:tc>
                  <a:txBody>
                    <a:bodyPr/>
                    <a:lstStyle/>
                    <a:p>
                      <a:r>
                        <a:rPr lang="en-US" sz="1100" dirty="0" smtClean="0"/>
                        <a:t>License</a:t>
                      </a:r>
                      <a:endParaRPr lang="en-US" sz="1100" dirty="0"/>
                    </a:p>
                  </a:txBody>
                  <a:tcPr/>
                </a:tc>
                <a:tc>
                  <a:txBody>
                    <a:bodyPr/>
                    <a:lstStyle/>
                    <a:p>
                      <a:endParaRPr lang="en-US" sz="1100" dirty="0"/>
                    </a:p>
                  </a:txBody>
                  <a:tcPr/>
                </a:tc>
              </a:tr>
              <a:tr h="203103">
                <a:tc>
                  <a:txBody>
                    <a:bodyPr/>
                    <a:lstStyle/>
                    <a:p>
                      <a:r>
                        <a:rPr lang="en-US" sz="1100" dirty="0" smtClean="0"/>
                        <a:t>Publish</a:t>
                      </a:r>
                      <a:endParaRPr lang="en-US" sz="1100" dirty="0"/>
                    </a:p>
                  </a:txBody>
                  <a:tcPr/>
                </a:tc>
                <a:tc>
                  <a:txBody>
                    <a:bodyPr/>
                    <a:lstStyle/>
                    <a:p>
                      <a:endParaRPr lang="en-US" sz="1100" dirty="0"/>
                    </a:p>
                  </a:txBody>
                  <a:tcPr/>
                </a:tc>
              </a:tr>
            </a:tbl>
          </a:graphicData>
        </a:graphic>
      </p:graphicFrame>
      <p:grpSp>
        <p:nvGrpSpPr>
          <p:cNvPr id="7" name="Group 6"/>
          <p:cNvGrpSpPr/>
          <p:nvPr/>
        </p:nvGrpSpPr>
        <p:grpSpPr>
          <a:xfrm>
            <a:off x="2411760" y="5057190"/>
            <a:ext cx="4059800" cy="1728192"/>
            <a:chOff x="2411760" y="5057190"/>
            <a:chExt cx="4059800" cy="1728192"/>
          </a:xfrm>
        </p:grpSpPr>
        <p:sp>
          <p:nvSpPr>
            <p:cNvPr id="17" name="Rounded Rectangle 16"/>
            <p:cNvSpPr/>
            <p:nvPr/>
          </p:nvSpPr>
          <p:spPr>
            <a:xfrm>
              <a:off x="2411760" y="5057190"/>
              <a:ext cx="2808312" cy="172819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400" b="1" dirty="0">
                  <a:solidFill>
                    <a:schemeClr val="tx1"/>
                  </a:solidFill>
                </a:rPr>
                <a:t>Quality criteria to evaluate student-constructed learning </a:t>
              </a:r>
              <a:r>
                <a:rPr lang="en-AU" sz="2400" b="1" dirty="0" smtClean="0">
                  <a:solidFill>
                    <a:schemeClr val="tx1"/>
                  </a:solidFill>
                </a:rPr>
                <a:t>resources</a:t>
              </a:r>
              <a:endParaRPr lang="en-AU" sz="2400" b="1" dirty="0">
                <a:solidFill>
                  <a:schemeClr val="tx1"/>
                </a:solidFill>
              </a:endParaRPr>
            </a:p>
          </p:txBody>
        </p:sp>
        <p:sp>
          <p:nvSpPr>
            <p:cNvPr id="27" name="Pentagon 26"/>
            <p:cNvSpPr/>
            <p:nvPr/>
          </p:nvSpPr>
          <p:spPr>
            <a:xfrm>
              <a:off x="4743368" y="5705262"/>
              <a:ext cx="1728192" cy="432048"/>
            </a:xfrm>
            <a:prstGeom prst="homePlate">
              <a:avLst/>
            </a:prstGeom>
            <a:solidFill>
              <a:srgbClr val="00B0F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Educational</a:t>
              </a:r>
              <a:endParaRPr lang="en-US" dirty="0"/>
            </a:p>
          </p:txBody>
        </p:sp>
        <p:sp>
          <p:nvSpPr>
            <p:cNvPr id="31" name="Pentagon 30"/>
            <p:cNvSpPr/>
            <p:nvPr/>
          </p:nvSpPr>
          <p:spPr>
            <a:xfrm>
              <a:off x="4743368" y="6302052"/>
              <a:ext cx="1728192" cy="432048"/>
            </a:xfrm>
            <a:prstGeom prst="homePlate">
              <a:avLst/>
            </a:prstGeom>
            <a:solidFill>
              <a:schemeClr val="accent2"/>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Openness</a:t>
              </a:r>
              <a:endParaRPr lang="en-US" dirty="0"/>
            </a:p>
          </p:txBody>
        </p:sp>
        <p:sp>
          <p:nvSpPr>
            <p:cNvPr id="32" name="Pentagon 31"/>
            <p:cNvSpPr/>
            <p:nvPr/>
          </p:nvSpPr>
          <p:spPr>
            <a:xfrm>
              <a:off x="4716016" y="5164262"/>
              <a:ext cx="1728192" cy="432048"/>
            </a:xfrm>
            <a:prstGeom prst="homePlate">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Technical </a:t>
              </a:r>
              <a:endParaRPr lang="en-US" dirty="0"/>
            </a:p>
          </p:txBody>
        </p:sp>
      </p:grpSp>
      <p:grpSp>
        <p:nvGrpSpPr>
          <p:cNvPr id="5" name="Group 4"/>
          <p:cNvGrpSpPr/>
          <p:nvPr/>
        </p:nvGrpSpPr>
        <p:grpSpPr>
          <a:xfrm>
            <a:off x="3635896" y="1489118"/>
            <a:ext cx="3001230" cy="2254368"/>
            <a:chOff x="3635896" y="1489118"/>
            <a:chExt cx="3001230" cy="2254368"/>
          </a:xfrm>
        </p:grpSpPr>
        <p:sp>
          <p:nvSpPr>
            <p:cNvPr id="13" name="Rounded Rectangle 12"/>
            <p:cNvSpPr/>
            <p:nvPr/>
          </p:nvSpPr>
          <p:spPr>
            <a:xfrm>
              <a:off x="3635896" y="1993173"/>
              <a:ext cx="2340260" cy="1750313"/>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400" b="1" dirty="0"/>
                <a:t>Workshops </a:t>
              </a:r>
              <a:r>
                <a:rPr lang="en-AU" sz="2400" dirty="0" smtClean="0"/>
                <a:t>Introduction </a:t>
              </a:r>
              <a:r>
                <a:rPr lang="en-AU" sz="2400" dirty="0" smtClean="0"/>
                <a:t/>
              </a:r>
              <a:br>
                <a:rPr lang="en-AU" sz="2400" dirty="0" smtClean="0"/>
              </a:br>
              <a:r>
                <a:rPr lang="en-AU" sz="2400" dirty="0" smtClean="0"/>
                <a:t>and Content </a:t>
              </a:r>
              <a:r>
                <a:rPr lang="en-AU" sz="2400" dirty="0"/>
                <a:t>authoring tools </a:t>
              </a:r>
            </a:p>
          </p:txBody>
        </p:sp>
        <p:pic>
          <p:nvPicPr>
            <p:cNvPr id="23" name="Picture 22"/>
            <p:cNvPicPr>
              <a:picLocks noChangeAspect="1"/>
            </p:cNvPicPr>
            <p:nvPr/>
          </p:nvPicPr>
          <p:blipFill>
            <a:blip r:embed="rId6" cstate="print">
              <a:extLst>
                <a:ext uri="{BEBA8EAE-BF5A-486C-A8C5-ECC9F3942E4B}">
                  <a14:imgProps xmlns:a14="http://schemas.microsoft.com/office/drawing/2010/main">
                    <a14:imgLayer r:embed="rId7">
                      <a14:imgEffect>
                        <a14:backgroundRemoval t="0" b="94985" l="9735" r="89971">
                          <a14:foregroundMark x1="59882" y1="8260" x2="59882" y2="8260"/>
                          <a14:foregroundMark x1="48378" y1="6490" x2="48378" y2="6490"/>
                          <a14:foregroundMark x1="50737" y1="12684" x2="50737" y2="12684"/>
                        </a14:backgroundRemoval>
                      </a14:imgEffect>
                    </a14:imgLayer>
                  </a14:imgProps>
                </a:ext>
                <a:ext uri="{28A0092B-C50C-407E-A947-70E740481C1C}">
                  <a14:useLocalDpi xmlns:a14="http://schemas.microsoft.com/office/drawing/2010/main" val="0"/>
                </a:ext>
              </a:extLst>
            </a:blip>
            <a:stretch>
              <a:fillRect/>
            </a:stretch>
          </p:blipFill>
          <p:spPr>
            <a:xfrm>
              <a:off x="5227753" y="1489118"/>
              <a:ext cx="1409373" cy="1409373"/>
            </a:xfrm>
            <a:prstGeom prst="rect">
              <a:avLst/>
            </a:prstGeom>
            <a:noFill/>
            <a:ln>
              <a:noFill/>
            </a:ln>
          </p:spPr>
        </p:pic>
      </p:grpSp>
      <p:sp>
        <p:nvSpPr>
          <p:cNvPr id="22" name="Title 1"/>
          <p:cNvSpPr>
            <a:spLocks noGrp="1"/>
          </p:cNvSpPr>
          <p:nvPr>
            <p:ph type="title"/>
          </p:nvPr>
        </p:nvSpPr>
        <p:spPr>
          <a:xfrm>
            <a:off x="457200" y="274638"/>
            <a:ext cx="8229600" cy="1143000"/>
          </a:xfrm>
          <a:prstGeom prst="round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en-AU" sz="32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DBR3.2: </a:t>
            </a:r>
            <a:r>
              <a:rPr lang="en-AU" sz="3200" b="1" dirty="0">
                <a:solidFill>
                  <a:schemeClr val="bg1"/>
                </a:solidFill>
              </a:rPr>
              <a:t>Tools used in research </a:t>
            </a:r>
            <a:r>
              <a:rPr lang="en-AU" sz="3200" b="1" dirty="0" smtClean="0">
                <a:solidFill>
                  <a:schemeClr val="bg1"/>
                </a:solidFill>
              </a:rPr>
              <a:t>practice</a:t>
            </a:r>
            <a:endParaRPr lang="en-AU" sz="32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966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lvl="0"/>
            <a:r>
              <a:rPr lang="en-A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DBR4: Reflection </a:t>
            </a:r>
            <a:r>
              <a:rPr lang="en-A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 produce “design principles”</a:t>
            </a:r>
            <a:br>
              <a:rPr lang="en-A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A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and enhance solution implementation</a:t>
            </a:r>
            <a:endParaRPr lang="en-A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Content Placeholder 7"/>
          <p:cNvSpPr>
            <a:spLocks noGrp="1"/>
          </p:cNvSpPr>
          <p:nvPr>
            <p:ph idx="1"/>
          </p:nvPr>
        </p:nvSpPr>
        <p:spPr>
          <a:xfrm>
            <a:off x="467544" y="1988840"/>
            <a:ext cx="8229600" cy="4525963"/>
          </a:xfrm>
        </p:spPr>
        <p:txBody>
          <a:bodyPr>
            <a:normAutofit/>
          </a:bodyPr>
          <a:lstStyle/>
          <a:p>
            <a:r>
              <a:rPr lang="en-US" dirty="0" smtClean="0">
                <a:solidFill>
                  <a:srgbClr val="00B0F0"/>
                </a:solidFill>
              </a:rPr>
              <a:t>Principle 1:</a:t>
            </a:r>
            <a:r>
              <a:rPr lang="en-US" dirty="0" smtClean="0">
                <a:solidFill>
                  <a:schemeClr val="bg1"/>
                </a:solidFill>
              </a:rPr>
              <a:t> </a:t>
            </a:r>
            <a:r>
              <a:rPr lang="en-US" dirty="0" smtClean="0">
                <a:solidFill>
                  <a:schemeClr val="bg1"/>
                </a:solidFill>
              </a:rPr>
              <a:t>teachers need to be skillful and experienced in generating </a:t>
            </a:r>
            <a:r>
              <a:rPr lang="en-US" dirty="0">
                <a:solidFill>
                  <a:schemeClr val="bg1"/>
                </a:solidFill>
              </a:rPr>
              <a:t>online </a:t>
            </a:r>
            <a:r>
              <a:rPr lang="en-US" dirty="0" smtClean="0">
                <a:solidFill>
                  <a:schemeClr val="bg1"/>
                </a:solidFill>
              </a:rPr>
              <a:t>learning content</a:t>
            </a:r>
            <a:r>
              <a:rPr lang="en-US" dirty="0">
                <a:solidFill>
                  <a:schemeClr val="bg1"/>
                </a:solidFill>
              </a:rPr>
              <a:t>. </a:t>
            </a:r>
            <a:endParaRPr lang="en-US" dirty="0" smtClean="0">
              <a:solidFill>
                <a:schemeClr val="bg1"/>
              </a:solidFill>
            </a:endParaRPr>
          </a:p>
          <a:p>
            <a:r>
              <a:rPr lang="en-US" dirty="0" smtClean="0">
                <a:solidFill>
                  <a:srgbClr val="00B0F0"/>
                </a:solidFill>
              </a:rPr>
              <a:t>Principle </a:t>
            </a:r>
            <a:r>
              <a:rPr lang="en-US" dirty="0" smtClean="0">
                <a:solidFill>
                  <a:srgbClr val="00B0F0"/>
                </a:solidFill>
              </a:rPr>
              <a:t>2: </a:t>
            </a:r>
            <a:r>
              <a:rPr lang="en-US" dirty="0" smtClean="0">
                <a:solidFill>
                  <a:schemeClr val="bg1"/>
                </a:solidFill>
              </a:rPr>
              <a:t>the learning design should provide tools to </a:t>
            </a:r>
            <a:r>
              <a:rPr lang="en-US" dirty="0" smtClean="0">
                <a:solidFill>
                  <a:schemeClr val="bg1"/>
                </a:solidFill>
              </a:rPr>
              <a:t>scaffold students’ learning.</a:t>
            </a:r>
          </a:p>
          <a:p>
            <a:r>
              <a:rPr lang="en-US" dirty="0" smtClean="0">
                <a:solidFill>
                  <a:srgbClr val="00B0F0"/>
                </a:solidFill>
              </a:rPr>
              <a:t>Principle </a:t>
            </a:r>
            <a:r>
              <a:rPr lang="en-US" dirty="0" smtClean="0">
                <a:solidFill>
                  <a:srgbClr val="00B0F0"/>
                </a:solidFill>
              </a:rPr>
              <a:t>3: </a:t>
            </a:r>
            <a:r>
              <a:rPr lang="en-US" dirty="0" smtClean="0">
                <a:solidFill>
                  <a:schemeClr val="bg1"/>
                </a:solidFill>
              </a:rPr>
              <a:t>units learning design need to accommodate </a:t>
            </a:r>
            <a:r>
              <a:rPr lang="en-US" dirty="0">
                <a:solidFill>
                  <a:schemeClr val="bg1"/>
                </a:solidFill>
              </a:rPr>
              <a:t>OER development model</a:t>
            </a:r>
            <a:r>
              <a:rPr lang="en-US" dirty="0" smtClean="0">
                <a:solidFill>
                  <a:schemeClr val="bg1"/>
                </a:solidFill>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0" y="692696"/>
            <a:ext cx="4663419" cy="1638131"/>
          </a:xfrm>
        </p:spPr>
        <p:txBody>
          <a:bodyPr>
            <a:noAutofit/>
          </a:bodyPr>
          <a:lstStyle/>
          <a:p>
            <a:pPr algn="l"/>
            <a:r>
              <a:rPr lang="en-US" sz="4000" b="1" dirty="0" smtClean="0">
                <a:solidFill>
                  <a:schemeClr val="bg1"/>
                </a:solidFill>
              </a:rPr>
              <a:t>Assessment and</a:t>
            </a:r>
            <a:r>
              <a:rPr lang="en-US" sz="4000" b="1" smtClean="0">
                <a:solidFill>
                  <a:schemeClr val="bg1"/>
                </a:solidFill>
              </a:rPr>
              <a:t/>
            </a:r>
            <a:br>
              <a:rPr lang="en-US" sz="4000" b="1" smtClean="0">
                <a:solidFill>
                  <a:schemeClr val="bg1"/>
                </a:solidFill>
              </a:rPr>
            </a:br>
            <a:r>
              <a:rPr lang="en-US" sz="4000" b="1" smtClean="0">
                <a:solidFill>
                  <a:schemeClr val="bg1"/>
                </a:solidFill>
              </a:rPr>
              <a:t>Learning </a:t>
            </a:r>
            <a:r>
              <a:rPr lang="en-US" sz="4000" b="1" dirty="0" smtClean="0">
                <a:solidFill>
                  <a:schemeClr val="bg1"/>
                </a:solidFill>
              </a:rPr>
              <a:t>Performance</a:t>
            </a:r>
            <a:endParaRPr lang="en-US" sz="4000" b="1" dirty="0">
              <a:solidFill>
                <a:schemeClr val="bg1"/>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553" t="25966" r="30564" b="59212"/>
          <a:stretch/>
        </p:blipFill>
        <p:spPr bwMode="auto">
          <a:xfrm>
            <a:off x="323529" y="1628800"/>
            <a:ext cx="3960440" cy="827990"/>
          </a:xfrm>
          <a:prstGeom prst="rect">
            <a:avLst/>
          </a:prstGeom>
          <a:ln/>
        </p:spPr>
        <p:style>
          <a:lnRef idx="0">
            <a:schemeClr val="dk1"/>
          </a:lnRef>
          <a:fillRef idx="3">
            <a:schemeClr val="dk1"/>
          </a:fillRef>
          <a:effectRef idx="3">
            <a:schemeClr val="dk1"/>
          </a:effectRef>
          <a:fontRef idx="minor">
            <a:schemeClr val="lt1"/>
          </a:fontRef>
        </p:style>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9087" t="28551" r="50000" b="58566"/>
          <a:stretch/>
        </p:blipFill>
        <p:spPr bwMode="auto">
          <a:xfrm>
            <a:off x="323528" y="692696"/>
            <a:ext cx="3958651" cy="928012"/>
          </a:xfrm>
          <a:prstGeom prst="rect">
            <a:avLst/>
          </a:prstGeom>
          <a:ln/>
        </p:spPr>
        <p:style>
          <a:lnRef idx="0">
            <a:schemeClr val="dk1"/>
          </a:lnRef>
          <a:fillRef idx="3">
            <a:schemeClr val="dk1"/>
          </a:fillRef>
          <a:effectRef idx="3">
            <a:schemeClr val="dk1"/>
          </a:effectRef>
          <a:fontRef idx="minor">
            <a:schemeClr val="lt1"/>
          </a:fontRef>
        </p:style>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658"/>
          <a:stretch/>
        </p:blipFill>
        <p:spPr>
          <a:xfrm>
            <a:off x="4568816" y="3066664"/>
            <a:ext cx="3960440" cy="29386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TextBox 5"/>
          <p:cNvSpPr txBox="1"/>
          <p:nvPr/>
        </p:nvSpPr>
        <p:spPr>
          <a:xfrm>
            <a:off x="5342583" y="6023029"/>
            <a:ext cx="2412905" cy="615553"/>
          </a:xfrm>
          <a:prstGeom prst="rect">
            <a:avLst/>
          </a:prstGeom>
          <a:noFill/>
        </p:spPr>
        <p:txBody>
          <a:bodyPr wrap="none" rtlCol="0">
            <a:spAutoFit/>
          </a:bodyPr>
          <a:lstStyle/>
          <a:p>
            <a:pPr algn="ctr"/>
            <a:r>
              <a:rPr lang="en-US" b="1" dirty="0" smtClean="0">
                <a:solidFill>
                  <a:schemeClr val="bg1"/>
                </a:solidFill>
              </a:rPr>
              <a:t>Students’ presentation </a:t>
            </a:r>
            <a:br>
              <a:rPr lang="en-US" b="1" dirty="0" smtClean="0">
                <a:solidFill>
                  <a:schemeClr val="bg1"/>
                </a:solidFill>
              </a:rPr>
            </a:br>
            <a:r>
              <a:rPr lang="en-US" sz="1600" dirty="0" smtClean="0">
                <a:solidFill>
                  <a:schemeClr val="bg1"/>
                </a:solidFill>
              </a:rPr>
              <a:t>Data Mining Spring 2013</a:t>
            </a:r>
            <a:endParaRPr lang="en-US" dirty="0">
              <a:solidFill>
                <a:schemeClr val="bg1"/>
              </a:solidFill>
            </a:endParaRPr>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r="10012"/>
          <a:stretch/>
        </p:blipFill>
        <p:spPr>
          <a:xfrm>
            <a:off x="251520" y="3072442"/>
            <a:ext cx="3960440" cy="293288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0" name="TextBox 9"/>
          <p:cNvSpPr txBox="1"/>
          <p:nvPr/>
        </p:nvSpPr>
        <p:spPr>
          <a:xfrm>
            <a:off x="1730166" y="6075596"/>
            <a:ext cx="908134" cy="369332"/>
          </a:xfrm>
          <a:prstGeom prst="rect">
            <a:avLst/>
          </a:prstGeom>
          <a:noFill/>
        </p:spPr>
        <p:txBody>
          <a:bodyPr wrap="none" rtlCol="0">
            <a:spAutoFit/>
          </a:bodyPr>
          <a:lstStyle/>
          <a:p>
            <a:r>
              <a:rPr lang="en-US" b="1" dirty="0" smtClean="0">
                <a:solidFill>
                  <a:schemeClr val="bg1"/>
                </a:solidFill>
              </a:rPr>
              <a:t>Quizzes</a:t>
            </a:r>
            <a:endParaRPr lang="en-US" b="1" dirty="0">
              <a:solidFill>
                <a:schemeClr val="bg1"/>
              </a:solidFill>
            </a:endParaRPr>
          </a:p>
        </p:txBody>
      </p:sp>
      <p:sp>
        <p:nvSpPr>
          <p:cNvPr id="12" name="TextBox 11"/>
          <p:cNvSpPr txBox="1"/>
          <p:nvPr/>
        </p:nvSpPr>
        <p:spPr>
          <a:xfrm>
            <a:off x="1331640" y="2474906"/>
            <a:ext cx="1495346" cy="369332"/>
          </a:xfrm>
          <a:prstGeom prst="rect">
            <a:avLst/>
          </a:prstGeom>
          <a:noFill/>
        </p:spPr>
        <p:txBody>
          <a:bodyPr wrap="none" rtlCol="0">
            <a:spAutoFit/>
          </a:bodyPr>
          <a:lstStyle/>
          <a:p>
            <a:r>
              <a:rPr lang="en-US" b="1" dirty="0" smtClean="0">
                <a:solidFill>
                  <a:schemeClr val="bg1"/>
                </a:solidFill>
              </a:rPr>
              <a:t>Online survey</a:t>
            </a:r>
            <a:endParaRPr lang="en-US" b="1" dirty="0">
              <a:solidFill>
                <a:schemeClr val="bg1"/>
              </a:solidFill>
            </a:endParaRPr>
          </a:p>
        </p:txBody>
      </p:sp>
    </p:spTree>
    <p:extLst>
      <p:ext uri="{BB962C8B-B14F-4D97-AF65-F5344CB8AC3E}">
        <p14:creationId xmlns:p14="http://schemas.microsoft.com/office/powerpoint/2010/main" val="19000246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Content Placeholder 2"/>
          <p:cNvSpPr>
            <a:spLocks noGrp="1"/>
          </p:cNvSpPr>
          <p:nvPr>
            <p:ph idx="1"/>
          </p:nvPr>
        </p:nvSpPr>
        <p:spPr>
          <a:xfrm>
            <a:off x="1835696" y="2420888"/>
            <a:ext cx="5181600" cy="1440160"/>
          </a:xfrm>
        </p:spPr>
        <p:txBody>
          <a:bodyPr>
            <a:noAutofit/>
          </a:bodyPr>
          <a:lstStyle/>
          <a:p>
            <a:pPr algn="ctr">
              <a:buNone/>
            </a:pPr>
            <a:r>
              <a:rPr lang="en-AU"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rPr>
              <a:t>Mais</a:t>
            </a:r>
            <a:r>
              <a:rPr lang="en-A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rPr>
              <a:t> M. </a:t>
            </a:r>
            <a:r>
              <a:rPr lang="en-AU"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rPr>
              <a:t>Fatayer</a:t>
            </a:r>
            <a:endParaRPr lang="en-A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endParaRPr>
          </a:p>
          <a:p>
            <a:pPr algn="ctr">
              <a:buNone/>
            </a:pPr>
            <a:r>
              <a:rPr lang="en-A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rPr>
              <a:t>University of Western Sydney</a:t>
            </a:r>
          </a:p>
          <a:p>
            <a:pPr algn="ctr">
              <a:buNone/>
            </a:pPr>
            <a:r>
              <a:rPr lang="en-A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rPr>
              <a:t>m.fatayer@uws.edu.au</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itchFamily="18" charset="0"/>
            </a:endParaRPr>
          </a:p>
        </p:txBody>
      </p:sp>
      <p:sp>
        <p:nvSpPr>
          <p:cNvPr id="15" name="5-Point Star 14"/>
          <p:cNvSpPr/>
          <p:nvPr/>
        </p:nvSpPr>
        <p:spPr>
          <a:xfrm>
            <a:off x="6660232" y="3645024"/>
            <a:ext cx="329179" cy="288032"/>
          </a:xfrm>
          <a:prstGeom prst="star5">
            <a:avLst/>
          </a:prstGeom>
          <a:solidFill>
            <a:srgbClr val="C0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5-Point Star 15"/>
          <p:cNvSpPr/>
          <p:nvPr/>
        </p:nvSpPr>
        <p:spPr>
          <a:xfrm>
            <a:off x="7164288" y="3068960"/>
            <a:ext cx="411474" cy="360040"/>
          </a:xfrm>
          <a:prstGeom prst="star5">
            <a:avLst/>
          </a:prstGeom>
          <a:solidFill>
            <a:srgbClr val="C0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5-Point Star 16"/>
          <p:cNvSpPr/>
          <p:nvPr/>
        </p:nvSpPr>
        <p:spPr>
          <a:xfrm>
            <a:off x="6948264" y="3429000"/>
            <a:ext cx="329179" cy="288032"/>
          </a:xfrm>
          <a:prstGeom prst="star5">
            <a:avLst/>
          </a:prstGeom>
          <a:solidFill>
            <a:srgbClr val="C0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5-Point Star 17"/>
          <p:cNvSpPr/>
          <p:nvPr/>
        </p:nvSpPr>
        <p:spPr>
          <a:xfrm>
            <a:off x="7092280" y="2564904"/>
            <a:ext cx="576064" cy="504056"/>
          </a:xfrm>
          <a:prstGeom prst="star5">
            <a:avLst/>
          </a:prstGeom>
          <a:solidFill>
            <a:srgbClr val="C0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5-Point Star 18"/>
          <p:cNvSpPr/>
          <p:nvPr/>
        </p:nvSpPr>
        <p:spPr>
          <a:xfrm>
            <a:off x="1794549" y="3573016"/>
            <a:ext cx="329179" cy="288032"/>
          </a:xfrm>
          <a:prstGeom prst="star5">
            <a:avLst/>
          </a:prstGeom>
          <a:solidFill>
            <a:srgbClr val="C0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5-Point Star 19"/>
          <p:cNvSpPr/>
          <p:nvPr/>
        </p:nvSpPr>
        <p:spPr>
          <a:xfrm>
            <a:off x="1290493" y="2924944"/>
            <a:ext cx="411474" cy="360040"/>
          </a:xfrm>
          <a:prstGeom prst="star5">
            <a:avLst/>
          </a:prstGeom>
          <a:solidFill>
            <a:srgbClr val="C0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5-Point Star 20"/>
          <p:cNvSpPr/>
          <p:nvPr/>
        </p:nvSpPr>
        <p:spPr>
          <a:xfrm>
            <a:off x="1434509" y="3356992"/>
            <a:ext cx="329179" cy="288032"/>
          </a:xfrm>
          <a:prstGeom prst="star5">
            <a:avLst/>
          </a:prstGeom>
          <a:solidFill>
            <a:srgbClr val="C0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5-Point Star 21"/>
          <p:cNvSpPr/>
          <p:nvPr/>
        </p:nvSpPr>
        <p:spPr>
          <a:xfrm>
            <a:off x="1146477" y="2420888"/>
            <a:ext cx="576064" cy="504056"/>
          </a:xfrm>
          <a:prstGeom prst="star5">
            <a:avLst/>
          </a:prstGeom>
          <a:solidFill>
            <a:srgbClr val="C0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810" y="548680"/>
            <a:ext cx="4047959" cy="60829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a:xfrm>
            <a:off x="5220072" y="1957393"/>
            <a:ext cx="3613325" cy="2047671"/>
          </a:xfrm>
        </p:spPr>
        <p:txBody>
          <a:bodyPr vert="horz" lIns="91440" tIns="45720" rIns="91440" bIns="45720" rtlCol="0" anchor="ctr">
            <a:noAutofit/>
          </a:bodyPr>
          <a:lstStyle/>
          <a:p>
            <a:pPr>
              <a:defRPr/>
            </a:pPr>
            <a:r>
              <a:rPr lang="en-AU" sz="5400" b="1" dirty="0">
                <a:solidFill>
                  <a:schemeClr val="bg1"/>
                </a:solidFill>
                <a:effectLst>
                  <a:outerShdw blurRad="38100" dist="38100" dir="2700000" algn="tl">
                    <a:srgbClr val="000000">
                      <a:alpha val="43137"/>
                    </a:srgbClr>
                  </a:outerShdw>
                </a:effectLst>
              </a:rPr>
              <a:t>What are Open Educational Resources?</a:t>
            </a:r>
          </a:p>
        </p:txBody>
      </p:sp>
      <p:pic>
        <p:nvPicPr>
          <p:cNvPr id="5127" name="Picture 6" descr="pdf.png"/>
          <p:cNvPicPr>
            <a:picLocks noChangeAspect="1"/>
          </p:cNvPicPr>
          <p:nvPr/>
        </p:nvPicPr>
        <p:blipFill>
          <a:blip r:embed="rId4" cstate="print"/>
          <a:srcRect/>
          <a:stretch>
            <a:fillRect/>
          </a:stretch>
        </p:blipFill>
        <p:spPr bwMode="auto">
          <a:xfrm>
            <a:off x="495880" y="3203130"/>
            <a:ext cx="844615" cy="843551"/>
          </a:xfrm>
          <a:prstGeom prst="rect">
            <a:avLst/>
          </a:prstGeom>
          <a:noFill/>
          <a:ln w="9525">
            <a:noFill/>
            <a:miter lim="800000"/>
            <a:headEnd/>
            <a:tailEnd/>
          </a:ln>
        </p:spPr>
      </p:pic>
      <p:pic>
        <p:nvPicPr>
          <p:cNvPr id="40" name="Picture 39" descr="160px-EPUB_logo.svg.png"/>
          <p:cNvPicPr>
            <a:picLocks noChangeAspect="1"/>
          </p:cNvPicPr>
          <p:nvPr/>
        </p:nvPicPr>
        <p:blipFill>
          <a:blip r:embed="rId5" cstate="print"/>
          <a:stretch>
            <a:fillRect/>
          </a:stretch>
        </p:blipFill>
        <p:spPr>
          <a:xfrm>
            <a:off x="2464463" y="2049150"/>
            <a:ext cx="628433" cy="864096"/>
          </a:xfrm>
          <a:prstGeom prst="rect">
            <a:avLst/>
          </a:prstGeom>
        </p:spPr>
      </p:pic>
      <p:pic>
        <p:nvPicPr>
          <p:cNvPr id="41" name="Picture 40" descr="windows-media-player-validation.png"/>
          <p:cNvPicPr>
            <a:picLocks noChangeAspect="1"/>
          </p:cNvPicPr>
          <p:nvPr/>
        </p:nvPicPr>
        <p:blipFill>
          <a:blip r:embed="rId6" cstate="print"/>
          <a:stretch>
            <a:fillRect/>
          </a:stretch>
        </p:blipFill>
        <p:spPr>
          <a:xfrm>
            <a:off x="2365540" y="4213867"/>
            <a:ext cx="1152128" cy="1152128"/>
          </a:xfrm>
          <a:prstGeom prst="rect">
            <a:avLst/>
          </a:prstGeom>
        </p:spPr>
      </p:pic>
      <p:pic>
        <p:nvPicPr>
          <p:cNvPr id="42" name="Picture 41" descr="jpg_file.png"/>
          <p:cNvPicPr>
            <a:picLocks noChangeAspect="1"/>
          </p:cNvPicPr>
          <p:nvPr/>
        </p:nvPicPr>
        <p:blipFill>
          <a:blip r:embed="rId7" cstate="print"/>
          <a:stretch>
            <a:fillRect/>
          </a:stretch>
        </p:blipFill>
        <p:spPr>
          <a:xfrm>
            <a:off x="1542201" y="4285875"/>
            <a:ext cx="1008112" cy="1008112"/>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64146" y="1991650"/>
            <a:ext cx="979096" cy="979096"/>
          </a:xfrm>
          <a:prstGeom prst="rect">
            <a:avLst/>
          </a:prstGeom>
        </p:spPr>
      </p:pic>
      <p:pic>
        <p:nvPicPr>
          <p:cNvPr id="6" name="Picture 5"/>
          <p:cNvPicPr>
            <a:picLocks noChangeAspect="1"/>
          </p:cNvPicPr>
          <p:nvPr/>
        </p:nvPicPr>
        <p:blipFill>
          <a:blip r:embed="rId9" cstate="print">
            <a:duotone>
              <a:schemeClr val="accent1">
                <a:shade val="45000"/>
                <a:satMod val="135000"/>
              </a:schemeClr>
              <a:prstClr val="white"/>
            </a:duotone>
            <a:extLst>
              <a:ext uri="{BEBA8EAE-BF5A-486C-A8C5-ECC9F3942E4B}">
                <a14:imgProps xmlns:a14="http://schemas.microsoft.com/office/drawing/2010/main">
                  <a14:imgLayer r:embed="rId10">
                    <a14:imgEffect>
                      <a14:colorTemperature colorTemp="11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349696" y="816600"/>
            <a:ext cx="1236285" cy="1236285"/>
          </a:xfrm>
          <a:prstGeom prst="rect">
            <a:avLst/>
          </a:prstGeom>
        </p:spPr>
      </p:pic>
      <p:pic>
        <p:nvPicPr>
          <p:cNvPr id="8" name="Picture 7"/>
          <p:cNvPicPr>
            <a:picLocks noChangeAspect="1"/>
          </p:cNvPicPr>
          <p:nvPr/>
        </p:nvPicPr>
        <p:blipFill>
          <a:blip r:embed="rId11" cstate="print">
            <a:duotone>
              <a:schemeClr val="accent6">
                <a:shade val="45000"/>
                <a:satMod val="135000"/>
              </a:schemeClr>
              <a:prstClr val="white"/>
            </a:duotone>
            <a:extLst>
              <a:ext uri="{BEBA8EAE-BF5A-486C-A8C5-ECC9F3942E4B}">
                <a14:imgProps xmlns:a14="http://schemas.microsoft.com/office/drawing/2010/main">
                  <a14:imgLayer r:embed="rId12">
                    <a14:imgEffect>
                      <a14:sharpenSoften amount="50000"/>
                    </a14:imgEffect>
                    <a14:imgEffect>
                      <a14:colorTemperature colorTemp="112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416496" y="992877"/>
            <a:ext cx="905217" cy="905217"/>
          </a:xfrm>
          <a:prstGeom prst="rect">
            <a:avLst/>
          </a:prstGeom>
        </p:spPr>
      </p:pic>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rcRect l="1938" t="2035" r="4671"/>
          <a:stretch>
            <a:fillRect/>
          </a:stretch>
        </p:blipFill>
        <p:spPr>
          <a:xfrm>
            <a:off x="2339752" y="1114446"/>
            <a:ext cx="1080120" cy="716632"/>
          </a:xfrm>
          <a:prstGeom prst="ellipse">
            <a:avLst/>
          </a:prstGeom>
          <a:ln>
            <a:noFill/>
          </a:ln>
          <a:effectLst>
            <a:softEdge rad="112500"/>
          </a:effectLst>
        </p:spPr>
      </p:pic>
      <p:pic>
        <p:nvPicPr>
          <p:cNvPr id="11" name="Picture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2807" y="2052884"/>
            <a:ext cx="926345" cy="926345"/>
          </a:xfrm>
          <a:prstGeom prst="rect">
            <a:avLst/>
          </a:prstGeom>
        </p:spPr>
      </p:pic>
      <p:pic>
        <p:nvPicPr>
          <p:cNvPr id="12" name="Picture 1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40600" y="5459334"/>
            <a:ext cx="1157104" cy="1157104"/>
          </a:xfrm>
          <a:prstGeom prst="rect">
            <a:avLst/>
          </a:prstGeom>
        </p:spPr>
      </p:pic>
      <p:sp>
        <p:nvSpPr>
          <p:cNvPr id="13" name="TextBox 12"/>
          <p:cNvSpPr txBox="1"/>
          <p:nvPr/>
        </p:nvSpPr>
        <p:spPr>
          <a:xfrm>
            <a:off x="2061362" y="5641078"/>
            <a:ext cx="1787669" cy="954107"/>
          </a:xfrm>
          <a:prstGeom prst="rect">
            <a:avLst/>
          </a:prstGeom>
          <a:noFill/>
        </p:spPr>
        <p:txBody>
          <a:bodyPr wrap="none" rtlCol="0">
            <a:spAutoFit/>
          </a:bodyPr>
          <a:lstStyle/>
          <a:p>
            <a:pPr algn="ctr"/>
            <a:r>
              <a:rPr lang="en-US" sz="2800" b="1" dirty="0" smtClean="0">
                <a:effectLst>
                  <a:outerShdw blurRad="38100" dist="38100" dir="2700000" algn="tl">
                    <a:srgbClr val="000000">
                      <a:alpha val="43137"/>
                    </a:srgbClr>
                  </a:outerShdw>
                </a:effectLst>
                <a:latin typeface="Aharoni" pitchFamily="2" charset="-79"/>
                <a:cs typeface="Aharoni" pitchFamily="2" charset="-79"/>
              </a:rPr>
              <a:t>creative</a:t>
            </a:r>
            <a:br>
              <a:rPr lang="en-US" sz="2800" b="1" dirty="0" smtClean="0">
                <a:effectLst>
                  <a:outerShdw blurRad="38100" dist="38100" dir="2700000" algn="tl">
                    <a:srgbClr val="000000">
                      <a:alpha val="43137"/>
                    </a:srgbClr>
                  </a:outerShdw>
                </a:effectLst>
                <a:latin typeface="Aharoni" pitchFamily="2" charset="-79"/>
                <a:cs typeface="Aharoni" pitchFamily="2" charset="-79"/>
              </a:rPr>
            </a:br>
            <a:r>
              <a:rPr lang="en-US" sz="2800" b="1" dirty="0" smtClean="0">
                <a:effectLst>
                  <a:outerShdw blurRad="38100" dist="38100" dir="2700000" algn="tl">
                    <a:srgbClr val="000000">
                      <a:alpha val="43137"/>
                    </a:srgbClr>
                  </a:outerShdw>
                </a:effectLst>
                <a:latin typeface="Aharoni" pitchFamily="2" charset="-79"/>
                <a:cs typeface="Aharoni" pitchFamily="2" charset="-79"/>
              </a:rPr>
              <a:t>commons</a:t>
            </a:r>
            <a:endParaRPr lang="en-US" sz="2800" b="1" dirty="0">
              <a:effectLst>
                <a:outerShdw blurRad="38100" dist="38100" dir="2700000" algn="tl">
                  <a:srgbClr val="000000">
                    <a:alpha val="43137"/>
                  </a:srgbClr>
                </a:outerShdw>
              </a:effectLst>
              <a:latin typeface="Aharoni" pitchFamily="2" charset="-79"/>
              <a:cs typeface="Aharoni" pitchFamily="2" charset="-79"/>
            </a:endParaRPr>
          </a:p>
        </p:txBody>
      </p:sp>
      <p:pic>
        <p:nvPicPr>
          <p:cNvPr id="14" name="Picture 1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75760" y="4345678"/>
            <a:ext cx="888506" cy="888506"/>
          </a:xfrm>
          <a:prstGeom prst="rect">
            <a:avLst/>
          </a:prstGeom>
        </p:spPr>
      </p:pic>
      <p:pic>
        <p:nvPicPr>
          <p:cNvPr id="15" name="Picture 1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340296" y="3126478"/>
            <a:ext cx="990600" cy="990600"/>
          </a:xfrm>
          <a:prstGeom prst="rect">
            <a:avLst/>
          </a:prstGeom>
        </p:spPr>
      </p:pic>
      <p:pic>
        <p:nvPicPr>
          <p:cNvPr id="16" name="Picture 1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422311" y="1052805"/>
            <a:ext cx="763874" cy="763874"/>
          </a:xfrm>
          <a:prstGeom prst="rect">
            <a:avLst/>
          </a:prstGeom>
        </p:spPr>
      </p:pic>
      <p:pic>
        <p:nvPicPr>
          <p:cNvPr id="17" name="Picture 1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350193" y="4268260"/>
            <a:ext cx="965924" cy="965924"/>
          </a:xfrm>
          <a:prstGeom prst="rect">
            <a:avLst/>
          </a:prstGeom>
        </p:spPr>
      </p:pic>
      <p:pic>
        <p:nvPicPr>
          <p:cNvPr id="18" name="Picture 1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198850" y="2014707"/>
            <a:ext cx="1111401" cy="1111401"/>
          </a:xfrm>
          <a:prstGeom prst="rect">
            <a:avLst/>
          </a:prstGeom>
        </p:spPr>
      </p:pic>
      <p:pic>
        <p:nvPicPr>
          <p:cNvPr id="19" name="Picture 1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331266" y="3150866"/>
            <a:ext cx="895815" cy="895815"/>
          </a:xfrm>
          <a:prstGeom prst="rect">
            <a:avLst/>
          </a:prstGeom>
        </p:spPr>
      </p:pic>
      <p:pic>
        <p:nvPicPr>
          <p:cNvPr id="20" name="Picture 19"/>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291465" y="3202678"/>
            <a:ext cx="944431" cy="944431"/>
          </a:xfrm>
          <a:prstGeom prst="rect">
            <a:avLst/>
          </a:prstGeom>
        </p:spPr>
      </p:pic>
      <p:sp>
        <p:nvSpPr>
          <p:cNvPr id="4" name="Rectangle 3"/>
          <p:cNvSpPr/>
          <p:nvPr/>
        </p:nvSpPr>
        <p:spPr>
          <a:xfrm>
            <a:off x="4648200" y="6248400"/>
            <a:ext cx="4572000" cy="600164"/>
          </a:xfrm>
          <a:prstGeom prst="rect">
            <a:avLst/>
          </a:prstGeom>
        </p:spPr>
        <p:txBody>
          <a:bodyPr>
            <a:spAutoFit/>
          </a:bodyPr>
          <a:lstStyle/>
          <a:p>
            <a:r>
              <a:rPr lang="en-US" sz="1100" i="1" dirty="0">
                <a:solidFill>
                  <a:schemeClr val="bg1">
                    <a:lumMod val="50000"/>
                  </a:schemeClr>
                </a:solidFill>
              </a:rPr>
              <a:t>Atkins, D.E., Brown, J.S., &amp; Hammond, A.L. (2007). A review of the open educational resources (OER) movement: Achievements, challenges, and new opportunities. Report to The William and Flora Hewlett Foundation.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 name="Rectangle 31"/>
          <p:cNvSpPr/>
          <p:nvPr/>
        </p:nvSpPr>
        <p:spPr>
          <a:xfrm>
            <a:off x="395536" y="2060848"/>
            <a:ext cx="8601009" cy="1107996"/>
          </a:xfrm>
          <a:prstGeom prst="rect">
            <a:avLst/>
          </a:prstGeom>
          <a:effectLst>
            <a:reflection blurRad="6350" stA="52000" endA="300" endPos="35000" dir="5400000" sy="-100000" algn="bl" rotWithShape="0"/>
          </a:effectLst>
        </p:spPr>
        <p:txBody>
          <a:bodyPr wrap="none">
            <a:spAutoFit/>
          </a:bodyPr>
          <a:lstStyle/>
          <a:p>
            <a:r>
              <a:rPr lang="en-AU" sz="6600" b="1" dirty="0" smtClean="0">
                <a:solidFill>
                  <a:schemeClr val="bg1"/>
                </a:solidFill>
                <a:effectLst>
                  <a:outerShdw blurRad="38100" dist="38100" dir="2700000" algn="tl">
                    <a:srgbClr val="000000">
                      <a:alpha val="43137"/>
                    </a:srgbClr>
                  </a:outerShdw>
                </a:effectLst>
              </a:rPr>
              <a:t>O</a:t>
            </a:r>
            <a:r>
              <a:rPr lang="en-AU" sz="5400" b="1" dirty="0" smtClean="0">
                <a:solidFill>
                  <a:schemeClr val="bg1"/>
                </a:solidFill>
                <a:effectLst>
                  <a:outerShdw blurRad="38100" dist="38100" dir="2700000" algn="tl">
                    <a:srgbClr val="000000">
                      <a:alpha val="43137"/>
                    </a:srgbClr>
                  </a:outerShdw>
                </a:effectLst>
              </a:rPr>
              <a:t>pen </a:t>
            </a:r>
            <a:r>
              <a:rPr lang="en-AU" sz="6600" b="1" dirty="0" smtClean="0">
                <a:solidFill>
                  <a:schemeClr val="bg1"/>
                </a:solidFill>
                <a:effectLst>
                  <a:outerShdw blurRad="38100" dist="38100" dir="2700000" algn="tl">
                    <a:srgbClr val="000000">
                      <a:alpha val="43137"/>
                    </a:srgbClr>
                  </a:outerShdw>
                </a:effectLst>
              </a:rPr>
              <a:t>E</a:t>
            </a:r>
            <a:r>
              <a:rPr lang="en-AU" sz="5400" b="1" dirty="0" smtClean="0">
                <a:solidFill>
                  <a:schemeClr val="bg1"/>
                </a:solidFill>
                <a:effectLst>
                  <a:outerShdw blurRad="38100" dist="38100" dir="2700000" algn="tl">
                    <a:srgbClr val="000000">
                      <a:alpha val="43137"/>
                    </a:srgbClr>
                  </a:outerShdw>
                </a:effectLst>
              </a:rPr>
              <a:t>ducational </a:t>
            </a:r>
            <a:r>
              <a:rPr lang="en-AU" sz="6600" b="1" dirty="0" smtClean="0">
                <a:solidFill>
                  <a:schemeClr val="bg1"/>
                </a:solidFill>
                <a:effectLst>
                  <a:outerShdw blurRad="38100" dist="38100" dir="2700000" algn="tl">
                    <a:srgbClr val="000000">
                      <a:alpha val="43137"/>
                    </a:srgbClr>
                  </a:outerShdw>
                </a:effectLst>
              </a:rPr>
              <a:t>R</a:t>
            </a:r>
            <a:r>
              <a:rPr lang="en-AU" sz="5400" b="1" dirty="0" smtClean="0">
                <a:solidFill>
                  <a:schemeClr val="bg1"/>
                </a:solidFill>
                <a:effectLst>
                  <a:outerShdw blurRad="38100" dist="38100" dir="2700000" algn="tl">
                    <a:srgbClr val="000000">
                      <a:alpha val="43137"/>
                    </a:srgbClr>
                  </a:outerShdw>
                </a:effectLst>
              </a:rPr>
              <a:t>esources</a:t>
            </a:r>
            <a:endParaRPr lang="en-AU" sz="5400" dirty="0">
              <a:solidFill>
                <a:schemeClr val="bg1"/>
              </a:solidFill>
            </a:endParaRPr>
          </a:p>
        </p:txBody>
      </p:sp>
      <p:sp>
        <p:nvSpPr>
          <p:cNvPr id="33" name="TextBox 32"/>
          <p:cNvSpPr txBox="1"/>
          <p:nvPr/>
        </p:nvSpPr>
        <p:spPr>
          <a:xfrm>
            <a:off x="5796136" y="5847655"/>
            <a:ext cx="3149645" cy="461665"/>
          </a:xfrm>
          <a:prstGeom prst="rect">
            <a:avLst/>
          </a:prstGeom>
          <a:noFill/>
        </p:spPr>
        <p:txBody>
          <a:bodyPr wrap="none" rtlCol="0">
            <a:spAutoFit/>
          </a:bodyPr>
          <a:lstStyle/>
          <a:p>
            <a:r>
              <a:rPr lang="en-AU" sz="2400" dirty="0" smtClean="0">
                <a:solidFill>
                  <a:schemeClr val="bg1"/>
                </a:solidFill>
              </a:rPr>
              <a:t>MIT</a:t>
            </a:r>
            <a:r>
              <a:rPr lang="en-AU" sz="2400" dirty="0" smtClean="0">
                <a:solidFill>
                  <a:srgbClr val="C00000"/>
                </a:solidFill>
              </a:rPr>
              <a:t>OPEN</a:t>
            </a:r>
            <a:r>
              <a:rPr lang="en-AU" sz="2400" dirty="0" smtClean="0">
                <a:solidFill>
                  <a:schemeClr val="bg1"/>
                </a:solidFill>
              </a:rPr>
              <a:t>COURSEWARE</a:t>
            </a:r>
            <a:endParaRPr lang="en-AU" sz="2400" dirty="0">
              <a:solidFill>
                <a:schemeClr val="bg1"/>
              </a:solidFill>
            </a:endParaRPr>
          </a:p>
        </p:txBody>
      </p:sp>
      <p:sp>
        <p:nvSpPr>
          <p:cNvPr id="34" name="TextBox 33"/>
          <p:cNvSpPr txBox="1"/>
          <p:nvPr/>
        </p:nvSpPr>
        <p:spPr>
          <a:xfrm>
            <a:off x="2987824" y="4149080"/>
            <a:ext cx="3093091" cy="1077218"/>
          </a:xfrm>
          <a:prstGeom prst="rect">
            <a:avLst/>
          </a:prstGeom>
          <a:noFill/>
        </p:spPr>
        <p:txBody>
          <a:bodyPr wrap="none" rtlCol="0">
            <a:spAutoFit/>
          </a:bodyPr>
          <a:lstStyle/>
          <a:p>
            <a:pPr algn="ctr"/>
            <a:r>
              <a:rPr lang="en-AU" sz="1400" dirty="0" smtClean="0">
                <a:solidFill>
                  <a:schemeClr val="bg1"/>
                </a:solidFill>
                <a:latin typeface="Felix Titling" pitchFamily="82" charset="0"/>
              </a:rPr>
              <a:t>The WILLIAM AND FLORA</a:t>
            </a:r>
          </a:p>
          <a:p>
            <a:pPr algn="ctr"/>
            <a:r>
              <a:rPr lang="en-AU" dirty="0" smtClean="0">
                <a:solidFill>
                  <a:schemeClr val="bg1"/>
                </a:solidFill>
                <a:latin typeface="Felix Titling" pitchFamily="82" charset="0"/>
              </a:rPr>
              <a:t>    </a:t>
            </a:r>
            <a:r>
              <a:rPr lang="en-AU" sz="3200" spc="600" dirty="0" smtClean="0">
                <a:solidFill>
                  <a:schemeClr val="bg1"/>
                </a:solidFill>
                <a:latin typeface="Felix Titling" pitchFamily="82" charset="0"/>
              </a:rPr>
              <a:t>HEWLETT </a:t>
            </a:r>
            <a:endParaRPr lang="en-AU" spc="600" dirty="0" smtClean="0">
              <a:solidFill>
                <a:schemeClr val="bg1"/>
              </a:solidFill>
              <a:latin typeface="Felix Titling" pitchFamily="82" charset="0"/>
            </a:endParaRPr>
          </a:p>
          <a:p>
            <a:pPr algn="ctr"/>
            <a:r>
              <a:rPr lang="en-AU" spc="600" dirty="0" smtClean="0">
                <a:solidFill>
                  <a:schemeClr val="bg1"/>
                </a:solidFill>
                <a:latin typeface="Felix Titling" pitchFamily="82" charset="0"/>
              </a:rPr>
              <a:t> FOUNDATION</a:t>
            </a:r>
            <a:endParaRPr lang="en-AU" spc="600" dirty="0">
              <a:solidFill>
                <a:schemeClr val="bg1"/>
              </a:solidFill>
              <a:latin typeface="Felix Titling" pitchFamily="82" charset="0"/>
            </a:endParaRPr>
          </a:p>
        </p:txBody>
      </p:sp>
      <p:pic>
        <p:nvPicPr>
          <p:cNvPr id="1026" name="Picture 2"/>
          <p:cNvPicPr>
            <a:picLocks noChangeAspect="1" noChangeArrowheads="1"/>
          </p:cNvPicPr>
          <p:nvPr/>
        </p:nvPicPr>
        <p:blipFill>
          <a:blip r:embed="rId2" cstate="print"/>
          <a:srcRect t="9521" b="6479"/>
          <a:stretch>
            <a:fillRect/>
          </a:stretch>
        </p:blipFill>
        <p:spPr bwMode="auto">
          <a:xfrm>
            <a:off x="395536" y="4869160"/>
            <a:ext cx="1800200" cy="1512168"/>
          </a:xfrm>
          <a:prstGeom prst="rect">
            <a:avLst/>
          </a:prstGeom>
          <a:noFill/>
          <a:ln w="9525">
            <a:noFill/>
            <a:miter lim="800000"/>
            <a:headEnd/>
            <a:tailEnd/>
          </a:ln>
          <a:effectLst>
            <a:softEdge rad="12700"/>
          </a:effectLst>
        </p:spPr>
      </p:pic>
      <p:grpSp>
        <p:nvGrpSpPr>
          <p:cNvPr id="40" name="Group 39"/>
          <p:cNvGrpSpPr/>
          <p:nvPr/>
        </p:nvGrpSpPr>
        <p:grpSpPr>
          <a:xfrm>
            <a:off x="6804248" y="4602304"/>
            <a:ext cx="1656184" cy="1058944"/>
            <a:chOff x="467544" y="4221049"/>
            <a:chExt cx="1656184" cy="1058944"/>
          </a:xfrm>
        </p:grpSpPr>
        <p:pic>
          <p:nvPicPr>
            <p:cNvPr id="38" name="Picture 37" descr="openuniversity.png"/>
            <p:cNvPicPr>
              <a:picLocks noChangeAspect="1"/>
            </p:cNvPicPr>
            <p:nvPr/>
          </p:nvPicPr>
          <p:blipFill>
            <a:blip r:embed="rId3" cstate="print"/>
            <a:srcRect r="33983"/>
            <a:stretch>
              <a:fillRect/>
            </a:stretch>
          </p:blipFill>
          <p:spPr>
            <a:xfrm>
              <a:off x="467544" y="4221088"/>
              <a:ext cx="1008112" cy="1045466"/>
            </a:xfrm>
            <a:prstGeom prst="rect">
              <a:avLst/>
            </a:prstGeom>
            <a:noFill/>
            <a:ln>
              <a:noFill/>
            </a:ln>
          </p:spPr>
        </p:pic>
        <p:sp>
          <p:nvSpPr>
            <p:cNvPr id="39" name="TextBox 38"/>
            <p:cNvSpPr txBox="1"/>
            <p:nvPr/>
          </p:nvSpPr>
          <p:spPr>
            <a:xfrm>
              <a:off x="1385064" y="4221049"/>
              <a:ext cx="738664" cy="1058944"/>
            </a:xfrm>
            <a:prstGeom prst="rect">
              <a:avLst/>
            </a:prstGeom>
            <a:noFill/>
          </p:spPr>
          <p:txBody>
            <a:bodyPr vert="vert270" wrap="none" rtlCol="0">
              <a:spAutoFit/>
            </a:bodyPr>
            <a:lstStyle/>
            <a:p>
              <a:r>
                <a:rPr lang="en-AU" dirty="0" smtClean="0">
                  <a:solidFill>
                    <a:schemeClr val="bg1"/>
                  </a:solidFill>
                </a:rPr>
                <a:t>The Open </a:t>
              </a:r>
              <a:br>
                <a:rPr lang="en-AU" dirty="0" smtClean="0">
                  <a:solidFill>
                    <a:schemeClr val="bg1"/>
                  </a:solidFill>
                </a:rPr>
              </a:br>
              <a:r>
                <a:rPr lang="en-AU" dirty="0" smtClean="0">
                  <a:solidFill>
                    <a:schemeClr val="bg1"/>
                  </a:solidFill>
                </a:rPr>
                <a:t>University</a:t>
              </a:r>
              <a:endParaRPr lang="en-AU" dirty="0">
                <a:solidFill>
                  <a:schemeClr val="bg1"/>
                </a:solidFill>
              </a:endParaRPr>
            </a:p>
          </p:txBody>
        </p:sp>
      </p:grpSp>
      <p:sp>
        <p:nvSpPr>
          <p:cNvPr id="41" name="TextBox 40"/>
          <p:cNvSpPr txBox="1"/>
          <p:nvPr/>
        </p:nvSpPr>
        <p:spPr>
          <a:xfrm>
            <a:off x="2555776" y="5517232"/>
            <a:ext cx="3142207" cy="638636"/>
          </a:xfrm>
          <a:prstGeom prst="rect">
            <a:avLst/>
          </a:prstGeom>
          <a:noFill/>
        </p:spPr>
        <p:txBody>
          <a:bodyPr wrap="none" rtlCol="0">
            <a:spAutoFit/>
          </a:bodyPr>
          <a:lstStyle/>
          <a:p>
            <a:r>
              <a:rPr lang="en-AU" sz="2400" spc="-150" dirty="0" smtClean="0">
                <a:solidFill>
                  <a:schemeClr val="bg1"/>
                </a:solidFill>
              </a:rPr>
              <a:t>JHSPH</a:t>
            </a:r>
            <a:r>
              <a:rPr lang="en-AU" sz="2400" spc="-150" dirty="0" smtClean="0">
                <a:solidFill>
                  <a:schemeClr val="accent6">
                    <a:lumMod val="75000"/>
                  </a:schemeClr>
                </a:solidFill>
              </a:rPr>
              <a:t>OPEN</a:t>
            </a:r>
            <a:r>
              <a:rPr lang="en-AU" sz="2400" spc="-150" dirty="0" smtClean="0">
                <a:solidFill>
                  <a:schemeClr val="bg1"/>
                </a:solidFill>
              </a:rPr>
              <a:t>COURSEWARE</a:t>
            </a:r>
          </a:p>
          <a:p>
            <a:r>
              <a:rPr lang="en-AU" sz="1150" dirty="0" smtClean="0">
                <a:solidFill>
                  <a:schemeClr val="accent6">
                    <a:lumMod val="75000"/>
                  </a:schemeClr>
                </a:solidFill>
              </a:rPr>
              <a:t>Johns Hopkins Bloomberg School of Public Health</a:t>
            </a:r>
            <a:endParaRPr lang="en-AU" sz="1150" dirty="0">
              <a:solidFill>
                <a:schemeClr val="accent6">
                  <a:lumMod val="75000"/>
                </a:schemeClr>
              </a:solidFill>
            </a:endParaRPr>
          </a:p>
        </p:txBody>
      </p:sp>
      <p:sp>
        <p:nvSpPr>
          <p:cNvPr id="42" name="TextBox 41"/>
          <p:cNvSpPr txBox="1"/>
          <p:nvPr/>
        </p:nvSpPr>
        <p:spPr>
          <a:xfrm>
            <a:off x="1115616" y="3861048"/>
            <a:ext cx="1864613" cy="923330"/>
          </a:xfrm>
          <a:prstGeom prst="rect">
            <a:avLst/>
          </a:prstGeom>
          <a:noFill/>
        </p:spPr>
        <p:txBody>
          <a:bodyPr wrap="none" rtlCol="0">
            <a:spAutoFit/>
          </a:bodyPr>
          <a:lstStyle/>
          <a:p>
            <a:r>
              <a:rPr lang="en-AU" b="1" dirty="0" smtClean="0">
                <a:solidFill>
                  <a:schemeClr val="bg1"/>
                </a:solidFill>
                <a:latin typeface="Albertus MT Lt" pitchFamily="18" charset="0"/>
              </a:rPr>
              <a:t>UNIVERSITY </a:t>
            </a:r>
          </a:p>
          <a:p>
            <a:r>
              <a:rPr lang="en-AU" u="sng" dirty="0" smtClean="0">
                <a:solidFill>
                  <a:schemeClr val="bg1"/>
                </a:solidFill>
                <a:latin typeface="Albertus MT Lt" pitchFamily="18" charset="0"/>
              </a:rPr>
              <a:t>OF</a:t>
            </a:r>
            <a:r>
              <a:rPr lang="en-AU" b="1" dirty="0" smtClean="0">
                <a:solidFill>
                  <a:schemeClr val="bg1"/>
                </a:solidFill>
                <a:latin typeface="Albertus MT Lt" pitchFamily="18" charset="0"/>
              </a:rPr>
              <a:t> SOUTHERN </a:t>
            </a:r>
          </a:p>
          <a:p>
            <a:r>
              <a:rPr lang="en-AU" b="1" dirty="0" smtClean="0">
                <a:solidFill>
                  <a:schemeClr val="bg1"/>
                </a:solidFill>
                <a:latin typeface="Albertus MT Lt" pitchFamily="18" charset="0"/>
              </a:rPr>
              <a:t>QUEENSLAND</a:t>
            </a:r>
            <a:endParaRPr lang="en-AU" b="1" dirty="0">
              <a:solidFill>
                <a:schemeClr val="bg1"/>
              </a:solidFill>
              <a:latin typeface="Albertus MT Lt" pitchFamily="18" charset="0"/>
            </a:endParaRPr>
          </a:p>
        </p:txBody>
      </p:sp>
      <p:pic>
        <p:nvPicPr>
          <p:cNvPr id="1028" name="Picture 4"/>
          <p:cNvPicPr>
            <a:picLocks noChangeAspect="1" noChangeArrowheads="1"/>
          </p:cNvPicPr>
          <p:nvPr/>
        </p:nvPicPr>
        <p:blipFill>
          <a:blip r:embed="rId4" cstate="print"/>
          <a:srcRect/>
          <a:stretch>
            <a:fillRect/>
          </a:stretch>
        </p:blipFill>
        <p:spPr bwMode="auto">
          <a:xfrm>
            <a:off x="179512" y="3687280"/>
            <a:ext cx="1008112" cy="965856"/>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l="14516" t="9496" r="9677" b="19622"/>
          <a:stretch>
            <a:fillRect/>
          </a:stretch>
        </p:blipFill>
        <p:spPr bwMode="auto">
          <a:xfrm>
            <a:off x="6444208" y="3212976"/>
            <a:ext cx="2578572" cy="11521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Learning through generating OER</a:t>
            </a:r>
            <a:endParaRPr lang="en-US" b="1"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16515196"/>
              </p:ext>
            </p:extLst>
          </p:nvPr>
        </p:nvGraphicFramePr>
        <p:xfrm>
          <a:off x="-396552" y="1340768"/>
          <a:ext cx="9073008"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2437" y="6309320"/>
            <a:ext cx="5557675" cy="523220"/>
          </a:xfrm>
          <a:prstGeom prst="rect">
            <a:avLst/>
          </a:prstGeom>
          <a:noFill/>
        </p:spPr>
        <p:txBody>
          <a:bodyPr wrap="square" rtlCol="0">
            <a:spAutoFit/>
          </a:bodyPr>
          <a:lstStyle>
            <a:defPPr>
              <a:defRPr lang="en-US"/>
            </a:defPPr>
            <a:lvl1pPr>
              <a:defRPr sz="1400" i="1">
                <a:solidFill>
                  <a:schemeClr val="bg1">
                    <a:lumMod val="50000"/>
                  </a:schemeClr>
                </a:solidFill>
              </a:defRPr>
            </a:lvl1pPr>
          </a:lstStyle>
          <a:p>
            <a:r>
              <a:rPr lang="en-US" dirty="0"/>
              <a:t>(</a:t>
            </a:r>
            <a:r>
              <a:rPr lang="en-US" dirty="0" err="1"/>
              <a:t>Applefield</a:t>
            </a:r>
            <a:r>
              <a:rPr lang="en-US" dirty="0"/>
              <a:t>, Huber, &amp; </a:t>
            </a:r>
            <a:r>
              <a:rPr lang="en-US" dirty="0" err="1"/>
              <a:t>Moallem</a:t>
            </a:r>
            <a:r>
              <a:rPr lang="en-US" dirty="0"/>
              <a:t>, 2001</a:t>
            </a:r>
            <a:r>
              <a:rPr lang="en-US" dirty="0" smtClean="0"/>
              <a:t>,</a:t>
            </a:r>
            <a:br>
              <a:rPr lang="en-US" dirty="0" smtClean="0"/>
            </a:br>
            <a:r>
              <a:rPr lang="en-US" dirty="0" smtClean="0"/>
              <a:t> </a:t>
            </a:r>
            <a:r>
              <a:rPr lang="en-US" dirty="0" err="1"/>
              <a:t>Grzega</a:t>
            </a:r>
            <a:r>
              <a:rPr lang="en-US" dirty="0"/>
              <a:t>, Joachim, &amp; </a:t>
            </a:r>
            <a:r>
              <a:rPr lang="en-US" dirty="0" err="1"/>
              <a:t>Schöner</a:t>
            </a:r>
            <a:r>
              <a:rPr lang="en-US" dirty="0"/>
              <a:t>, Marion. (2008)</a:t>
            </a:r>
            <a:r>
              <a:rPr lang="en-US" dirty="0" smtClean="0"/>
              <a:t>)</a:t>
            </a:r>
          </a:p>
        </p:txBody>
      </p:sp>
    </p:spTree>
    <p:extLst>
      <p:ext uri="{BB962C8B-B14F-4D97-AF65-F5344CB8AC3E}">
        <p14:creationId xmlns:p14="http://schemas.microsoft.com/office/powerpoint/2010/main" val="1181193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5054"/>
            <a:ext cx="9144000" cy="7428108"/>
          </a:xfrm>
          <a:prstGeom prst="rect">
            <a:avLst/>
          </a:prstGeom>
        </p:spPr>
      </p:pic>
      <p:sp>
        <p:nvSpPr>
          <p:cNvPr id="27" name="Title 26"/>
          <p:cNvSpPr>
            <a:spLocks noGrp="1"/>
          </p:cNvSpPr>
          <p:nvPr>
            <p:ph type="title"/>
          </p:nvPr>
        </p:nvSpPr>
        <p:spPr/>
        <p:txBody>
          <a:bodyPr/>
          <a:lstStyle/>
          <a:p>
            <a:pPr>
              <a:defRPr/>
            </a:pPr>
            <a:r>
              <a:rPr lang="en-AU" b="1" dirty="0" smtClean="0">
                <a:solidFill>
                  <a:schemeClr val="bg1"/>
                </a:solidFill>
              </a:rPr>
              <a:t>OER Research </a:t>
            </a:r>
            <a:r>
              <a:rPr lang="en-AU" b="1" dirty="0" smtClean="0">
                <a:solidFill>
                  <a:schemeClr val="bg1"/>
                </a:solidFill>
              </a:rPr>
              <a:t>Gaps</a:t>
            </a:r>
            <a:endParaRPr lang="en-AU" b="1" dirty="0">
              <a:solidFill>
                <a:schemeClr val="bg1"/>
              </a:solidFill>
            </a:endParaRPr>
          </a:p>
        </p:txBody>
      </p:sp>
      <p:sp>
        <p:nvSpPr>
          <p:cNvPr id="30" name="Content Placeholder 29"/>
          <p:cNvSpPr>
            <a:spLocks noGrp="1"/>
          </p:cNvSpPr>
          <p:nvPr>
            <p:ph idx="1"/>
          </p:nvPr>
        </p:nvSpPr>
        <p:spPr>
          <a:xfrm>
            <a:off x="323528" y="5832648"/>
            <a:ext cx="8280920" cy="1268760"/>
          </a:xfrm>
        </p:spPr>
        <p:txBody>
          <a:bodyPr>
            <a:noAutofit/>
          </a:bodyPr>
          <a:lstStyle/>
          <a:p>
            <a:pPr>
              <a:buFont typeface="Arial" charset="0"/>
              <a:buNone/>
              <a:defRPr/>
            </a:pPr>
            <a:r>
              <a:rPr lang="en-AU" sz="2400" b="1" dirty="0" smtClean="0">
                <a:solidFill>
                  <a:schemeClr val="bg1"/>
                </a:solidFill>
              </a:rPr>
              <a:t>    </a:t>
            </a:r>
            <a:r>
              <a:rPr lang="en-AU" sz="2400" b="1" dirty="0" smtClean="0">
                <a:solidFill>
                  <a:schemeClr val="bg1"/>
                </a:solidFill>
              </a:rPr>
              <a:t> Thus, the goal is to find </a:t>
            </a:r>
            <a:r>
              <a:rPr lang="en-AU" sz="2400" b="1" dirty="0" smtClean="0">
                <a:solidFill>
                  <a:schemeClr val="bg1"/>
                </a:solidFill>
              </a:rPr>
              <a:t>a sustainable OER model for higher educational Institutions that addresses </a:t>
            </a:r>
            <a:r>
              <a:rPr lang="en-AU" sz="2400" b="1" dirty="0" smtClean="0">
                <a:solidFill>
                  <a:schemeClr val="bg1"/>
                </a:solidFill>
              </a:rPr>
              <a:t>these areas.</a:t>
            </a:r>
            <a:endParaRPr lang="en-AU" sz="2000" b="1" dirty="0" smtClean="0">
              <a:solidFill>
                <a:schemeClr val="bg1"/>
              </a:solidFill>
            </a:endParaRPr>
          </a:p>
        </p:txBody>
      </p:sp>
      <p:sp>
        <p:nvSpPr>
          <p:cNvPr id="6" name="Content Placeholder 29"/>
          <p:cNvSpPr txBox="1">
            <a:spLocks/>
          </p:cNvSpPr>
          <p:nvPr/>
        </p:nvSpPr>
        <p:spPr bwMode="auto">
          <a:xfrm>
            <a:off x="-118864" y="2413960"/>
            <a:ext cx="8229600" cy="990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971550" lvl="1" indent="-514350">
              <a:buFont typeface="+mj-lt"/>
              <a:buAutoNum type="arabicPeriod" startAt="2"/>
              <a:defRPr/>
            </a:pPr>
            <a:r>
              <a:rPr lang="en-AU" sz="2400" b="1" dirty="0" smtClean="0">
                <a:solidFill>
                  <a:schemeClr val="bg1"/>
                </a:solidFill>
                <a:latin typeface="+mn-lt"/>
              </a:rPr>
              <a:t>Quality</a:t>
            </a:r>
            <a:r>
              <a:rPr lang="en-AU" sz="2400" dirty="0" smtClean="0">
                <a:solidFill>
                  <a:schemeClr val="bg1"/>
                </a:solidFill>
                <a:latin typeface="+mn-lt"/>
              </a:rPr>
              <a:t>:  Quality of OER that is based </a:t>
            </a:r>
            <a:br>
              <a:rPr lang="en-AU" sz="2400" dirty="0" smtClean="0">
                <a:solidFill>
                  <a:schemeClr val="bg1"/>
                </a:solidFill>
                <a:latin typeface="+mn-lt"/>
              </a:rPr>
            </a:br>
            <a:r>
              <a:rPr lang="en-AU" sz="2400" dirty="0" smtClean="0">
                <a:solidFill>
                  <a:schemeClr val="bg1"/>
                </a:solidFill>
                <a:latin typeface="+mn-lt"/>
              </a:rPr>
              <a:t>on learning design </a:t>
            </a:r>
            <a:r>
              <a:rPr lang="en-AU" sz="1200" dirty="0" smtClean="0">
                <a:solidFill>
                  <a:schemeClr val="bg1"/>
                </a:solidFill>
                <a:latin typeface="+mn-lt"/>
              </a:rPr>
              <a:t>(</a:t>
            </a:r>
            <a:r>
              <a:rPr lang="en-GB" sz="1200" dirty="0" err="1" smtClean="0">
                <a:solidFill>
                  <a:schemeClr val="bg1"/>
                </a:solidFill>
                <a:latin typeface="+mn-lt"/>
              </a:rPr>
              <a:t>Hodgkinson-Wiliams</a:t>
            </a:r>
            <a:r>
              <a:rPr lang="en-GB" sz="1200" dirty="0" smtClean="0">
                <a:solidFill>
                  <a:schemeClr val="bg1"/>
                </a:solidFill>
                <a:latin typeface="+mn-lt"/>
              </a:rPr>
              <a:t>, C., 2010; </a:t>
            </a:r>
            <a:br>
              <a:rPr lang="en-GB" sz="1200" dirty="0" smtClean="0">
                <a:solidFill>
                  <a:schemeClr val="bg1"/>
                </a:solidFill>
                <a:latin typeface="+mn-lt"/>
              </a:rPr>
            </a:br>
            <a:r>
              <a:rPr lang="en-GB" sz="1200" dirty="0" err="1" smtClean="0">
                <a:solidFill>
                  <a:schemeClr val="bg1"/>
                </a:solidFill>
                <a:latin typeface="+mn-lt"/>
              </a:rPr>
              <a:t>Hylén</a:t>
            </a:r>
            <a:r>
              <a:rPr lang="en-GB" sz="1200" dirty="0" smtClean="0">
                <a:solidFill>
                  <a:schemeClr val="bg1"/>
                </a:solidFill>
                <a:latin typeface="+mn-lt"/>
              </a:rPr>
              <a:t>, J., 2006; Bates, T., 2011a,b).  </a:t>
            </a:r>
            <a:endParaRPr lang="en-AU" sz="1200" dirty="0" smtClean="0">
              <a:solidFill>
                <a:schemeClr val="bg1"/>
              </a:solidFill>
              <a:latin typeface="+mn-lt"/>
            </a:endParaRPr>
          </a:p>
        </p:txBody>
      </p:sp>
      <p:sp>
        <p:nvSpPr>
          <p:cNvPr id="7" name="Content Placeholder 29"/>
          <p:cNvSpPr txBox="1">
            <a:spLocks/>
          </p:cNvSpPr>
          <p:nvPr/>
        </p:nvSpPr>
        <p:spPr bwMode="auto">
          <a:xfrm>
            <a:off x="-118864" y="3524780"/>
            <a:ext cx="8229600" cy="9361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971550" lvl="1" indent="-514350">
              <a:buFont typeface="+mj-lt"/>
              <a:buAutoNum type="arabicPeriod" startAt="3"/>
              <a:defRPr/>
            </a:pPr>
            <a:r>
              <a:rPr lang="en-AU" sz="2400" b="1" dirty="0" smtClean="0">
                <a:solidFill>
                  <a:schemeClr val="bg1"/>
                </a:solidFill>
                <a:latin typeface="+mn-lt"/>
              </a:rPr>
              <a:t>Reusability</a:t>
            </a:r>
            <a:r>
              <a:rPr lang="en-AU" sz="2400" dirty="0" smtClean="0">
                <a:solidFill>
                  <a:schemeClr val="bg1"/>
                </a:solidFill>
                <a:latin typeface="+mn-lt"/>
              </a:rPr>
              <a:t>: Reusability of learning </a:t>
            </a:r>
            <a:br>
              <a:rPr lang="en-AU" sz="2400" dirty="0" smtClean="0">
                <a:solidFill>
                  <a:schemeClr val="bg1"/>
                </a:solidFill>
                <a:latin typeface="+mn-lt"/>
              </a:rPr>
            </a:br>
            <a:r>
              <a:rPr lang="en-AU" sz="2400" dirty="0" smtClean="0">
                <a:solidFill>
                  <a:schemeClr val="bg1"/>
                </a:solidFill>
                <a:latin typeface="+mn-lt"/>
              </a:rPr>
              <a:t>resources of different forms </a:t>
            </a:r>
            <a:br>
              <a:rPr lang="en-AU" sz="2400" dirty="0" smtClean="0">
                <a:solidFill>
                  <a:schemeClr val="bg1"/>
                </a:solidFill>
                <a:latin typeface="+mn-lt"/>
              </a:rPr>
            </a:br>
            <a:r>
              <a:rPr lang="en-AU" sz="1200" dirty="0" smtClean="0">
                <a:solidFill>
                  <a:schemeClr val="bg1"/>
                </a:solidFill>
                <a:latin typeface="+mn-lt"/>
              </a:rPr>
              <a:t>(</a:t>
            </a:r>
            <a:r>
              <a:rPr lang="en-GB" sz="1200" dirty="0" err="1" smtClean="0">
                <a:solidFill>
                  <a:schemeClr val="bg1"/>
                </a:solidFill>
                <a:latin typeface="+mn-lt"/>
              </a:rPr>
              <a:t>Kozinska</a:t>
            </a:r>
            <a:r>
              <a:rPr lang="en-GB" sz="1200" dirty="0" smtClean="0">
                <a:solidFill>
                  <a:schemeClr val="bg1"/>
                </a:solidFill>
                <a:latin typeface="+mn-lt"/>
              </a:rPr>
              <a:t>, K. et al., 2010; </a:t>
            </a:r>
            <a:r>
              <a:rPr lang="en-GB" sz="1200" dirty="0" err="1" smtClean="0">
                <a:solidFill>
                  <a:schemeClr val="bg1"/>
                </a:solidFill>
                <a:latin typeface="+mn-lt"/>
              </a:rPr>
              <a:t>Wiley,D</a:t>
            </a:r>
            <a:r>
              <a:rPr lang="en-GB" sz="1200" dirty="0" smtClean="0">
                <a:solidFill>
                  <a:schemeClr val="bg1"/>
                </a:solidFill>
                <a:latin typeface="+mn-lt"/>
              </a:rPr>
              <a:t>., 2007)</a:t>
            </a:r>
            <a:r>
              <a:rPr lang="en-AU" sz="1200" dirty="0" smtClean="0">
                <a:solidFill>
                  <a:schemeClr val="bg1"/>
                </a:solidFill>
                <a:latin typeface="+mn-lt"/>
              </a:rPr>
              <a:t>.</a:t>
            </a:r>
            <a:endParaRPr lang="en-AU" dirty="0" smtClean="0">
              <a:solidFill>
                <a:schemeClr val="bg1"/>
              </a:solidFill>
              <a:latin typeface="+mn-lt"/>
            </a:endParaRPr>
          </a:p>
        </p:txBody>
      </p:sp>
      <p:sp>
        <p:nvSpPr>
          <p:cNvPr id="8" name="Content Placeholder 29"/>
          <p:cNvSpPr txBox="1">
            <a:spLocks/>
          </p:cNvSpPr>
          <p:nvPr/>
        </p:nvSpPr>
        <p:spPr bwMode="auto">
          <a:xfrm>
            <a:off x="-118864" y="4581128"/>
            <a:ext cx="8229600" cy="9361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971550" lvl="1" indent="-514350">
              <a:buFont typeface="+mj-lt"/>
              <a:buAutoNum type="arabicPeriod" startAt="4"/>
              <a:defRPr/>
            </a:pPr>
            <a:r>
              <a:rPr lang="en-AU" sz="2400" b="1" dirty="0" smtClean="0">
                <a:solidFill>
                  <a:schemeClr val="bg1"/>
                </a:solidFill>
                <a:latin typeface="+mn-lt"/>
              </a:rPr>
              <a:t>Participation: </a:t>
            </a:r>
            <a:r>
              <a:rPr lang="en-AU" sz="2400" dirty="0" smtClean="0">
                <a:solidFill>
                  <a:schemeClr val="bg1"/>
                </a:solidFill>
                <a:latin typeface="+mn-lt"/>
              </a:rPr>
              <a:t>Lack of effective </a:t>
            </a:r>
            <a:r>
              <a:rPr lang="en-AU" sz="2400" dirty="0" smtClean="0">
                <a:solidFill>
                  <a:schemeClr val="bg1"/>
                </a:solidFill>
                <a:latin typeface="+mn-lt"/>
              </a:rPr>
              <a:t/>
            </a:r>
            <a:br>
              <a:rPr lang="en-AU" sz="2400" dirty="0" smtClean="0">
                <a:solidFill>
                  <a:schemeClr val="bg1"/>
                </a:solidFill>
                <a:latin typeface="+mn-lt"/>
              </a:rPr>
            </a:br>
            <a:r>
              <a:rPr lang="en-AU" sz="2400" dirty="0" smtClean="0">
                <a:solidFill>
                  <a:schemeClr val="bg1"/>
                </a:solidFill>
                <a:latin typeface="+mn-lt"/>
              </a:rPr>
              <a:t>examples </a:t>
            </a:r>
            <a:r>
              <a:rPr lang="en-AU" sz="2400" dirty="0" smtClean="0">
                <a:solidFill>
                  <a:schemeClr val="bg1"/>
                </a:solidFill>
                <a:latin typeface="+mn-lt"/>
              </a:rPr>
              <a:t>of quality students’ </a:t>
            </a:r>
            <a:r>
              <a:rPr lang="en-AU" sz="2400" dirty="0" smtClean="0">
                <a:solidFill>
                  <a:schemeClr val="bg1"/>
                </a:solidFill>
                <a:latin typeface="+mn-lt"/>
              </a:rPr>
              <a:t/>
            </a:r>
            <a:br>
              <a:rPr lang="en-AU" sz="2400" dirty="0" smtClean="0">
                <a:solidFill>
                  <a:schemeClr val="bg1"/>
                </a:solidFill>
                <a:latin typeface="+mn-lt"/>
              </a:rPr>
            </a:br>
            <a:r>
              <a:rPr lang="en-AU" sz="2400" dirty="0" smtClean="0">
                <a:solidFill>
                  <a:schemeClr val="bg1"/>
                </a:solidFill>
                <a:latin typeface="+mn-lt"/>
              </a:rPr>
              <a:t>generated </a:t>
            </a:r>
            <a:r>
              <a:rPr lang="en-AU" sz="2400" dirty="0" smtClean="0">
                <a:solidFill>
                  <a:schemeClr val="bg1"/>
                </a:solidFill>
                <a:latin typeface="+mn-lt"/>
              </a:rPr>
              <a:t>content </a:t>
            </a:r>
            <a:r>
              <a:rPr lang="en-AU" sz="1200" dirty="0" smtClean="0">
                <a:solidFill>
                  <a:schemeClr val="bg1"/>
                </a:solidFill>
                <a:latin typeface="+mn-lt"/>
              </a:rPr>
              <a:t>(</a:t>
            </a:r>
            <a:r>
              <a:rPr lang="en-GB" sz="1200" dirty="0" smtClean="0">
                <a:solidFill>
                  <a:schemeClr val="bg1"/>
                </a:solidFill>
                <a:latin typeface="+mn-lt"/>
              </a:rPr>
              <a:t>Bull, G., 2008; </a:t>
            </a:r>
            <a:r>
              <a:rPr lang="en-GB" sz="1200" dirty="0" err="1" smtClean="0">
                <a:solidFill>
                  <a:schemeClr val="bg1"/>
                </a:solidFill>
                <a:latin typeface="+mn-lt"/>
              </a:rPr>
              <a:t>Sener</a:t>
            </a:r>
            <a:r>
              <a:rPr lang="en-GB" sz="1200" dirty="0" smtClean="0">
                <a:solidFill>
                  <a:schemeClr val="bg1"/>
                </a:solidFill>
                <a:latin typeface="+mn-lt"/>
              </a:rPr>
              <a:t>, J., 2007).</a:t>
            </a:r>
            <a:endParaRPr lang="en-AU" sz="1200" dirty="0" smtClean="0">
              <a:solidFill>
                <a:schemeClr val="bg1"/>
              </a:solidFill>
              <a:latin typeface="+mn-lt"/>
            </a:endParaRPr>
          </a:p>
        </p:txBody>
      </p:sp>
      <p:sp>
        <p:nvSpPr>
          <p:cNvPr id="9" name="Content Placeholder 29"/>
          <p:cNvSpPr txBox="1">
            <a:spLocks/>
          </p:cNvSpPr>
          <p:nvPr/>
        </p:nvSpPr>
        <p:spPr bwMode="auto">
          <a:xfrm>
            <a:off x="-118864" y="1628800"/>
            <a:ext cx="6048672" cy="6649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971550" marR="0" lvl="1" indent="-51435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AU" sz="2400" b="1" i="0" u="none" strike="noStrike" kern="1200" cap="none" spc="0" normalizeH="0" baseline="0" noProof="0" dirty="0" smtClean="0">
                <a:ln>
                  <a:noFill/>
                </a:ln>
                <a:solidFill>
                  <a:schemeClr val="bg1"/>
                </a:solidFill>
                <a:effectLst/>
                <a:uLnTx/>
                <a:uFillTx/>
              </a:rPr>
              <a:t>Expertise</a:t>
            </a:r>
            <a:r>
              <a:rPr kumimoji="0" lang="en-AU" sz="2400" b="0" i="0" u="none" strike="noStrike" kern="1200" cap="none" spc="0" normalizeH="0" baseline="0" noProof="0" dirty="0" smtClean="0">
                <a:ln>
                  <a:noFill/>
                </a:ln>
                <a:solidFill>
                  <a:schemeClr val="bg1"/>
                </a:solidFill>
                <a:effectLst/>
                <a:uLnTx/>
                <a:uFillTx/>
              </a:rPr>
              <a:t>: Finding </a:t>
            </a:r>
            <a:r>
              <a:rPr lang="en-AU" sz="2400" dirty="0" smtClean="0">
                <a:solidFill>
                  <a:schemeClr val="bg1"/>
                </a:solidFill>
              </a:rPr>
              <a:t>new learning resources developers </a:t>
            </a:r>
            <a:r>
              <a:rPr kumimoji="0" lang="en-AU" sz="1200" b="0" i="0" u="none" strike="noStrike" kern="1200" cap="none" spc="0" normalizeH="0" baseline="0" noProof="0" dirty="0" smtClean="0">
                <a:ln>
                  <a:noFill/>
                </a:ln>
                <a:solidFill>
                  <a:schemeClr val="bg1"/>
                </a:solidFill>
                <a:effectLst/>
                <a:uLnTx/>
                <a:uFillTx/>
                <a:latin typeface="+mn-lt"/>
                <a:ea typeface="+mn-ea"/>
                <a:cs typeface="+mn-cs"/>
              </a:rPr>
              <a:t>(</a:t>
            </a:r>
            <a:r>
              <a:rPr kumimoji="0" lang="en-GB" sz="1200" b="0" i="0" u="none" strike="noStrike" kern="1200" cap="none" spc="0" normalizeH="0" baseline="0" noProof="0" dirty="0" err="1" smtClean="0">
                <a:ln>
                  <a:noFill/>
                </a:ln>
                <a:solidFill>
                  <a:schemeClr val="bg1"/>
                </a:solidFill>
                <a:effectLst/>
                <a:uLnTx/>
                <a:uFillTx/>
                <a:latin typeface="+mn-lt"/>
                <a:ea typeface="+mn-ea"/>
                <a:cs typeface="+mn-cs"/>
              </a:rPr>
              <a:t>Wiley,D</a:t>
            </a:r>
            <a:r>
              <a:rPr kumimoji="0" lang="en-GB" sz="1200" b="0" i="0" u="none" strike="noStrike" kern="1200" cap="none" spc="0" normalizeH="0" baseline="0" noProof="0" dirty="0" smtClean="0">
                <a:ln>
                  <a:noFill/>
                </a:ln>
                <a:solidFill>
                  <a:schemeClr val="bg1"/>
                </a:solidFill>
                <a:effectLst/>
                <a:uLnTx/>
                <a:uFillTx/>
                <a:latin typeface="+mn-lt"/>
                <a:ea typeface="+mn-ea"/>
                <a:cs typeface="+mn-cs"/>
              </a:rPr>
              <a:t>., 2007)</a:t>
            </a:r>
            <a:r>
              <a:rPr kumimoji="0" lang="en-AU" sz="1200" b="0" i="0" u="none" strike="noStrike" kern="1200" cap="none" spc="0" normalizeH="0" baseline="0" noProof="0" dirty="0" smtClean="0">
                <a:ln>
                  <a:noFill/>
                </a:ln>
                <a:solidFill>
                  <a:schemeClr val="bg1"/>
                </a:solidFill>
                <a:effectLst/>
                <a:uLnTx/>
                <a:uFillTx/>
                <a:latin typeface="+mn-lt"/>
                <a:ea typeface="+mn-ea"/>
                <a:cs typeface="+mn-cs"/>
              </a:rPr>
              <a:t>.</a:t>
            </a:r>
          </a:p>
        </p:txBody>
      </p:sp>
    </p:spTree>
    <p:extLst>
      <p:ext uri="{BB962C8B-B14F-4D97-AF65-F5344CB8AC3E}">
        <p14:creationId xmlns:p14="http://schemas.microsoft.com/office/powerpoint/2010/main" val="4275414273"/>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0">
                                            <p:txEl>
                                              <p:pRg st="0" end="0"/>
                                            </p:txEl>
                                          </p:spTgt>
                                        </p:tgtEl>
                                        <p:attrNameLst>
                                          <p:attrName>style.visibility</p:attrName>
                                        </p:attrNameLst>
                                      </p:cBhvr>
                                      <p:to>
                                        <p:strVal val="visible"/>
                                      </p:to>
                                    </p:set>
                                    <p:animEffect transition="in" filter="fade">
                                      <p:cBhvr>
                                        <p:cTn id="27" dur="1000"/>
                                        <p:tgtEl>
                                          <p:spTgt spid="30">
                                            <p:txEl>
                                              <p:pRg st="0" end="0"/>
                                            </p:txEl>
                                          </p:spTgt>
                                        </p:tgtEl>
                                      </p:cBhvr>
                                    </p:animEffect>
                                    <p:anim calcmode="lin" valueType="num">
                                      <p:cBhvr>
                                        <p:cTn id="28"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P spid="6" grpId="0" build="allAtOnce"/>
      <p:bldP spid="7" grpId="0" build="allAtOnce"/>
      <p:bldP spid="8" grpId="0" build="allAtOnce"/>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9" name="Straight Arrow Connector 8"/>
          <p:cNvCxnSpPr/>
          <p:nvPr/>
        </p:nvCxnSpPr>
        <p:spPr>
          <a:xfrm>
            <a:off x="7942294" y="5878167"/>
            <a:ext cx="587666" cy="3551"/>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1000" y="125760"/>
            <a:ext cx="8229600" cy="1143000"/>
          </a:xfrm>
        </p:spPr>
        <p:txBody>
          <a:bodyPr vert="horz" lIns="91440" tIns="45720" rIns="91440" bIns="45720" rtlCol="0" anchor="ctr">
            <a:noAutofit/>
          </a:bodyPr>
          <a:lstStyle/>
          <a:p>
            <a:r>
              <a:rPr lang="en-AU" sz="3600" b="1" dirty="0">
                <a:solidFill>
                  <a:schemeClr val="bg1"/>
                </a:solidFill>
                <a:effectLst>
                  <a:outerShdw blurRad="38100" dist="38100" dir="2700000" algn="tl">
                    <a:srgbClr val="000000">
                      <a:alpha val="43137"/>
                    </a:srgbClr>
                  </a:outerShdw>
                </a:effectLst>
              </a:rPr>
              <a:t>Design-based Research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9048110"/>
              </p:ext>
            </p:extLst>
          </p:nvPr>
        </p:nvGraphicFramePr>
        <p:xfrm>
          <a:off x="1038649" y="1138939"/>
          <a:ext cx="6917728" cy="5170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Connector 4"/>
          <p:cNvCxnSpPr/>
          <p:nvPr/>
        </p:nvCxnSpPr>
        <p:spPr>
          <a:xfrm>
            <a:off x="8523066" y="1556792"/>
            <a:ext cx="6894" cy="432137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7942294" y="1567483"/>
            <a:ext cx="587666" cy="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945741" y="2996952"/>
            <a:ext cx="577325" cy="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7945741" y="4437112"/>
            <a:ext cx="584219" cy="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83680" y="6362164"/>
            <a:ext cx="7946280" cy="523220"/>
          </a:xfrm>
          <a:prstGeom prst="rect">
            <a:avLst/>
          </a:prstGeom>
          <a:noFill/>
        </p:spPr>
        <p:txBody>
          <a:bodyPr wrap="square" rtlCol="0">
            <a:spAutoFit/>
          </a:bodyPr>
          <a:lstStyle/>
          <a:p>
            <a:r>
              <a:rPr lang="en-US" sz="1400" i="1" dirty="0">
                <a:solidFill>
                  <a:schemeClr val="bg1">
                    <a:lumMod val="50000"/>
                  </a:schemeClr>
                </a:solidFill>
              </a:rPr>
              <a:t>Herrington, J., </a:t>
            </a:r>
            <a:r>
              <a:rPr lang="en-US" sz="1400" i="1" dirty="0" err="1">
                <a:solidFill>
                  <a:schemeClr val="bg1">
                    <a:lumMod val="50000"/>
                  </a:schemeClr>
                </a:solidFill>
              </a:rPr>
              <a:t>McKenney</a:t>
            </a:r>
            <a:r>
              <a:rPr lang="en-US" sz="1400" i="1" dirty="0">
                <a:solidFill>
                  <a:schemeClr val="bg1">
                    <a:lumMod val="50000"/>
                  </a:schemeClr>
                </a:solidFill>
              </a:rPr>
              <a:t>, S., Reeves, T., &amp; Oliver, R. (2007). Design-based research and doctoral </a:t>
            </a:r>
            <a:r>
              <a:rPr lang="en-US" sz="1400" i="1" dirty="0" smtClean="0">
                <a:solidFill>
                  <a:schemeClr val="bg1">
                    <a:lumMod val="50000"/>
                  </a:schemeClr>
                </a:solidFill>
              </a:rPr>
              <a:t> students</a:t>
            </a:r>
            <a:r>
              <a:rPr lang="en-US" sz="1400" i="1" dirty="0">
                <a:solidFill>
                  <a:schemeClr val="bg1">
                    <a:lumMod val="50000"/>
                  </a:schemeClr>
                </a:solidFill>
              </a:rPr>
              <a:t>: Guidelines for preparing a dissertation proposal.</a:t>
            </a:r>
            <a:endParaRPr lang="en-AU" sz="1400" i="1" dirty="0">
              <a:solidFill>
                <a:schemeClr val="bg1">
                  <a:lumMod val="50000"/>
                </a:schemeClr>
              </a:solidFill>
            </a:endParaRPr>
          </a:p>
        </p:txBody>
      </p:sp>
    </p:spTree>
    <p:extLst>
      <p:ext uri="{BB962C8B-B14F-4D97-AF65-F5344CB8AC3E}">
        <p14:creationId xmlns:p14="http://schemas.microsoft.com/office/powerpoint/2010/main" val="925742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prstGeom prst="round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lvl="0"/>
            <a:r>
              <a:rPr lang="en-A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DBR1: Analysis </a:t>
            </a:r>
            <a:r>
              <a:rPr lang="en-A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of practical problem</a:t>
            </a:r>
            <a:endParaRPr lang="en-AU"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4" y="4509653"/>
            <a:ext cx="4176464" cy="2348114"/>
          </a:xfrm>
          <a:prstGeom prst="rect">
            <a:avLst/>
          </a:prstGeom>
          <a:effectLst>
            <a:softEdge rad="127000"/>
          </a:effectLst>
        </p:spPr>
      </p:pic>
      <p:sp>
        <p:nvSpPr>
          <p:cNvPr id="3" name="Content Placeholder 2"/>
          <p:cNvSpPr>
            <a:spLocks noGrp="1"/>
          </p:cNvSpPr>
          <p:nvPr>
            <p:ph sz="half" idx="1"/>
          </p:nvPr>
        </p:nvSpPr>
        <p:spPr>
          <a:xfrm>
            <a:off x="245368" y="1600200"/>
            <a:ext cx="4038600" cy="4525963"/>
          </a:xfrm>
        </p:spPr>
        <p:txBody>
          <a:bodyPr>
            <a:noAutofit/>
          </a:bodyPr>
          <a:lstStyle/>
          <a:p>
            <a:pPr lvl="0"/>
            <a:r>
              <a:rPr lang="en-AU" sz="2400" b="1" dirty="0" smtClean="0">
                <a:solidFill>
                  <a:schemeClr val="accent6"/>
                </a:solidFill>
              </a:rPr>
              <a:t>Literature review</a:t>
            </a:r>
          </a:p>
          <a:p>
            <a:pPr lvl="1"/>
            <a:r>
              <a:rPr lang="en-AU" sz="1600" dirty="0" smtClean="0">
                <a:solidFill>
                  <a:schemeClr val="bg1"/>
                </a:solidFill>
              </a:rPr>
              <a:t>Open Educational Resources (OERs).</a:t>
            </a:r>
          </a:p>
          <a:p>
            <a:pPr lvl="1"/>
            <a:r>
              <a:rPr lang="en-AU" sz="1600" dirty="0" smtClean="0">
                <a:solidFill>
                  <a:schemeClr val="bg1"/>
                </a:solidFill>
              </a:rPr>
              <a:t>Open licenses.</a:t>
            </a:r>
          </a:p>
          <a:p>
            <a:pPr lvl="1"/>
            <a:r>
              <a:rPr lang="en-AU" sz="1600" dirty="0" smtClean="0">
                <a:solidFill>
                  <a:schemeClr val="bg1"/>
                </a:solidFill>
              </a:rPr>
              <a:t>Student-generated </a:t>
            </a:r>
            <a:r>
              <a:rPr lang="en-AU" sz="1600" dirty="0" smtClean="0">
                <a:solidFill>
                  <a:schemeClr val="bg1"/>
                </a:solidFill>
              </a:rPr>
              <a:t>content under:</a:t>
            </a:r>
            <a:endParaRPr lang="en-AU" sz="1600" dirty="0" smtClean="0">
              <a:solidFill>
                <a:schemeClr val="bg1"/>
              </a:solidFill>
            </a:endParaRPr>
          </a:p>
          <a:p>
            <a:pPr lvl="2"/>
            <a:r>
              <a:rPr lang="en-AU" sz="1400" dirty="0" smtClean="0">
                <a:solidFill>
                  <a:schemeClr val="bg1"/>
                </a:solidFill>
              </a:rPr>
              <a:t>Cognitive surplus</a:t>
            </a:r>
          </a:p>
          <a:p>
            <a:pPr lvl="2"/>
            <a:r>
              <a:rPr lang="en-AU" sz="1400" dirty="0" smtClean="0">
                <a:solidFill>
                  <a:schemeClr val="bg1"/>
                </a:solidFill>
              </a:rPr>
              <a:t>Digital Natives </a:t>
            </a:r>
          </a:p>
          <a:p>
            <a:pPr lvl="1"/>
            <a:r>
              <a:rPr lang="en-AU" sz="1600" dirty="0" smtClean="0">
                <a:solidFill>
                  <a:schemeClr val="bg1"/>
                </a:solidFill>
              </a:rPr>
              <a:t>Evaluation of online learning resources.</a:t>
            </a:r>
          </a:p>
          <a:p>
            <a:pPr lvl="1"/>
            <a:r>
              <a:rPr lang="en-AU" sz="1600" dirty="0" smtClean="0">
                <a:solidFill>
                  <a:schemeClr val="bg1"/>
                </a:solidFill>
              </a:rPr>
              <a:t>Learning Theories (Constructivism and Learning-by-Teaching (</a:t>
            </a:r>
            <a:r>
              <a:rPr lang="en-AU" sz="1600" dirty="0" err="1" smtClean="0">
                <a:solidFill>
                  <a:schemeClr val="bg1"/>
                </a:solidFill>
              </a:rPr>
              <a:t>LdL</a:t>
            </a:r>
            <a:r>
              <a:rPr lang="en-AU" sz="1600" dirty="0" smtClean="0">
                <a:solidFill>
                  <a:schemeClr val="bg1"/>
                </a:solidFill>
              </a:rPr>
              <a:t>)).</a:t>
            </a:r>
          </a:p>
          <a:p>
            <a:r>
              <a:rPr lang="en-AU" sz="2400" b="1" dirty="0" smtClean="0">
                <a:solidFill>
                  <a:schemeClr val="accent6"/>
                </a:solidFill>
              </a:rPr>
              <a:t>Identify the problem</a:t>
            </a:r>
          </a:p>
          <a:p>
            <a:pPr lvl="1"/>
            <a:r>
              <a:rPr lang="en-AU" sz="1600" i="1" dirty="0" smtClean="0">
                <a:solidFill>
                  <a:schemeClr val="bg1"/>
                </a:solidFill>
              </a:rPr>
              <a:t>Finding a new sustainable OERs development for HEI that; runs as a service, encourages students participation to generate quality learning resources and </a:t>
            </a:r>
            <a:r>
              <a:rPr lang="en-AU" sz="1600" i="1" dirty="0">
                <a:solidFill>
                  <a:schemeClr val="bg1"/>
                </a:solidFill>
              </a:rPr>
              <a:t>advances knowledge construction of </a:t>
            </a:r>
            <a:r>
              <a:rPr lang="en-AU" sz="1600" i="1" dirty="0" smtClean="0">
                <a:solidFill>
                  <a:schemeClr val="bg1"/>
                </a:solidFill>
              </a:rPr>
              <a:t>OERs.</a:t>
            </a:r>
          </a:p>
        </p:txBody>
      </p:sp>
      <p:sp>
        <p:nvSpPr>
          <p:cNvPr id="17" name="Content Placeholder 16"/>
          <p:cNvSpPr>
            <a:spLocks noGrp="1"/>
          </p:cNvSpPr>
          <p:nvPr>
            <p:ph sz="half" idx="2"/>
          </p:nvPr>
        </p:nvSpPr>
        <p:spPr>
          <a:xfrm>
            <a:off x="3923928" y="1556792"/>
            <a:ext cx="4038600" cy="4525963"/>
          </a:xfrm>
        </p:spPr>
        <p:txBody>
          <a:bodyPr>
            <a:noAutofit/>
          </a:bodyPr>
          <a:lstStyle/>
          <a:p>
            <a:r>
              <a:rPr lang="en-AU" sz="2400" b="1" dirty="0">
                <a:solidFill>
                  <a:schemeClr val="accent6"/>
                </a:solidFill>
              </a:rPr>
              <a:t>Barriers and challenges </a:t>
            </a:r>
            <a:endParaRPr lang="en-AU" sz="2400" b="1" dirty="0" smtClean="0">
              <a:solidFill>
                <a:schemeClr val="accent6"/>
              </a:solidFill>
            </a:endParaRPr>
          </a:p>
          <a:p>
            <a:pPr lvl="1"/>
            <a:r>
              <a:rPr lang="en-AU" sz="1600" dirty="0" smtClean="0">
                <a:solidFill>
                  <a:schemeClr val="bg1"/>
                </a:solidFill>
              </a:rPr>
              <a:t>Raising </a:t>
            </a:r>
            <a:r>
              <a:rPr lang="en-AU" sz="1600" dirty="0">
                <a:solidFill>
                  <a:schemeClr val="bg1"/>
                </a:solidFill>
              </a:rPr>
              <a:t>awareness of Open Educational Movement and open </a:t>
            </a:r>
            <a:r>
              <a:rPr lang="en-AU" sz="1600" dirty="0" smtClean="0">
                <a:solidFill>
                  <a:schemeClr val="bg1"/>
                </a:solidFill>
              </a:rPr>
              <a:t>publishing.</a:t>
            </a:r>
            <a:endParaRPr lang="en-AU" sz="1600" dirty="0">
              <a:solidFill>
                <a:schemeClr val="bg1"/>
              </a:solidFill>
            </a:endParaRPr>
          </a:p>
          <a:p>
            <a:pPr lvl="1"/>
            <a:r>
              <a:rPr lang="en-AU" sz="1600" dirty="0">
                <a:solidFill>
                  <a:schemeClr val="bg1"/>
                </a:solidFill>
              </a:rPr>
              <a:t>Scaffolding student in generating learning </a:t>
            </a:r>
            <a:r>
              <a:rPr lang="en-AU" sz="1600" dirty="0" smtClean="0">
                <a:solidFill>
                  <a:schemeClr val="bg1"/>
                </a:solidFill>
              </a:rPr>
              <a:t>resources.</a:t>
            </a:r>
            <a:endParaRPr lang="en-AU" sz="1600" dirty="0">
              <a:solidFill>
                <a:schemeClr val="bg1"/>
              </a:solidFill>
            </a:endParaRPr>
          </a:p>
          <a:p>
            <a:pPr lvl="1"/>
            <a:r>
              <a:rPr lang="en-AU" sz="1600" dirty="0">
                <a:solidFill>
                  <a:schemeClr val="bg1"/>
                </a:solidFill>
              </a:rPr>
              <a:t>Assessing fitness of student-generated content to </a:t>
            </a:r>
            <a:r>
              <a:rPr lang="en-AU" sz="1600" dirty="0" smtClean="0">
                <a:solidFill>
                  <a:schemeClr val="bg1"/>
                </a:solidFill>
              </a:rPr>
              <a:t>OER.</a:t>
            </a:r>
            <a:endParaRPr lang="en-AU" sz="1600" dirty="0">
              <a:solidFill>
                <a:schemeClr val="bg1"/>
              </a:solidFill>
            </a:endParaRPr>
          </a:p>
          <a:p>
            <a:pPr lvl="1"/>
            <a:r>
              <a:rPr lang="en-AU" sz="1600" dirty="0">
                <a:solidFill>
                  <a:schemeClr val="bg1"/>
                </a:solidFill>
              </a:rPr>
              <a:t>Evaluating student learning  performance through generating </a:t>
            </a:r>
            <a:r>
              <a:rPr lang="en-AU" sz="1600" dirty="0" smtClean="0">
                <a:solidFill>
                  <a:schemeClr val="bg1"/>
                </a:solidFill>
              </a:rPr>
              <a:t>OER.</a:t>
            </a:r>
            <a:endParaRPr lang="en-AU" sz="1600" dirty="0">
              <a:solidFill>
                <a:schemeClr val="bg1"/>
              </a:solidFill>
            </a:endParaRPr>
          </a:p>
          <a:p>
            <a:r>
              <a:rPr lang="en-AU" sz="2400" b="1" dirty="0">
                <a:solidFill>
                  <a:schemeClr val="accent6"/>
                </a:solidFill>
              </a:rPr>
              <a:t>Propose a solution </a:t>
            </a:r>
          </a:p>
          <a:p>
            <a:pPr lvl="1"/>
            <a:r>
              <a:rPr lang="en-AU" sz="1600" dirty="0">
                <a:solidFill>
                  <a:schemeClr val="bg1"/>
                </a:solidFill>
              </a:rPr>
              <a:t>Tapping into student-generated content through engaging them in generating learning </a:t>
            </a:r>
            <a:r>
              <a:rPr lang="en-AU" sz="1600" dirty="0" smtClean="0">
                <a:solidFill>
                  <a:schemeClr val="bg1"/>
                </a:solidFill>
              </a:rPr>
              <a:t>resources</a:t>
            </a:r>
            <a:br>
              <a:rPr lang="en-AU" sz="1600" dirty="0" smtClean="0">
                <a:solidFill>
                  <a:schemeClr val="bg1"/>
                </a:solidFill>
              </a:rPr>
            </a:br>
            <a:r>
              <a:rPr lang="en-AU" sz="1600" dirty="0" smtClean="0">
                <a:solidFill>
                  <a:schemeClr val="bg1"/>
                </a:solidFill>
              </a:rPr>
              <a:t>as </a:t>
            </a:r>
            <a:r>
              <a:rPr lang="en-AU" sz="1600" dirty="0">
                <a:solidFill>
                  <a:schemeClr val="bg1"/>
                </a:solidFill>
              </a:rPr>
              <a:t>they go through </a:t>
            </a:r>
            <a:r>
              <a:rPr lang="en-AU" sz="1600" dirty="0" smtClean="0">
                <a:solidFill>
                  <a:schemeClr val="bg1"/>
                </a:solidFill>
              </a:rPr>
              <a:t>their</a:t>
            </a:r>
            <a:br>
              <a:rPr lang="en-AU" sz="1600" dirty="0" smtClean="0">
                <a:solidFill>
                  <a:schemeClr val="bg1"/>
                </a:solidFill>
              </a:rPr>
            </a:br>
            <a:r>
              <a:rPr lang="en-AU" sz="1600" dirty="0" smtClean="0">
                <a:solidFill>
                  <a:schemeClr val="bg1"/>
                </a:solidFill>
              </a:rPr>
              <a:t>university </a:t>
            </a:r>
            <a:r>
              <a:rPr lang="en-AU" sz="1600" dirty="0">
                <a:solidFill>
                  <a:schemeClr val="bg1"/>
                </a:solidFill>
              </a:rPr>
              <a:t>years. </a:t>
            </a:r>
          </a:p>
          <a:p>
            <a:endParaRPr lang="en-US"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36" name="Elbow Connector 35"/>
          <p:cNvCxnSpPr/>
          <p:nvPr/>
        </p:nvCxnSpPr>
        <p:spPr>
          <a:xfrm rot="16200000" flipH="1">
            <a:off x="2590018" y="2383122"/>
            <a:ext cx="1044003" cy="759721"/>
          </a:xfrm>
          <a:prstGeom prst="bentConnector2">
            <a:avLst/>
          </a:prstGeom>
          <a:ln w="38100">
            <a:solidFill>
              <a:schemeClr val="bg2">
                <a:lumMod val="2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lvl="0"/>
            <a:r>
              <a:rPr lang="en-A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DBR2: Development </a:t>
            </a:r>
            <a:r>
              <a:rPr lang="en-A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of solutions using existing </a:t>
            </a:r>
            <a:br>
              <a:rPr lang="en-A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A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design principles and technology innovation</a:t>
            </a:r>
            <a:endParaRPr lang="en-A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8" name="Group 7"/>
          <p:cNvGrpSpPr/>
          <p:nvPr/>
        </p:nvGrpSpPr>
        <p:grpSpPr>
          <a:xfrm>
            <a:off x="827584" y="1715799"/>
            <a:ext cx="7049930" cy="4956794"/>
            <a:chOff x="-567988" y="548680"/>
            <a:chExt cx="8955954" cy="6192688"/>
          </a:xfrm>
        </p:grpSpPr>
        <p:sp>
          <p:nvSpPr>
            <p:cNvPr id="9" name="Rectangle 8"/>
            <p:cNvSpPr/>
            <p:nvPr/>
          </p:nvSpPr>
          <p:spPr>
            <a:xfrm>
              <a:off x="2843808" y="548680"/>
              <a:ext cx="2880320" cy="1247655"/>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chemeClr val="tx1"/>
                  </a:solidFill>
                </a:rPr>
                <a:t>Building Content </a:t>
              </a:r>
              <a:endParaRPr lang="en-US" sz="2000" b="1" dirty="0">
                <a:solidFill>
                  <a:schemeClr val="tx1"/>
                </a:solidFill>
              </a:endParaRPr>
            </a:p>
          </p:txBody>
        </p:sp>
        <p:sp>
          <p:nvSpPr>
            <p:cNvPr id="10" name="Rectangle 9"/>
            <p:cNvSpPr/>
            <p:nvPr/>
          </p:nvSpPr>
          <p:spPr>
            <a:xfrm>
              <a:off x="2843808" y="2321038"/>
              <a:ext cx="2880320" cy="1247655"/>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chemeClr val="tx1"/>
                  </a:solidFill>
                </a:rPr>
                <a:t>Evaluating</a:t>
              </a:r>
              <a:endParaRPr lang="en-US" sz="2000" b="1" dirty="0">
                <a:solidFill>
                  <a:schemeClr val="tx1"/>
                </a:solidFill>
              </a:endParaRPr>
            </a:p>
          </p:txBody>
        </p:sp>
        <p:sp>
          <p:nvSpPr>
            <p:cNvPr id="11" name="Rectangle 10"/>
            <p:cNvSpPr/>
            <p:nvPr/>
          </p:nvSpPr>
          <p:spPr>
            <a:xfrm>
              <a:off x="2843808" y="4005064"/>
              <a:ext cx="2880320" cy="1247655"/>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a:solidFill>
                    <a:schemeClr val="tx1"/>
                  </a:solidFill>
                </a:rPr>
                <a:t>Publishing</a:t>
              </a:r>
            </a:p>
          </p:txBody>
        </p:sp>
        <p:sp>
          <p:nvSpPr>
            <p:cNvPr id="12" name="Flowchart: Magnetic Disk 11"/>
            <p:cNvSpPr/>
            <p:nvPr/>
          </p:nvSpPr>
          <p:spPr>
            <a:xfrm>
              <a:off x="3563888" y="5733256"/>
              <a:ext cx="1440160" cy="1008112"/>
            </a:xfrm>
            <a:prstGeom prst="flowChartMagneticDisk">
              <a:avLst/>
            </a:prstGeom>
            <a:solidFill>
              <a:srgbClr val="CCFF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OER</a:t>
              </a:r>
              <a:endParaRPr lang="en-US" sz="2000" b="1" dirty="0">
                <a:solidFill>
                  <a:schemeClr val="tx1"/>
                </a:solidFill>
              </a:endParaRPr>
            </a:p>
          </p:txBody>
        </p:sp>
        <p:sp>
          <p:nvSpPr>
            <p:cNvPr id="13" name="Rectangle 12"/>
            <p:cNvSpPr/>
            <p:nvPr/>
          </p:nvSpPr>
          <p:spPr>
            <a:xfrm>
              <a:off x="6660232" y="2498896"/>
              <a:ext cx="1727734" cy="891938"/>
            </a:xfrm>
            <a:prstGeom prst="rect">
              <a:avLst/>
            </a:prstGeom>
            <a:solidFill>
              <a:srgbClr val="CCFF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Learning Resources</a:t>
              </a:r>
              <a:endParaRPr lang="en-US" sz="2000" b="1" dirty="0">
                <a:solidFill>
                  <a:schemeClr val="tx1"/>
                </a:solidFill>
              </a:endParaRPr>
            </a:p>
          </p:txBody>
        </p:sp>
        <p:sp>
          <p:nvSpPr>
            <p:cNvPr id="14" name="Rectangle 13"/>
            <p:cNvSpPr/>
            <p:nvPr/>
          </p:nvSpPr>
          <p:spPr>
            <a:xfrm>
              <a:off x="-567988" y="2636912"/>
              <a:ext cx="2475692" cy="858097"/>
            </a:xfrm>
            <a:prstGeom prst="rect">
              <a:avLst/>
            </a:prstGeom>
            <a:solidFill>
              <a:srgbClr val="CCFF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Academics</a:t>
              </a:r>
              <a:endParaRPr lang="en-US" sz="2400" b="1" dirty="0">
                <a:solidFill>
                  <a:schemeClr val="tx1"/>
                </a:solidFill>
              </a:endParaRPr>
            </a:p>
          </p:txBody>
        </p:sp>
        <p:cxnSp>
          <p:nvCxnSpPr>
            <p:cNvPr id="15" name="Straight Arrow Connector 14"/>
            <p:cNvCxnSpPr>
              <a:stCxn id="10" idx="3"/>
              <a:endCxn id="13" idx="1"/>
            </p:cNvCxnSpPr>
            <p:nvPr/>
          </p:nvCxnSpPr>
          <p:spPr>
            <a:xfrm flipV="1">
              <a:off x="5724128" y="2944865"/>
              <a:ext cx="936104" cy="1"/>
            </a:xfrm>
            <a:prstGeom prst="straightConnector1">
              <a:avLst/>
            </a:prstGeom>
            <a:ln w="3810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12" idx="4"/>
              <a:endCxn id="13" idx="2"/>
            </p:cNvCxnSpPr>
            <p:nvPr/>
          </p:nvCxnSpPr>
          <p:spPr>
            <a:xfrm flipV="1">
              <a:off x="5004048" y="3390834"/>
              <a:ext cx="2520051" cy="2846478"/>
            </a:xfrm>
            <a:prstGeom prst="bentConnector2">
              <a:avLst/>
            </a:prstGeom>
            <a:ln w="38100">
              <a:solidFill>
                <a:schemeClr val="bg2">
                  <a:lumMod val="2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13" idx="0"/>
              <a:endCxn id="9" idx="3"/>
            </p:cNvCxnSpPr>
            <p:nvPr/>
          </p:nvCxnSpPr>
          <p:spPr>
            <a:xfrm rot="16200000" flipV="1">
              <a:off x="5960920" y="935716"/>
              <a:ext cx="1326388" cy="1799971"/>
            </a:xfrm>
            <a:prstGeom prst="bentConnector2">
              <a:avLst/>
            </a:prstGeom>
            <a:ln w="38100">
              <a:solidFill>
                <a:schemeClr val="bg2">
                  <a:lumMod val="2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27" idx="3"/>
              <a:endCxn id="9" idx="1"/>
            </p:cNvCxnSpPr>
            <p:nvPr/>
          </p:nvCxnSpPr>
          <p:spPr>
            <a:xfrm>
              <a:off x="2037761" y="1172507"/>
              <a:ext cx="806048" cy="1"/>
            </a:xfrm>
            <a:prstGeom prst="straightConnector1">
              <a:avLst/>
            </a:prstGeom>
            <a:ln w="3810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4" idx="3"/>
            </p:cNvCxnSpPr>
            <p:nvPr/>
          </p:nvCxnSpPr>
          <p:spPr>
            <a:xfrm>
              <a:off x="1907704" y="3065960"/>
              <a:ext cx="954311" cy="0"/>
            </a:xfrm>
            <a:prstGeom prst="straightConnector1">
              <a:avLst/>
            </a:prstGeom>
            <a:ln w="3810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2"/>
              <a:endCxn id="10" idx="0"/>
            </p:cNvCxnSpPr>
            <p:nvPr/>
          </p:nvCxnSpPr>
          <p:spPr>
            <a:xfrm>
              <a:off x="4283968" y="1796335"/>
              <a:ext cx="0" cy="524703"/>
            </a:xfrm>
            <a:prstGeom prst="straightConnector1">
              <a:avLst/>
            </a:prstGeom>
            <a:ln w="3810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2"/>
              <a:endCxn id="11" idx="0"/>
            </p:cNvCxnSpPr>
            <p:nvPr/>
          </p:nvCxnSpPr>
          <p:spPr>
            <a:xfrm>
              <a:off x="4283968" y="3568693"/>
              <a:ext cx="0" cy="436371"/>
            </a:xfrm>
            <a:prstGeom prst="straightConnector1">
              <a:avLst/>
            </a:prstGeom>
            <a:ln w="3810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1" idx="2"/>
            </p:cNvCxnSpPr>
            <p:nvPr/>
          </p:nvCxnSpPr>
          <p:spPr>
            <a:xfrm>
              <a:off x="4283968" y="5252719"/>
              <a:ext cx="0" cy="480537"/>
            </a:xfrm>
            <a:prstGeom prst="straightConnector1">
              <a:avLst/>
            </a:prstGeom>
            <a:ln w="3810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5708" y="1954775"/>
              <a:ext cx="2103528" cy="448391"/>
            </a:xfrm>
            <a:prstGeom prst="rect">
              <a:avLst/>
            </a:prstGeom>
            <a:solidFill>
              <a:schemeClr val="tx1"/>
            </a:solidFill>
            <a:ln>
              <a:noFill/>
            </a:ln>
          </p:spPr>
          <p:txBody>
            <a:bodyPr wrap="none" rtlCol="0">
              <a:spAutoFit/>
            </a:bodyPr>
            <a:lstStyle/>
            <a:p>
              <a:r>
                <a:rPr lang="en-US" b="1" dirty="0" smtClean="0">
                  <a:solidFill>
                    <a:schemeClr val="bg1"/>
                  </a:solidFill>
                </a:rPr>
                <a:t>Peer assessment </a:t>
              </a:r>
              <a:endParaRPr lang="en-US" b="1" dirty="0">
                <a:solidFill>
                  <a:schemeClr val="bg1"/>
                </a:solidFill>
              </a:endParaRPr>
            </a:p>
          </p:txBody>
        </p:sp>
        <p:sp>
          <p:nvSpPr>
            <p:cNvPr id="25" name="TextBox 24"/>
            <p:cNvSpPr txBox="1"/>
            <p:nvPr/>
          </p:nvSpPr>
          <p:spPr>
            <a:xfrm>
              <a:off x="7164288" y="1052736"/>
              <a:ext cx="977289" cy="448391"/>
            </a:xfrm>
            <a:prstGeom prst="rect">
              <a:avLst/>
            </a:prstGeom>
            <a:solidFill>
              <a:schemeClr val="tx1"/>
            </a:solidFill>
            <a:ln>
              <a:noFill/>
            </a:ln>
          </p:spPr>
          <p:txBody>
            <a:bodyPr wrap="none" rtlCol="0">
              <a:spAutoFit/>
            </a:bodyPr>
            <a:lstStyle/>
            <a:p>
              <a:r>
                <a:rPr lang="en-US" b="1" dirty="0" smtClean="0">
                  <a:solidFill>
                    <a:schemeClr val="bg1"/>
                  </a:solidFill>
                </a:rPr>
                <a:t>Refine </a:t>
              </a:r>
              <a:endParaRPr lang="en-US" b="1" dirty="0">
                <a:solidFill>
                  <a:schemeClr val="bg1"/>
                </a:solidFill>
              </a:endParaRPr>
            </a:p>
          </p:txBody>
        </p:sp>
        <p:sp>
          <p:nvSpPr>
            <p:cNvPr id="26" name="TextBox 25"/>
            <p:cNvSpPr txBox="1"/>
            <p:nvPr/>
          </p:nvSpPr>
          <p:spPr>
            <a:xfrm>
              <a:off x="7107800" y="5939988"/>
              <a:ext cx="873719" cy="448391"/>
            </a:xfrm>
            <a:prstGeom prst="rect">
              <a:avLst/>
            </a:prstGeom>
            <a:solidFill>
              <a:schemeClr val="tx1"/>
            </a:solidFill>
            <a:ln>
              <a:noFill/>
            </a:ln>
          </p:spPr>
          <p:txBody>
            <a:bodyPr wrap="none" rtlCol="0">
              <a:spAutoFit/>
            </a:bodyPr>
            <a:lstStyle/>
            <a:p>
              <a:r>
                <a:rPr lang="en-US" b="1" dirty="0" smtClean="0">
                  <a:solidFill>
                    <a:schemeClr val="bg1"/>
                  </a:solidFill>
                </a:rPr>
                <a:t>Reuse</a:t>
              </a:r>
              <a:endParaRPr lang="en-US" b="1" dirty="0">
                <a:solidFill>
                  <a:schemeClr val="bg1"/>
                </a:solidFill>
              </a:endParaRPr>
            </a:p>
          </p:txBody>
        </p:sp>
        <p:sp>
          <p:nvSpPr>
            <p:cNvPr id="27" name="Rectangle 26"/>
            <p:cNvSpPr/>
            <p:nvPr/>
          </p:nvSpPr>
          <p:spPr>
            <a:xfrm>
              <a:off x="-19131" y="704454"/>
              <a:ext cx="2056892" cy="936104"/>
            </a:xfrm>
            <a:prstGeom prst="rect">
              <a:avLst/>
            </a:prstGeom>
            <a:solidFill>
              <a:srgbClr val="CCFF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University Students</a:t>
              </a:r>
              <a:endParaRPr lang="en-US" sz="2000" b="1" dirty="0">
                <a:solidFill>
                  <a:schemeClr val="tx1"/>
                </a:solidFill>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prstGeom prst="round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lvl="0"/>
            <a:r>
              <a:rPr lang="en-A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DBR3.1: Iterative </a:t>
            </a:r>
            <a:r>
              <a:rPr lang="en-A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cycles of testing </a:t>
            </a:r>
            <a:br>
              <a:rPr lang="en-A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A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and refinement of solution in practice</a:t>
            </a:r>
            <a:endParaRPr lang="en-A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TextBox 7"/>
          <p:cNvSpPr txBox="1"/>
          <p:nvPr/>
        </p:nvSpPr>
        <p:spPr>
          <a:xfrm>
            <a:off x="528783" y="1656090"/>
            <a:ext cx="3971209" cy="2492990"/>
          </a:xfrm>
          <a:prstGeom prst="rect">
            <a:avLst/>
          </a:prstGeom>
          <a:noFill/>
        </p:spPr>
        <p:txBody>
          <a:bodyPr wrap="square" rtlCol="0">
            <a:spAutoFit/>
          </a:bodyPr>
          <a:lstStyle/>
          <a:p>
            <a:r>
              <a:rPr lang="en-US" sz="2400" b="1" dirty="0" smtClean="0">
                <a:solidFill>
                  <a:srgbClr val="7030A0"/>
                </a:solidFill>
                <a:effectLst>
                  <a:outerShdw blurRad="38100" dist="38100" dir="2700000" algn="tl">
                    <a:srgbClr val="000000">
                      <a:alpha val="43137"/>
                    </a:srgbClr>
                  </a:outerShdw>
                </a:effectLst>
                <a:latin typeface="Snap ITC" panose="04040A07060A02020202" pitchFamily="82" charset="0"/>
              </a:rPr>
              <a:t>1. </a:t>
            </a:r>
            <a:r>
              <a:rPr lang="en-US" sz="2400" b="1" dirty="0" smtClean="0">
                <a:solidFill>
                  <a:srgbClr val="7030A0"/>
                </a:solidFill>
                <a:effectLst>
                  <a:outerShdw blurRad="38100" dist="38100" dir="2700000" algn="tl">
                    <a:srgbClr val="000000">
                      <a:alpha val="43137"/>
                    </a:srgbClr>
                  </a:outerShdw>
                </a:effectLst>
              </a:rPr>
              <a:t>Engaging </a:t>
            </a:r>
            <a:r>
              <a:rPr lang="en-US" sz="2400" b="1" dirty="0">
                <a:solidFill>
                  <a:srgbClr val="7030A0"/>
                </a:solidFill>
                <a:effectLst>
                  <a:outerShdw blurRad="38100" dist="38100" dir="2700000" algn="tl">
                    <a:srgbClr val="000000">
                      <a:alpha val="43137"/>
                    </a:srgbClr>
                  </a:outerShdw>
                </a:effectLst>
              </a:rPr>
              <a:t>University </a:t>
            </a:r>
            <a:r>
              <a:rPr lang="en-US" sz="2400" b="1" dirty="0" smtClean="0">
                <a:solidFill>
                  <a:srgbClr val="7030A0"/>
                </a:solidFill>
                <a:effectLst>
                  <a:outerShdw blurRad="38100" dist="38100" dir="2700000" algn="tl">
                    <a:srgbClr val="000000">
                      <a:alpha val="43137"/>
                    </a:srgbClr>
                  </a:outerShdw>
                </a:effectLst>
              </a:rPr>
              <a:t/>
            </a:r>
            <a:br>
              <a:rPr lang="en-US" sz="2400" b="1" dirty="0" smtClean="0">
                <a:solidFill>
                  <a:srgbClr val="7030A0"/>
                </a:solidFill>
                <a:effectLst>
                  <a:outerShdw blurRad="38100" dist="38100" dir="2700000" algn="tl">
                    <a:srgbClr val="000000">
                      <a:alpha val="43137"/>
                    </a:srgbClr>
                  </a:outerShdw>
                </a:effectLst>
              </a:rPr>
            </a:br>
            <a:r>
              <a:rPr lang="en-US" sz="2400" b="1" dirty="0" smtClean="0">
                <a:solidFill>
                  <a:srgbClr val="7030A0"/>
                </a:solidFill>
                <a:effectLst>
                  <a:outerShdw blurRad="38100" dist="38100" dir="2700000" algn="tl">
                    <a:srgbClr val="000000">
                      <a:alpha val="43137"/>
                    </a:srgbClr>
                  </a:outerShdw>
                </a:effectLst>
              </a:rPr>
              <a:t>      Students </a:t>
            </a:r>
            <a:endParaRPr lang="en-US" sz="2400" dirty="0" smtClean="0">
              <a:solidFill>
                <a:srgbClr val="7030A0"/>
              </a:solidFill>
            </a:endParaRPr>
          </a:p>
          <a:p>
            <a:pPr marL="285750" indent="-285750">
              <a:buFont typeface="Arial" panose="020B0604020202020204" pitchFamily="34" charset="0"/>
              <a:buChar char="•"/>
            </a:pPr>
            <a:r>
              <a:rPr lang="en-US" dirty="0" smtClean="0">
                <a:solidFill>
                  <a:schemeClr val="bg1"/>
                </a:solidFill>
              </a:rPr>
              <a:t>Roles of students, teachers and researcher.</a:t>
            </a:r>
          </a:p>
          <a:p>
            <a:pPr marL="285750" indent="-285750">
              <a:buFont typeface="Arial" panose="020B0604020202020204" pitchFamily="34" charset="0"/>
              <a:buChar char="•"/>
            </a:pPr>
            <a:r>
              <a:rPr lang="en-US" dirty="0" smtClean="0">
                <a:solidFill>
                  <a:schemeClr val="bg1"/>
                </a:solidFill>
              </a:rPr>
              <a:t>Relationships between all stakeholders .</a:t>
            </a:r>
          </a:p>
          <a:p>
            <a:pPr marL="285750" indent="-285750">
              <a:buFont typeface="Arial" panose="020B0604020202020204" pitchFamily="34" charset="0"/>
              <a:buChar char="•"/>
            </a:pPr>
            <a:r>
              <a:rPr lang="en-US" dirty="0" smtClean="0">
                <a:solidFill>
                  <a:schemeClr val="bg1"/>
                </a:solidFill>
              </a:rPr>
              <a:t>Communications via LMS services and face-to-face mode.</a:t>
            </a:r>
            <a:endParaRPr lang="en-US" dirty="0">
              <a:solidFill>
                <a:schemeClr val="bg1"/>
              </a:solidFill>
            </a:endParaRPr>
          </a:p>
        </p:txBody>
      </p:sp>
      <p:sp>
        <p:nvSpPr>
          <p:cNvPr id="9" name="TextBox 8"/>
          <p:cNvSpPr txBox="1"/>
          <p:nvPr/>
        </p:nvSpPr>
        <p:spPr>
          <a:xfrm>
            <a:off x="4616193" y="1700808"/>
            <a:ext cx="4263296" cy="2492990"/>
          </a:xfrm>
          <a:prstGeom prst="rect">
            <a:avLst/>
          </a:prstGeom>
          <a:noFill/>
        </p:spPr>
        <p:txBody>
          <a:bodyPr wrap="square" rtlCol="0">
            <a:spAutoFit/>
          </a:bodyPr>
          <a:lstStyle/>
          <a:p>
            <a:r>
              <a:rPr lang="en-US" sz="2400" b="1" dirty="0" smtClean="0">
                <a:solidFill>
                  <a:srgbClr val="7030A0"/>
                </a:solidFill>
                <a:effectLst>
                  <a:outerShdw blurRad="38100" dist="38100" dir="2700000" algn="tl">
                    <a:srgbClr val="000000">
                      <a:alpha val="43137"/>
                    </a:srgbClr>
                  </a:outerShdw>
                </a:effectLst>
                <a:latin typeface="Snap ITC" panose="04040A07060A02020202" pitchFamily="82" charset="0"/>
              </a:rPr>
              <a:t>2. </a:t>
            </a:r>
            <a:r>
              <a:rPr lang="en-US" sz="2400" b="1" dirty="0" smtClean="0">
                <a:solidFill>
                  <a:srgbClr val="7030A0"/>
                </a:solidFill>
                <a:effectLst>
                  <a:outerShdw blurRad="38100" dist="38100" dir="2700000" algn="tl">
                    <a:srgbClr val="000000">
                      <a:alpha val="43137"/>
                    </a:srgbClr>
                  </a:outerShdw>
                </a:effectLst>
              </a:rPr>
              <a:t>Producing </a:t>
            </a:r>
            <a:r>
              <a:rPr lang="en-US" sz="2400" b="1" dirty="0">
                <a:solidFill>
                  <a:srgbClr val="7030A0"/>
                </a:solidFill>
                <a:effectLst>
                  <a:outerShdw blurRad="38100" dist="38100" dir="2700000" algn="tl">
                    <a:srgbClr val="000000">
                      <a:alpha val="43137"/>
                    </a:srgbClr>
                  </a:outerShdw>
                </a:effectLst>
              </a:rPr>
              <a:t>Learning </a:t>
            </a:r>
            <a:r>
              <a:rPr lang="en-US" sz="2400" b="1" dirty="0" smtClean="0">
                <a:solidFill>
                  <a:srgbClr val="7030A0"/>
                </a:solidFill>
                <a:effectLst>
                  <a:outerShdw blurRad="38100" dist="38100" dir="2700000" algn="tl">
                    <a:srgbClr val="000000">
                      <a:alpha val="43137"/>
                    </a:srgbClr>
                  </a:outerShdw>
                </a:effectLst>
              </a:rPr>
              <a:t>  </a:t>
            </a:r>
            <a:br>
              <a:rPr lang="en-US" sz="2400" b="1" dirty="0" smtClean="0">
                <a:solidFill>
                  <a:srgbClr val="7030A0"/>
                </a:solidFill>
                <a:effectLst>
                  <a:outerShdw blurRad="38100" dist="38100" dir="2700000" algn="tl">
                    <a:srgbClr val="000000">
                      <a:alpha val="43137"/>
                    </a:srgbClr>
                  </a:outerShdw>
                </a:effectLst>
              </a:rPr>
            </a:br>
            <a:r>
              <a:rPr lang="en-US" sz="2400" b="1" dirty="0" smtClean="0">
                <a:solidFill>
                  <a:srgbClr val="7030A0"/>
                </a:solidFill>
                <a:effectLst>
                  <a:outerShdw blurRad="38100" dist="38100" dir="2700000" algn="tl">
                    <a:srgbClr val="000000">
                      <a:alpha val="43137"/>
                    </a:srgbClr>
                  </a:outerShdw>
                </a:effectLst>
              </a:rPr>
              <a:t>       Resources</a:t>
            </a:r>
            <a:endParaRPr lang="en-US" sz="2400" dirty="0" smtClean="0">
              <a:solidFill>
                <a:srgbClr val="7030A0"/>
              </a:solidFill>
            </a:endParaRPr>
          </a:p>
          <a:p>
            <a:pPr marL="285750" indent="-285750">
              <a:buFont typeface="Arial" panose="020B0604020202020204" pitchFamily="34" charset="0"/>
              <a:buChar char="•"/>
            </a:pPr>
            <a:r>
              <a:rPr lang="en-US" dirty="0" smtClean="0">
                <a:solidFill>
                  <a:schemeClr val="bg1"/>
                </a:solidFill>
              </a:rPr>
              <a:t>Integration of OER development model to unit learning design. </a:t>
            </a:r>
          </a:p>
          <a:p>
            <a:pPr marL="285750" indent="-285750">
              <a:buFont typeface="Arial" panose="020B0604020202020204" pitchFamily="34" charset="0"/>
              <a:buChar char="•"/>
            </a:pPr>
            <a:r>
              <a:rPr lang="en-US" dirty="0" smtClean="0">
                <a:solidFill>
                  <a:schemeClr val="bg1"/>
                </a:solidFill>
              </a:rPr>
              <a:t>Setting up workshops to raise awareness and developing skills.</a:t>
            </a:r>
          </a:p>
          <a:p>
            <a:pPr marL="285750" indent="-285750">
              <a:buFont typeface="Arial" panose="020B0604020202020204" pitchFamily="34" charset="0"/>
              <a:buChar char="•"/>
            </a:pPr>
            <a:r>
              <a:rPr lang="en-US" dirty="0" smtClean="0">
                <a:solidFill>
                  <a:schemeClr val="bg1"/>
                </a:solidFill>
              </a:rPr>
              <a:t>Utilizing Web 2.0 tools.</a:t>
            </a:r>
          </a:p>
          <a:p>
            <a:pPr marL="285750" indent="-285750">
              <a:buFont typeface="Arial" panose="020B0604020202020204" pitchFamily="34" charset="0"/>
              <a:buChar char="•"/>
            </a:pPr>
            <a:r>
              <a:rPr lang="en-US" dirty="0" smtClean="0">
                <a:solidFill>
                  <a:schemeClr val="bg1"/>
                </a:solidFill>
              </a:rPr>
              <a:t>Feedback from peers and teaching team.</a:t>
            </a:r>
          </a:p>
        </p:txBody>
      </p:sp>
      <p:sp>
        <p:nvSpPr>
          <p:cNvPr id="10" name="TextBox 9"/>
          <p:cNvSpPr txBox="1"/>
          <p:nvPr/>
        </p:nvSpPr>
        <p:spPr>
          <a:xfrm>
            <a:off x="4616193" y="4293096"/>
            <a:ext cx="4527807" cy="2215991"/>
          </a:xfrm>
          <a:prstGeom prst="rect">
            <a:avLst/>
          </a:prstGeom>
          <a:noFill/>
        </p:spPr>
        <p:txBody>
          <a:bodyPr wrap="square" rtlCol="0">
            <a:spAutoFit/>
          </a:bodyPr>
          <a:lstStyle/>
          <a:p>
            <a:r>
              <a:rPr lang="en-US" sz="2400" b="1" dirty="0" smtClean="0">
                <a:solidFill>
                  <a:srgbClr val="7030A0"/>
                </a:solidFill>
                <a:effectLst>
                  <a:outerShdw blurRad="38100" dist="38100" dir="2700000" algn="tl">
                    <a:srgbClr val="000000">
                      <a:alpha val="43137"/>
                    </a:srgbClr>
                  </a:outerShdw>
                </a:effectLst>
                <a:latin typeface="Snap ITC" panose="04040A07060A02020202" pitchFamily="82" charset="0"/>
              </a:rPr>
              <a:t>4. </a:t>
            </a:r>
            <a:r>
              <a:rPr lang="en-US" sz="2400" b="1" dirty="0" smtClean="0">
                <a:solidFill>
                  <a:srgbClr val="7030A0"/>
                </a:solidFill>
                <a:effectLst>
                  <a:outerShdw blurRad="38100" dist="38100" dir="2700000" algn="tl">
                    <a:srgbClr val="000000">
                      <a:alpha val="43137"/>
                    </a:srgbClr>
                  </a:outerShdw>
                </a:effectLst>
              </a:rPr>
              <a:t>Evaluating </a:t>
            </a:r>
            <a:r>
              <a:rPr lang="en-US" sz="2400" b="1" dirty="0">
                <a:solidFill>
                  <a:srgbClr val="7030A0"/>
                </a:solidFill>
                <a:effectLst>
                  <a:outerShdw blurRad="38100" dist="38100" dir="2700000" algn="tl">
                    <a:srgbClr val="000000">
                      <a:alpha val="43137"/>
                    </a:srgbClr>
                  </a:outerShdw>
                </a:effectLst>
              </a:rPr>
              <a:t>Learning </a:t>
            </a:r>
            <a:r>
              <a:rPr lang="en-US" sz="2400" b="1" dirty="0" smtClean="0">
                <a:solidFill>
                  <a:srgbClr val="7030A0"/>
                </a:solidFill>
                <a:effectLst>
                  <a:outerShdw blurRad="38100" dist="38100" dir="2700000" algn="tl">
                    <a:srgbClr val="000000">
                      <a:alpha val="43137"/>
                    </a:srgbClr>
                  </a:outerShdw>
                </a:effectLst>
              </a:rPr>
              <a:t/>
            </a:r>
            <a:br>
              <a:rPr lang="en-US" sz="2400" b="1" dirty="0" smtClean="0">
                <a:solidFill>
                  <a:srgbClr val="7030A0"/>
                </a:solidFill>
                <a:effectLst>
                  <a:outerShdw blurRad="38100" dist="38100" dir="2700000" algn="tl">
                    <a:srgbClr val="000000">
                      <a:alpha val="43137"/>
                    </a:srgbClr>
                  </a:outerShdw>
                </a:effectLst>
              </a:rPr>
            </a:br>
            <a:r>
              <a:rPr lang="en-US" sz="2400" b="1" dirty="0" smtClean="0">
                <a:solidFill>
                  <a:srgbClr val="7030A0"/>
                </a:solidFill>
                <a:effectLst>
                  <a:outerShdw blurRad="38100" dist="38100" dir="2700000" algn="tl">
                    <a:srgbClr val="000000">
                      <a:alpha val="43137"/>
                    </a:srgbClr>
                  </a:outerShdw>
                </a:effectLst>
              </a:rPr>
              <a:t>        Resources </a:t>
            </a:r>
            <a:endParaRPr lang="en-US" sz="2400" dirty="0" smtClean="0">
              <a:solidFill>
                <a:srgbClr val="7030A0"/>
              </a:solidFill>
            </a:endParaRPr>
          </a:p>
          <a:p>
            <a:pPr marL="285750" indent="-285750">
              <a:buFont typeface="Arial" panose="020B0604020202020204" pitchFamily="34" charset="0"/>
              <a:buChar char="•"/>
            </a:pPr>
            <a:r>
              <a:rPr lang="en-US" dirty="0" smtClean="0">
                <a:solidFill>
                  <a:schemeClr val="bg1"/>
                </a:solidFill>
              </a:rPr>
              <a:t>Assessing fitness of student-generated Learning Resources to OER by looking at:</a:t>
            </a:r>
          </a:p>
          <a:p>
            <a:pPr marL="742950" lvl="1" indent="-285750">
              <a:buFont typeface="Arial" panose="020B0604020202020204" pitchFamily="34" charset="0"/>
              <a:buChar char="•"/>
            </a:pPr>
            <a:r>
              <a:rPr lang="en-US" dirty="0" smtClean="0">
                <a:solidFill>
                  <a:schemeClr val="bg1"/>
                </a:solidFill>
              </a:rPr>
              <a:t>Technical dimension.</a:t>
            </a:r>
          </a:p>
          <a:p>
            <a:pPr marL="742950" lvl="1" indent="-285750">
              <a:buFont typeface="Arial" panose="020B0604020202020204" pitchFamily="34" charset="0"/>
              <a:buChar char="•"/>
            </a:pPr>
            <a:r>
              <a:rPr lang="en-US" dirty="0" smtClean="0">
                <a:solidFill>
                  <a:schemeClr val="bg1"/>
                </a:solidFill>
              </a:rPr>
              <a:t>Educational dimension.</a:t>
            </a:r>
          </a:p>
          <a:p>
            <a:pPr marL="742950" lvl="1" indent="-285750">
              <a:buFont typeface="Arial" panose="020B0604020202020204" pitchFamily="34" charset="0"/>
              <a:buChar char="•"/>
            </a:pPr>
            <a:r>
              <a:rPr lang="en-US" dirty="0" smtClean="0">
                <a:solidFill>
                  <a:schemeClr val="bg1"/>
                </a:solidFill>
              </a:rPr>
              <a:t>Openness </a:t>
            </a:r>
            <a:r>
              <a:rPr lang="en-US" dirty="0" smtClean="0">
                <a:solidFill>
                  <a:schemeClr val="bg1"/>
                </a:solidFill>
              </a:rPr>
              <a:t>dimension</a:t>
            </a:r>
            <a:r>
              <a:rPr lang="en-US" dirty="0" smtClean="0">
                <a:solidFill>
                  <a:schemeClr val="bg1"/>
                </a:solidFill>
              </a:rPr>
              <a:t>.</a:t>
            </a:r>
            <a:endParaRPr lang="en-US" dirty="0">
              <a:solidFill>
                <a:schemeClr val="bg1"/>
              </a:solidFill>
            </a:endParaRPr>
          </a:p>
        </p:txBody>
      </p:sp>
      <p:sp>
        <p:nvSpPr>
          <p:cNvPr id="12" name="TextBox 11"/>
          <p:cNvSpPr txBox="1"/>
          <p:nvPr/>
        </p:nvSpPr>
        <p:spPr>
          <a:xfrm>
            <a:off x="528784" y="4248378"/>
            <a:ext cx="3755186" cy="2492990"/>
          </a:xfrm>
          <a:prstGeom prst="rect">
            <a:avLst/>
          </a:prstGeom>
          <a:noFill/>
        </p:spPr>
        <p:txBody>
          <a:bodyPr wrap="square" rtlCol="0">
            <a:spAutoFit/>
          </a:bodyPr>
          <a:lstStyle/>
          <a:p>
            <a:r>
              <a:rPr lang="en-US" sz="2400" b="1" dirty="0" smtClean="0">
                <a:solidFill>
                  <a:srgbClr val="7030A0"/>
                </a:solidFill>
                <a:effectLst>
                  <a:outerShdw blurRad="38100" dist="38100" dir="2700000" algn="tl">
                    <a:srgbClr val="000000">
                      <a:alpha val="43137"/>
                    </a:srgbClr>
                  </a:outerShdw>
                </a:effectLst>
                <a:latin typeface="Snap ITC" panose="04040A07060A02020202" pitchFamily="82" charset="0"/>
              </a:rPr>
              <a:t>3. </a:t>
            </a:r>
            <a:r>
              <a:rPr lang="en-US" sz="2400" b="1" dirty="0" smtClean="0">
                <a:solidFill>
                  <a:srgbClr val="7030A0"/>
                </a:solidFill>
                <a:effectLst>
                  <a:outerShdw blurRad="38100" dist="38100" dir="2700000" algn="tl">
                    <a:srgbClr val="000000">
                      <a:alpha val="43137"/>
                    </a:srgbClr>
                  </a:outerShdw>
                </a:effectLst>
              </a:rPr>
              <a:t>Refining </a:t>
            </a:r>
            <a:r>
              <a:rPr lang="en-US" sz="2400" b="1" dirty="0">
                <a:solidFill>
                  <a:srgbClr val="7030A0"/>
                </a:solidFill>
                <a:effectLst>
                  <a:outerShdw blurRad="38100" dist="38100" dir="2700000" algn="tl">
                    <a:srgbClr val="000000">
                      <a:alpha val="43137"/>
                    </a:srgbClr>
                  </a:outerShdw>
                </a:effectLst>
              </a:rPr>
              <a:t>Design and </a:t>
            </a:r>
            <a:r>
              <a:rPr lang="en-US" sz="2400" b="1" dirty="0" smtClean="0">
                <a:solidFill>
                  <a:srgbClr val="7030A0"/>
                </a:solidFill>
                <a:effectLst>
                  <a:outerShdw blurRad="38100" dist="38100" dir="2700000" algn="tl">
                    <a:srgbClr val="000000">
                      <a:alpha val="43137"/>
                    </a:srgbClr>
                  </a:outerShdw>
                </a:effectLst>
              </a:rPr>
              <a:t/>
            </a:r>
            <a:br>
              <a:rPr lang="en-US" sz="2400" b="1" dirty="0" smtClean="0">
                <a:solidFill>
                  <a:srgbClr val="7030A0"/>
                </a:solidFill>
                <a:effectLst>
                  <a:outerShdw blurRad="38100" dist="38100" dir="2700000" algn="tl">
                    <a:srgbClr val="000000">
                      <a:alpha val="43137"/>
                    </a:srgbClr>
                  </a:outerShdw>
                </a:effectLst>
              </a:rPr>
            </a:br>
            <a:r>
              <a:rPr lang="en-US" sz="2400" b="1" dirty="0" smtClean="0">
                <a:solidFill>
                  <a:srgbClr val="7030A0"/>
                </a:solidFill>
                <a:effectLst>
                  <a:outerShdw blurRad="38100" dist="38100" dir="2700000" algn="tl">
                    <a:srgbClr val="000000">
                      <a:alpha val="43137"/>
                    </a:srgbClr>
                  </a:outerShdw>
                </a:effectLst>
              </a:rPr>
              <a:t>        Method</a:t>
            </a:r>
            <a:endParaRPr lang="en-US" sz="2400" dirty="0" smtClean="0">
              <a:solidFill>
                <a:srgbClr val="7030A0"/>
              </a:solidFill>
            </a:endParaRPr>
          </a:p>
          <a:p>
            <a:pPr marL="285750" indent="-285750">
              <a:buFont typeface="Arial" panose="020B0604020202020204" pitchFamily="34" charset="0"/>
              <a:buChar char="•"/>
            </a:pPr>
            <a:r>
              <a:rPr lang="en-US" dirty="0" smtClean="0">
                <a:solidFill>
                  <a:schemeClr val="bg1"/>
                </a:solidFill>
              </a:rPr>
              <a:t>Refining the model and methods based on Data  Analysis of </a:t>
            </a:r>
            <a:br>
              <a:rPr lang="en-US" dirty="0" smtClean="0">
                <a:solidFill>
                  <a:schemeClr val="bg1"/>
                </a:solidFill>
              </a:rPr>
            </a:br>
            <a:r>
              <a:rPr lang="en-US" dirty="0" smtClean="0">
                <a:solidFill>
                  <a:schemeClr val="bg1"/>
                </a:solidFill>
              </a:rPr>
              <a:t>data collected from participants.</a:t>
            </a:r>
          </a:p>
          <a:p>
            <a:pPr marL="285750" indent="-285750">
              <a:buFont typeface="Arial" panose="020B0604020202020204" pitchFamily="34" charset="0"/>
              <a:buChar char="•"/>
            </a:pPr>
            <a:r>
              <a:rPr lang="en-US" dirty="0" smtClean="0">
                <a:solidFill>
                  <a:schemeClr val="bg1"/>
                </a:solidFill>
              </a:rPr>
              <a:t>Starting a new iteration based on recommendations from </a:t>
            </a:r>
            <a:br>
              <a:rPr lang="en-US" dirty="0" smtClean="0">
                <a:solidFill>
                  <a:schemeClr val="bg1"/>
                </a:solidFill>
              </a:rPr>
            </a:br>
            <a:r>
              <a:rPr lang="en-US" dirty="0" smtClean="0">
                <a:solidFill>
                  <a:schemeClr val="bg1"/>
                </a:solidFill>
              </a:rPr>
              <a:t>previous iteration(s).</a:t>
            </a:r>
          </a:p>
        </p:txBody>
      </p:sp>
      <p:grpSp>
        <p:nvGrpSpPr>
          <p:cNvPr id="19" name="Group 18"/>
          <p:cNvGrpSpPr/>
          <p:nvPr/>
        </p:nvGrpSpPr>
        <p:grpSpPr>
          <a:xfrm>
            <a:off x="3826091" y="3829365"/>
            <a:ext cx="889925" cy="967787"/>
            <a:chOff x="3826091" y="3757357"/>
            <a:chExt cx="889925" cy="967787"/>
          </a:xfrm>
          <a:solidFill>
            <a:schemeClr val="bg1"/>
          </a:solidFill>
        </p:grpSpPr>
        <p:sp>
          <p:nvSpPr>
            <p:cNvPr id="17" name="Circular Arrow 16"/>
            <p:cNvSpPr/>
            <p:nvPr/>
          </p:nvSpPr>
          <p:spPr>
            <a:xfrm>
              <a:off x="3826091" y="3757357"/>
              <a:ext cx="889925" cy="773847"/>
            </a:xfrm>
            <a:prstGeom prst="circularArrow">
              <a:avLst/>
            </a:prstGeom>
            <a:grpFill/>
            <a:ln>
              <a:solidFill>
                <a:schemeClr val="accent4">
                  <a:lumMod val="60000"/>
                  <a:lumOff val="40000"/>
                </a:schemeClr>
              </a:solidFill>
            </a:ln>
          </p:spPr>
          <p:style>
            <a:lnRef idx="2">
              <a:schemeClr val="lt1">
                <a:hueOff val="0"/>
                <a:satOff val="0"/>
                <a:lumOff val="0"/>
                <a:alphaOff val="0"/>
              </a:schemeClr>
            </a:lnRef>
            <a:fillRef idx="1">
              <a:scrgbClr r="0" g="0" b="0"/>
            </a:fillRef>
            <a:effectRef idx="0">
              <a:schemeClr val="accent1">
                <a:tint val="55000"/>
                <a:hueOff val="0"/>
                <a:satOff val="0"/>
                <a:lumOff val="0"/>
                <a:alphaOff val="0"/>
              </a:schemeClr>
            </a:effectRef>
            <a:fontRef idx="minor">
              <a:schemeClr val="dk1">
                <a:hueOff val="0"/>
                <a:satOff val="0"/>
                <a:lumOff val="0"/>
                <a:alphaOff val="0"/>
              </a:schemeClr>
            </a:fontRef>
          </p:style>
        </p:sp>
        <p:sp>
          <p:nvSpPr>
            <p:cNvPr id="18" name="Circular Arrow 17"/>
            <p:cNvSpPr/>
            <p:nvPr/>
          </p:nvSpPr>
          <p:spPr>
            <a:xfrm rot="10800000">
              <a:off x="3826091" y="3951297"/>
              <a:ext cx="889925" cy="773847"/>
            </a:xfrm>
            <a:prstGeom prst="circularArrow">
              <a:avLst/>
            </a:prstGeom>
            <a:grpFill/>
            <a:ln>
              <a:solidFill>
                <a:schemeClr val="accent4">
                  <a:lumMod val="60000"/>
                  <a:lumOff val="40000"/>
                </a:schemeClr>
              </a:solidFill>
            </a:ln>
          </p:spPr>
          <p:style>
            <a:lnRef idx="2">
              <a:schemeClr val="lt1">
                <a:hueOff val="0"/>
                <a:satOff val="0"/>
                <a:lumOff val="0"/>
                <a:alphaOff val="0"/>
              </a:schemeClr>
            </a:lnRef>
            <a:fillRef idx="1">
              <a:scrgbClr r="0" g="0" b="0"/>
            </a:fillRef>
            <a:effectRef idx="0">
              <a:schemeClr val="accent1">
                <a:tint val="55000"/>
                <a:hueOff val="0"/>
                <a:satOff val="0"/>
                <a:lumOff val="0"/>
                <a:alphaOff val="0"/>
              </a:schemeClr>
            </a:effectRef>
            <a:fontRef idx="minor">
              <a:schemeClr val="dk1">
                <a:hueOff val="0"/>
                <a:satOff val="0"/>
                <a:lumOff val="0"/>
                <a:alphaOff val="0"/>
              </a:schemeClr>
            </a:fontRef>
          </p:style>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3012</TotalTime>
  <Words>1094</Words>
  <Application>Microsoft Office PowerPoint</Application>
  <PresentationFormat>On-screen Show (4:3)</PresentationFormat>
  <Paragraphs>151</Paragraphs>
  <Slides>13</Slides>
  <Notes>6</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Learning through Generating  Open Educational Resources</vt:lpstr>
      <vt:lpstr>What are Open Educational Resources?</vt:lpstr>
      <vt:lpstr>PowerPoint Presentation</vt:lpstr>
      <vt:lpstr>Learning through generating OER</vt:lpstr>
      <vt:lpstr>OER Research Gaps</vt:lpstr>
      <vt:lpstr>Design-based Research </vt:lpstr>
      <vt:lpstr>DBR1: Analysis of practical problem</vt:lpstr>
      <vt:lpstr>DBR2: Development of solutions using existing  design principles and technology innovation</vt:lpstr>
      <vt:lpstr>DBR3.1: Iterative cycles of testing  and refinement of solution in practice</vt:lpstr>
      <vt:lpstr>DBR3.2: Tools used in research practice</vt:lpstr>
      <vt:lpstr>DBR4: Reflection to produce “design principles”  and enhance solution implementation</vt:lpstr>
      <vt:lpstr>Assessment and Learning Performance</vt:lpstr>
      <vt:lpstr>PowerPoint Presentation</vt:lpstr>
    </vt:vector>
  </TitlesOfParts>
  <Company>University of Western Sydney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through generating Open Educational Resources (OERs)</dc:title>
  <dc:creator>30030089</dc:creator>
  <cp:lastModifiedBy>Mais</cp:lastModifiedBy>
  <cp:revision>112</cp:revision>
  <dcterms:created xsi:type="dcterms:W3CDTF">2013-11-11T01:32:41Z</dcterms:created>
  <dcterms:modified xsi:type="dcterms:W3CDTF">2013-11-19T22:46:07Z</dcterms:modified>
</cp:coreProperties>
</file>