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262" r:id="rId3"/>
    <p:sldId id="264" r:id="rId4"/>
    <p:sldId id="265" r:id="rId5"/>
    <p:sldId id="266" r:id="rId6"/>
    <p:sldId id="257" r:id="rId7"/>
    <p:sldId id="267" r:id="rId8"/>
    <p:sldId id="280" r:id="rId9"/>
    <p:sldId id="274" r:id="rId10"/>
    <p:sldId id="275" r:id="rId11"/>
    <p:sldId id="276" r:id="rId12"/>
    <p:sldId id="277" r:id="rId13"/>
    <p:sldId id="263" r:id="rId14"/>
    <p:sldId id="272" r:id="rId15"/>
    <p:sldId id="279" r:id="rId16"/>
  </p:sldIdLst>
  <p:sldSz cx="9144000" cy="5715000" type="screen16x1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82" autoAdjust="0"/>
  </p:normalViewPr>
  <p:slideViewPr>
    <p:cSldViewPr>
      <p:cViewPr>
        <p:scale>
          <a:sx n="80" d="100"/>
          <a:sy n="80" d="100"/>
        </p:scale>
        <p:origin x="-2484" y="-5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E36DE-B545-4F38-BC5A-4EFD49AB88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85DC5-1B4D-4ED7-850F-E6AC3C9107BB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</a:rPr>
            <a:t>CMC11</a:t>
          </a:r>
          <a:endParaRPr lang="en-US" sz="3600" b="1" dirty="0">
            <a:solidFill>
              <a:srgbClr val="FF0000"/>
            </a:solidFill>
          </a:endParaRPr>
        </a:p>
      </dgm:t>
    </dgm:pt>
    <dgm:pt modelId="{CC410900-E8D7-4150-A0C1-56531FBD677D}" type="parTrans" cxnId="{139364CC-F84E-4337-86BC-B7095C1CCFC8}">
      <dgm:prSet/>
      <dgm:spPr/>
      <dgm:t>
        <a:bodyPr/>
        <a:lstStyle/>
        <a:p>
          <a:endParaRPr lang="en-US"/>
        </a:p>
      </dgm:t>
    </dgm:pt>
    <dgm:pt modelId="{472B7472-70C7-4F5C-BAA6-C1A4BB95FCF5}" type="sibTrans" cxnId="{139364CC-F84E-4337-86BC-B7095C1CCFC8}">
      <dgm:prSet/>
      <dgm:spPr/>
      <dgm:t>
        <a:bodyPr/>
        <a:lstStyle/>
        <a:p>
          <a:endParaRPr lang="en-US"/>
        </a:p>
      </dgm:t>
    </dgm:pt>
    <dgm:pt modelId="{B59F9B2F-4939-4740-A235-FA77F3980EF5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IeLS</a:t>
          </a:r>
          <a:endParaRPr lang="en-US" sz="3600" b="1" dirty="0">
            <a:solidFill>
              <a:schemeClr val="tx1"/>
            </a:solidFill>
          </a:endParaRPr>
        </a:p>
      </dgm:t>
    </dgm:pt>
    <dgm:pt modelId="{CFA0ADCE-D4FF-43B6-8D55-6F19704CD3D8}" type="parTrans" cxnId="{22357B7E-285D-49AD-B04C-FEE7AF6224EA}">
      <dgm:prSet/>
      <dgm:spPr/>
      <dgm:t>
        <a:bodyPr/>
        <a:lstStyle/>
        <a:p>
          <a:endParaRPr lang="en-US"/>
        </a:p>
      </dgm:t>
    </dgm:pt>
    <dgm:pt modelId="{7501B77A-43CE-4AAF-A7EF-31DF072C1BC5}" type="sibTrans" cxnId="{22357B7E-285D-49AD-B04C-FEE7AF6224EA}">
      <dgm:prSet/>
      <dgm:spPr/>
      <dgm:t>
        <a:bodyPr/>
        <a:lstStyle/>
        <a:p>
          <a:endParaRPr lang="en-US"/>
        </a:p>
      </dgm:t>
    </dgm:pt>
    <dgm:pt modelId="{44F9A5D7-F37E-474A-A1A8-E1DCA8415FE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SDL in USSVE</a:t>
          </a:r>
          <a:endParaRPr lang="en-US" b="1" dirty="0">
            <a:solidFill>
              <a:srgbClr val="FF0000"/>
            </a:solidFill>
          </a:endParaRPr>
        </a:p>
      </dgm:t>
    </dgm:pt>
    <dgm:pt modelId="{944AE2CF-2FA6-4735-B385-6C6CCF0AE136}" type="parTrans" cxnId="{6BAECD79-EAC0-4B3D-BC11-BE93C864B315}">
      <dgm:prSet/>
      <dgm:spPr/>
      <dgm:t>
        <a:bodyPr/>
        <a:lstStyle/>
        <a:p>
          <a:endParaRPr lang="en-US"/>
        </a:p>
      </dgm:t>
    </dgm:pt>
    <dgm:pt modelId="{3FF03CB4-D8E3-41E0-BB66-4A6D85449DDA}" type="sibTrans" cxnId="{6BAECD79-EAC0-4B3D-BC11-BE93C864B315}">
      <dgm:prSet/>
      <dgm:spPr/>
      <dgm:t>
        <a:bodyPr/>
        <a:lstStyle/>
        <a:p>
          <a:endParaRPr lang="en-US"/>
        </a:p>
      </dgm:t>
    </dgm:pt>
    <dgm:pt modelId="{E3EE2696-1D02-4322-B899-9E36546794A7}" type="pres">
      <dgm:prSet presAssocID="{6C4E36DE-B545-4F38-BC5A-4EFD49AB88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2665F-5F25-4B9E-B524-1BFC96447B91}" type="pres">
      <dgm:prSet presAssocID="{6C4E36DE-B545-4F38-BC5A-4EFD49AB8848}" presName="arrow" presStyleLbl="bgShp" presStyleIdx="0" presStyleCnt="1" custScaleX="113369" custLinFactNeighborX="3209" custLinFactNeighborY="180"/>
      <dgm:spPr/>
      <dgm:t>
        <a:bodyPr/>
        <a:lstStyle/>
        <a:p>
          <a:endParaRPr lang="en-US"/>
        </a:p>
      </dgm:t>
    </dgm:pt>
    <dgm:pt modelId="{6F717AB6-C3AC-4EA4-AD2C-5D78BE585453}" type="pres">
      <dgm:prSet presAssocID="{6C4E36DE-B545-4F38-BC5A-4EFD49AB8848}" presName="linearProcess" presStyleCnt="0"/>
      <dgm:spPr/>
    </dgm:pt>
    <dgm:pt modelId="{A716EB22-F97B-4A17-8AB7-9F7DF158F91E}" type="pres">
      <dgm:prSet presAssocID="{04E85DC5-1B4D-4ED7-850F-E6AC3C9107BB}" presName="textNode" presStyleLbl="node1" presStyleIdx="0" presStyleCnt="3" custScaleX="1332836" custLinFactX="90077" custLinFactNeighborX="100000" custLinFactNeighborY="-15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0097E-2462-4224-B061-7D75C811F0DA}" type="pres">
      <dgm:prSet presAssocID="{472B7472-70C7-4F5C-BAA6-C1A4BB95FCF5}" presName="sibTrans" presStyleCnt="0"/>
      <dgm:spPr/>
    </dgm:pt>
    <dgm:pt modelId="{7DB365EF-3706-406E-803F-E4C76053AECA}" type="pres">
      <dgm:prSet presAssocID="{B59F9B2F-4939-4740-A235-FA77F3980EF5}" presName="textNode" presStyleLbl="node1" presStyleIdx="1" presStyleCnt="3" custScaleX="2000000" custScaleY="42759" custLinFactX="446492" custLinFactNeighborX="500000" custLinFactNeighborY="-44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D25F-2035-4010-8B7B-F2B4B4AD0122}" type="pres">
      <dgm:prSet presAssocID="{7501B77A-43CE-4AAF-A7EF-31DF072C1BC5}" presName="sibTrans" presStyleCnt="0"/>
      <dgm:spPr/>
    </dgm:pt>
    <dgm:pt modelId="{804E86C7-562A-48C8-9377-401CDDDDF60C}" type="pres">
      <dgm:prSet presAssocID="{44F9A5D7-F37E-474A-A1A8-E1DCA8415FE0}" presName="textNode" presStyleLbl="node1" presStyleIdx="2" presStyleCnt="3" custScaleX="2000000" custScaleY="44541" custLinFactX="-1400610" custLinFactNeighborX="-1500000" custLinFactNeighborY="2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5FB42-6134-4C55-AE68-CB24DFB7FD53}" type="presOf" srcId="{6C4E36DE-B545-4F38-BC5A-4EFD49AB8848}" destId="{E3EE2696-1D02-4322-B899-9E36546794A7}" srcOrd="0" destOrd="0" presId="urn:microsoft.com/office/officeart/2005/8/layout/hProcess9"/>
    <dgm:cxn modelId="{6C583C40-7F56-43FE-A06F-292D12BDC133}" type="presOf" srcId="{04E85DC5-1B4D-4ED7-850F-E6AC3C9107BB}" destId="{A716EB22-F97B-4A17-8AB7-9F7DF158F91E}" srcOrd="0" destOrd="0" presId="urn:microsoft.com/office/officeart/2005/8/layout/hProcess9"/>
    <dgm:cxn modelId="{22357B7E-285D-49AD-B04C-FEE7AF6224EA}" srcId="{6C4E36DE-B545-4F38-BC5A-4EFD49AB8848}" destId="{B59F9B2F-4939-4740-A235-FA77F3980EF5}" srcOrd="1" destOrd="0" parTransId="{CFA0ADCE-D4FF-43B6-8D55-6F19704CD3D8}" sibTransId="{7501B77A-43CE-4AAF-A7EF-31DF072C1BC5}"/>
    <dgm:cxn modelId="{31345E76-A85B-4A6C-816E-E4A7F3397EB0}" type="presOf" srcId="{44F9A5D7-F37E-474A-A1A8-E1DCA8415FE0}" destId="{804E86C7-562A-48C8-9377-401CDDDDF60C}" srcOrd="0" destOrd="0" presId="urn:microsoft.com/office/officeart/2005/8/layout/hProcess9"/>
    <dgm:cxn modelId="{139364CC-F84E-4337-86BC-B7095C1CCFC8}" srcId="{6C4E36DE-B545-4F38-BC5A-4EFD49AB8848}" destId="{04E85DC5-1B4D-4ED7-850F-E6AC3C9107BB}" srcOrd="0" destOrd="0" parTransId="{CC410900-E8D7-4150-A0C1-56531FBD677D}" sibTransId="{472B7472-70C7-4F5C-BAA6-C1A4BB95FCF5}"/>
    <dgm:cxn modelId="{6BAECD79-EAC0-4B3D-BC11-BE93C864B315}" srcId="{6C4E36DE-B545-4F38-BC5A-4EFD49AB8848}" destId="{44F9A5D7-F37E-474A-A1A8-E1DCA8415FE0}" srcOrd="2" destOrd="0" parTransId="{944AE2CF-2FA6-4735-B385-6C6CCF0AE136}" sibTransId="{3FF03CB4-D8E3-41E0-BB66-4A6D85449DDA}"/>
    <dgm:cxn modelId="{B917C255-DBEF-45A4-B2DE-2EB9BDBCDD20}" type="presOf" srcId="{B59F9B2F-4939-4740-A235-FA77F3980EF5}" destId="{7DB365EF-3706-406E-803F-E4C76053AECA}" srcOrd="0" destOrd="0" presId="urn:microsoft.com/office/officeart/2005/8/layout/hProcess9"/>
    <dgm:cxn modelId="{C6978ADF-D9B8-445F-BC1B-BBF9FAD6D36D}" type="presParOf" srcId="{E3EE2696-1D02-4322-B899-9E36546794A7}" destId="{3982665F-5F25-4B9E-B524-1BFC96447B91}" srcOrd="0" destOrd="0" presId="urn:microsoft.com/office/officeart/2005/8/layout/hProcess9"/>
    <dgm:cxn modelId="{A2C7D94F-466A-470D-B1AA-91E7103D8FDD}" type="presParOf" srcId="{E3EE2696-1D02-4322-B899-9E36546794A7}" destId="{6F717AB6-C3AC-4EA4-AD2C-5D78BE585453}" srcOrd="1" destOrd="0" presId="urn:microsoft.com/office/officeart/2005/8/layout/hProcess9"/>
    <dgm:cxn modelId="{0E6AA4E4-66ED-4E19-BD67-81914659515E}" type="presParOf" srcId="{6F717AB6-C3AC-4EA4-AD2C-5D78BE585453}" destId="{A716EB22-F97B-4A17-8AB7-9F7DF158F91E}" srcOrd="0" destOrd="0" presId="urn:microsoft.com/office/officeart/2005/8/layout/hProcess9"/>
    <dgm:cxn modelId="{4C72C835-8039-423C-A63E-0E8B28983EC1}" type="presParOf" srcId="{6F717AB6-C3AC-4EA4-AD2C-5D78BE585453}" destId="{92A0097E-2462-4224-B061-7D75C811F0DA}" srcOrd="1" destOrd="0" presId="urn:microsoft.com/office/officeart/2005/8/layout/hProcess9"/>
    <dgm:cxn modelId="{6731F975-594C-4007-AA1C-DEB320A4D61B}" type="presParOf" srcId="{6F717AB6-C3AC-4EA4-AD2C-5D78BE585453}" destId="{7DB365EF-3706-406E-803F-E4C76053AECA}" srcOrd="2" destOrd="0" presId="urn:microsoft.com/office/officeart/2005/8/layout/hProcess9"/>
    <dgm:cxn modelId="{B6D4FC60-018A-4176-BC41-3F1A37616882}" type="presParOf" srcId="{6F717AB6-C3AC-4EA4-AD2C-5D78BE585453}" destId="{5BF0D25F-2035-4010-8B7B-F2B4B4AD0122}" srcOrd="3" destOrd="0" presId="urn:microsoft.com/office/officeart/2005/8/layout/hProcess9"/>
    <dgm:cxn modelId="{C31A1653-E52D-4AB8-9774-14A85002EF3B}" type="presParOf" srcId="{6F717AB6-C3AC-4EA4-AD2C-5D78BE585453}" destId="{804E86C7-562A-48C8-9377-401CDDDDF60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2665F-5F25-4B9E-B524-1BFC96447B91}">
      <dsp:nvSpPr>
        <dsp:cNvPr id="0" name=""/>
        <dsp:cNvSpPr/>
      </dsp:nvSpPr>
      <dsp:spPr>
        <a:xfrm>
          <a:off x="304798" y="0"/>
          <a:ext cx="8077201" cy="4000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6EB22-F97B-4A17-8AB7-9F7DF158F91E}">
      <dsp:nvSpPr>
        <dsp:cNvPr id="0" name=""/>
        <dsp:cNvSpPr/>
      </dsp:nvSpPr>
      <dsp:spPr>
        <a:xfrm>
          <a:off x="152399" y="952503"/>
          <a:ext cx="2089316" cy="160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</a:rPr>
            <a:t>CMC11</a:t>
          </a:r>
          <a:endParaRPr lang="en-US" sz="3600" b="1" kern="1200" dirty="0">
            <a:solidFill>
              <a:srgbClr val="FF0000"/>
            </a:solidFill>
          </a:endParaRPr>
        </a:p>
      </dsp:txBody>
      <dsp:txXfrm>
        <a:off x="230514" y="1030618"/>
        <a:ext cx="1933086" cy="1443970"/>
      </dsp:txXfrm>
    </dsp:sp>
    <dsp:sp modelId="{7DB365EF-3706-406E-803F-E4C76053AECA}">
      <dsp:nvSpPr>
        <dsp:cNvPr id="0" name=""/>
        <dsp:cNvSpPr/>
      </dsp:nvSpPr>
      <dsp:spPr>
        <a:xfrm>
          <a:off x="2852029" y="952495"/>
          <a:ext cx="3135144" cy="684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IeLS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885430" y="985896"/>
        <a:ext cx="3068342" cy="617427"/>
      </dsp:txXfrm>
    </dsp:sp>
    <dsp:sp modelId="{804E86C7-562A-48C8-9377-401CDDDDF60C}">
      <dsp:nvSpPr>
        <dsp:cNvPr id="0" name=""/>
        <dsp:cNvSpPr/>
      </dsp:nvSpPr>
      <dsp:spPr>
        <a:xfrm>
          <a:off x="2895600" y="1994193"/>
          <a:ext cx="3135144" cy="712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0000"/>
              </a:solidFill>
            </a:rPr>
            <a:t>SDL in USSVE</a:t>
          </a:r>
          <a:endParaRPr lang="en-US" sz="3000" b="1" kern="1200" dirty="0">
            <a:solidFill>
              <a:srgbClr val="FF0000"/>
            </a:solidFill>
          </a:endParaRPr>
        </a:p>
      </dsp:txBody>
      <dsp:txXfrm>
        <a:off x="2930393" y="2028986"/>
        <a:ext cx="3065558" cy="64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B220385-4D78-49C2-B030-5EE0F3EB7890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8E9F73-DE0B-4719-B972-390FECB61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4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C0EE70-6148-44A8-A380-38BB151D42B2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698500"/>
            <a:ext cx="55848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C166FA2-B07B-4D2B-8A23-71531B1B7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3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mackey/upcea-27100007?utm_source=slideshow03&amp;utm_medium=ssemail&amp;utm_campaign=share_slidesho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space.org/Articles/connectivism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ASCILITE Conference, Sydney,</a:t>
            </a:r>
            <a:r>
              <a:rPr lang="en-US" baseline="0" dirty="0" smtClean="0"/>
              <a:t> Australia, December 2013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Making the most of MOOCs: An International Distance Learning</a:t>
            </a:r>
            <a:r>
              <a:rPr lang="en-US" b="1" baseline="0" dirty="0" smtClean="0"/>
              <a:t> perspective</a:t>
            </a:r>
          </a:p>
          <a:p>
            <a:pPr marL="0" indent="0">
              <a:buNone/>
            </a:pPr>
            <a:r>
              <a:rPr lang="en-US" baseline="0" dirty="0" smtClean="0"/>
              <a:t>Associate Professor Valeri “Val” Chukhlomin, SUNY Empire State College, Saratoga Springs, New York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0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698500"/>
            <a:ext cx="55848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prstClr val="white"/>
                </a:solidFill>
                <a:latin typeface="Arial" charset="0"/>
              </a:rPr>
              <a:t>The First MOOC in the SUNY System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Arial" charset="0"/>
              </a:rPr>
              <a:t>Dr. Betty Hurley Dasgupta and Carol Yeager</a:t>
            </a:r>
          </a:p>
          <a:p>
            <a:pPr algn="l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prstClr val="white"/>
                </a:solidFill>
                <a:latin typeface="Arial" charset="0"/>
              </a:rPr>
              <a:t>Creativity and Multicultural Communication</a:t>
            </a:r>
            <a:endParaRPr lang="en-US" altLang="en-US" sz="12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666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62" indent="-285716" algn="l" defTabSz="4666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865" indent="-228573" algn="l" defTabSz="4666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011" indent="-228573" algn="l" defTabSz="4666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157" indent="-228573" algn="l" defTabSz="4666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303" indent="-228573" defTabSz="466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448" indent="-228573" defTabSz="466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594" indent="-228573" defTabSz="466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741" indent="-228573" defTabSz="4666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DF5621-B956-4CBB-BD55-520161766EEA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Creativity and Multicultural Communication (CMC11)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559 registered participants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14 Registered for credit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13 undergraduates and 1 grad student completed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119 registered participant blogs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996 blog posts.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136 tweets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36   discussions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Facebook group started by participants still active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1200" dirty="0" smtClean="0">
                <a:solidFill>
                  <a:prstClr val="black"/>
                </a:solidFill>
                <a:latin typeface="Arial" charset="0"/>
              </a:rPr>
              <a:t>Thanks to Carol Yeager for all MOOC data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6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proposed alignment of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b="0" i="1" u="sng" dirty="0" smtClean="0"/>
              <a:t>International eLearning  Skills</a:t>
            </a:r>
          </a:p>
          <a:p>
            <a:pPr algn="l"/>
            <a:r>
              <a:rPr lang="en-US" sz="1200" b="0" i="1" dirty="0" smtClean="0"/>
              <a:t>For credit, educational planning course  for enrolled IDL students, in Moodlerooms</a:t>
            </a:r>
          </a:p>
          <a:p>
            <a:pPr algn="l"/>
            <a:endParaRPr lang="en-US" sz="1200" b="0" i="1" dirty="0" smtClean="0"/>
          </a:p>
          <a:p>
            <a:pPr algn="l"/>
            <a:r>
              <a:rPr lang="en-US" sz="1400" b="0" i="1" u="sng" dirty="0" smtClean="0"/>
              <a:t>Introduction to Self-Directed Learning in US-Style Virtual Environments</a:t>
            </a:r>
          </a:p>
          <a:p>
            <a:pPr algn="l"/>
            <a:r>
              <a:rPr lang="en-US" sz="1200" b="0" i="1" dirty="0" smtClean="0"/>
              <a:t>Free, a 8 week ,traditional </a:t>
            </a:r>
            <a:r>
              <a:rPr lang="en-US" sz="1200" b="0" i="1" dirty="0" smtClean="0">
                <a:solidFill>
                  <a:srgbClr val="FF0000"/>
                </a:solidFill>
              </a:rPr>
              <a:t>MOOC</a:t>
            </a:r>
            <a:r>
              <a:rPr lang="en-US" sz="1200" b="0" i="1" dirty="0" smtClean="0"/>
              <a:t>, with multilingual components, for anyone, in Canvas</a:t>
            </a:r>
          </a:p>
          <a:p>
            <a:pPr algn="l"/>
            <a:endParaRPr lang="en-US" sz="1200" b="0" i="1" dirty="0" smtClean="0"/>
          </a:p>
          <a:p>
            <a:pPr algn="l"/>
            <a:r>
              <a:rPr lang="en-US" sz="1400" b="0" i="0" u="sng" dirty="0" smtClean="0"/>
              <a:t>Creativity and Multicultural Communication (Lab)</a:t>
            </a:r>
          </a:p>
          <a:p>
            <a:pPr algn="l"/>
            <a:r>
              <a:rPr lang="en-US" sz="1200" b="0" i="0" dirty="0" smtClean="0"/>
              <a:t>Both free and for credit, </a:t>
            </a:r>
            <a:r>
              <a:rPr lang="en-US" sz="1200" b="0" i="0" dirty="0" smtClean="0">
                <a:solidFill>
                  <a:srgbClr val="FF0000"/>
                </a:solidFill>
              </a:rPr>
              <a:t>a connectivist MOOC</a:t>
            </a:r>
            <a:r>
              <a:rPr lang="en-US" sz="1200" b="0" i="0" dirty="0" smtClean="0"/>
              <a:t> for SUNY ESC students and for anyone, ongoing  (no LMS)</a:t>
            </a:r>
          </a:p>
          <a:p>
            <a:pPr algn="l"/>
            <a:endParaRPr lang="en-US" sz="1200" b="0" i="1" dirty="0" smtClean="0"/>
          </a:p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1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Highlights</a:t>
            </a:r>
            <a:endParaRPr lang="en-US" sz="12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main point of entry for students: SDL in USSVE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 with partners to get students interested in developing competencies and skills to benefit from US-style MOOCs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Attract students interested in mastering US-style, computer-mediated communications and tools used by American and international companies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a scaffolding tool, create bilingual communities of practice led by foreign-born faculties and student peers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 on OER, delivered via Canvas Network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 knowledge, build skills, then use CMC11 as a lab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IeLS to get college level credits in US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 based.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2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 steps</a:t>
            </a:r>
            <a:endParaRPr lang="en-US" sz="1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CMC11 is operational and ongoing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IeLS is being redesigned for March 2014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SDL in USSVE is launching in March 2014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groups: Hindi, Mandarin, Russian, Spanish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programs abroad to join PLUS partner universities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Survey instrument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partnership with OPEN SUNY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Collaborators are welcome!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Institutional</a:t>
            </a:r>
            <a:r>
              <a:rPr lang="en-US" b="1" baseline="0" dirty="0" smtClean="0"/>
              <a:t> Context: SUNY Empire State College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 SUNY solution for working </a:t>
            </a:r>
            <a:r>
              <a:rPr lang="en-US" altLang="en-US" sz="1200" kern="0" dirty="0" smtClean="0">
                <a:solidFill>
                  <a:srgbClr val="000000"/>
                </a:solidFill>
                <a:latin typeface="Arial"/>
              </a:rPr>
              <a:t>professionals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Over 18,000 students 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Undergraduate and graduate, incl. MBA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34</a:t>
            </a:r>
            <a:r>
              <a:rPr kumimoji="0" lang="en-US" alt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l</a:t>
            </a: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ocations around New York State, as well as online learning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Modalities: fully online, local study groups, residencies, totally independent studies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Offshore international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2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Institutional Context: Center for Distance Learning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8,000 undergraduate students; 50 full time and 500 part time instructors; small classes (up to 20)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Working adults (average age 34 years), individualized degree programs, mentoring approach, PLA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Asynchronous, writing intensive studies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Pedagogy informed by progressive learning theories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SLN, “ANGEL”, now Moodlerooms + Mahara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 SUNY (launching January 2014)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Located in Saratoga Springs, 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4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Identification: IDL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 Distance Learning (since early 1990s)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Support for resident offshore programs (Cyprus, Greece)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Non-matriculated international students (50 countries)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series of double degree, IDL projects in Russia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Omsk State University (1998-2003), Tomsk State University of Radioelectronics (2007 – now),  Moscow’s Presidential Academy (2012 – now)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very low retention rate (1 in 5); looking for solutions.</a:t>
            </a:r>
          </a:p>
          <a:p>
            <a:pPr algn="l" eaLnBrk="1" hangingPunct="1">
              <a:defRPr/>
            </a:pPr>
            <a:endParaRPr lang="en-US" sz="12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6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Identification: Barriers to IDL</a:t>
            </a:r>
            <a:endParaRPr lang="en-US" sz="1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Organizational (distance, textbook delivery, costs)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Technology and computer-mediated learning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Language, academic systems, culture, contexts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 structure, expected behaviors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Academic writing, communications skills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Prerequisite subject matter knowledge and skills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ESC-specific requirements (degree planning)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Self-regulation and motivation.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Chukhlomin, V (2010a) “A Laboratory of Culture Shock” in</a:t>
            </a:r>
            <a:r>
              <a:rPr lang="en-US" sz="20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about Mentoring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Chukhlomin, V (2010b) “Delivering a SUNY Degree in Siberia: What Works, What Doesn’t” in</a:t>
            </a:r>
            <a:r>
              <a:rPr lang="en-US" sz="20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Laboratory on Borderless Higher Education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5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solutions: IeLS</a:t>
            </a:r>
            <a:endParaRPr lang="en-US" sz="1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Three B Framework: Bridging, Bilingual, Blended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 on: Chukhlomin, V., Deshpande, A. 2011, AACE Conference, Melbourne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 eLearning Skills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online study, since 2007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Developed for IDL projects with Russian universities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Emphasis on transition from teacher-centered to student-centered, self-regulated learning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approach (with blended and video components)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Limitations: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 to course participants (registration, tuition fees,  access)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group study (requires an active project with a partner university)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(vs. English only vs. multilingual).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solutions: SDL in USSVE</a:t>
            </a:r>
            <a:endParaRPr lang="en-US" sz="1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massive, open, online course (MOOC)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all partner universities abroad - free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include students from all 8 international programs of the College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anyone interested in obtaining skills to navigate MOOCs in the US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 to Self-Directed Learning in US-Style Virtual Environments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be launched on March 24, 2014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Mirrors IeLS, students can transfer to IeLS to get college credit (fee based)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 only; bilingual groups welcome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Limitations: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Closer to traditional MOOCs (one-to-all pedagogy, not good for SDL)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live lab is required for students to practice SDL.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2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Solutions: a Connectivist  MOOC!</a:t>
            </a:r>
            <a:endParaRPr lang="en-US" sz="1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Connectivist educational philosophy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Inspired by George Siemens and Stephen Downes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(CCK08)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MOOCs launched at CDL in 2012-13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VizMath (Yeager &amp; Hurley-Dasgupta)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CMC11 Creativity and Multicultural Communication (Y &amp; H-D)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Metaliteracy (Mackey, Jacobson &amp; Yeager)</a:t>
            </a:r>
          </a:p>
          <a:p>
            <a:pPr marL="342900" lvl="1" indent="-342900" eaLnBrk="1" hangingPunct="1">
              <a:buClr>
                <a:srgbClr val="E78200"/>
              </a:buClr>
              <a:buFont typeface="Wingdings 3" pitchFamily="18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 on: </a:t>
            </a:r>
            <a:r>
              <a:rPr lang="en-US" sz="1600" dirty="0" smtClean="0"/>
              <a:t>Yeager, C., Hurley-Dasgupta, B. &amp; Bliss, C.A (2013). CMOOCs and Global Learning: An Authentic Alternative. </a:t>
            </a:r>
            <a:r>
              <a:rPr lang="en-US" sz="1600" i="1" dirty="0" smtClean="0"/>
              <a:t>Journal of Asynchronous Learning Networks</a:t>
            </a:r>
            <a:r>
              <a:rPr lang="en-US" sz="1600" dirty="0" smtClean="0"/>
              <a:t>, 17(2), 133-147</a:t>
            </a:r>
          </a:p>
          <a:p>
            <a:pPr marL="342900" lvl="1" indent="-342900" eaLnBrk="1" hangingPunct="1">
              <a:buClr>
                <a:srgbClr val="E78200"/>
              </a:buClr>
              <a:buFont typeface="Wingdings 3" pitchFamily="18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Slides 9-11 are retrieved from a presentation by CDL Dean Thomas Mackey, also available at: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http://www.slideshare.net/tmackey/upcea-27100007?utm_source=slideshow03&amp;utm_medium=ssemail&amp;utm_campaign=share_slideshow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3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George Siemens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 smtClean="0">
                <a:solidFill>
                  <a:prstClr val="black"/>
                </a:solidFill>
                <a:latin typeface="Arial" charset="0"/>
              </a:rPr>
              <a:t>Connectivism: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 smtClean="0">
                <a:solidFill>
                  <a:prstClr val="black"/>
                </a:solidFill>
                <a:latin typeface="Arial" charset="0"/>
              </a:rPr>
              <a:t>A Learning Theory for the Digital Age</a:t>
            </a:r>
            <a:endParaRPr lang="en-US" altLang="en-US" sz="1200" b="1" i="1" dirty="0" smtClean="0">
              <a:solidFill>
                <a:prstClr val="black"/>
              </a:solidFill>
              <a:latin typeface="Arial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  <a:hlinkClick r:id="rId3"/>
              </a:rPr>
              <a:t>http://www.elearnspace.org/Articles/connectivism.htm</a:t>
            </a: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en-US" dirty="0" smtClean="0"/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 dirty="0" smtClean="0">
              <a:solidFill>
                <a:prstClr val="black"/>
              </a:solidFill>
              <a:latin typeface="Arial" charset="0"/>
              <a:hlinkClick r:id="rId3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prstClr val="black"/>
                </a:solidFill>
                <a:latin typeface="Arial" charset="0"/>
              </a:rPr>
              <a:t>“The starting point of </a:t>
            </a: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connectivism</a:t>
            </a:r>
            <a:r>
              <a:rPr lang="en-US" altLang="en-US" sz="1200" dirty="0" smtClean="0">
                <a:solidFill>
                  <a:prstClr val="black"/>
                </a:solidFill>
                <a:latin typeface="Arial" charset="0"/>
              </a:rPr>
              <a:t> is the individual. Personal knowledge is comprised of a </a:t>
            </a: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network</a:t>
            </a:r>
            <a:r>
              <a:rPr lang="en-US" altLang="en-US" sz="1200" dirty="0" smtClean="0">
                <a:solidFill>
                  <a:prstClr val="black"/>
                </a:solidFill>
                <a:latin typeface="Arial" charset="0"/>
              </a:rPr>
              <a:t>, which feeds into organizations and institutions, which in turn feed back into the network, and then continue to provide learning to individual. This </a:t>
            </a: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cycle of knowledge development </a:t>
            </a:r>
            <a:r>
              <a:rPr lang="en-US" altLang="en-US" sz="1200" dirty="0" smtClean="0">
                <a:solidFill>
                  <a:prstClr val="black"/>
                </a:solidFill>
                <a:latin typeface="Arial" charset="0"/>
              </a:rPr>
              <a:t>(personal to network to organization) allows learners to remain current in their field through the connections they have formed.”</a:t>
            </a:r>
            <a:endParaRPr lang="en-US" altLang="en-US" sz="105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6FA2-B07B-4D2B-8A23-71531B1B7A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35000"/>
            <a:ext cx="1943100" cy="450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35000"/>
            <a:ext cx="5676900" cy="450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8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35000"/>
            <a:ext cx="77724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14500"/>
            <a:ext cx="38100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492500"/>
            <a:ext cx="38100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92500"/>
            <a:ext cx="38100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orate2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13D870-CEF3-4C02-AB38-029E228EE932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BF361-C7FB-4097-922D-BC22077EAD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046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D047-164E-4F6D-ACD2-319C22A04AC3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9AC3-50DA-437E-A20F-6E7F16DA46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641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orate2BreakerAr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24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07F31-03E6-4F73-B5AA-C0DDEC9F1B30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525DA-40B4-4B45-AA1F-AADE140660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41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7037-BE74-4349-B6FE-BE611973F7FB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2294-4D7A-4400-BC6B-5147B384B4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986A-15E2-4F08-AE60-E106876D385F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8941-22FF-4265-ADCD-A9F5328D5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130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1B0F-0751-4080-B885-F2685944690B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B583-46F5-4FFC-8EB2-DD2ECD1240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091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5680-0CE1-4D6B-98FD-9DBF927F5F91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F790-A174-41BB-B8FF-B1850C8BF4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D1DC-28E0-44C2-BC79-DBE83298CDBB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E94F-C4D4-4DB1-B402-84510BDDFD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56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DA67-33F2-456C-B7E7-B14B8B232878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09C2-C993-4EF8-A9E2-8E9EA58095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493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E772-A657-4962-BE29-02B159D0ACC7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F17D-E3E2-489A-9225-1984D047B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28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D85A-4DC1-4790-9CB0-F107D9222E2A}" type="datetimeFigureOut">
              <a:rPr lang="en-US" altLang="en-US"/>
              <a:pPr>
                <a:defRPr/>
              </a:pPr>
              <a:t>11/14/2013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3912-3933-4080-8D2D-A53A160380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271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1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9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show back B 11-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35000"/>
            <a:ext cx="7772400" cy="95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45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35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98D78C-A501-47B0-87BE-8C0A9070B6C0}" type="datetimeFigureOut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11/14/2013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0AD2B9-6496-4078-B1FF-EE0FBC5A10C5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3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elearnspace.org/Articles/connectivism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 Conference,  Sydney,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889000"/>
            <a:ext cx="8503024" cy="27305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Making the most of MOOCs: 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International Distance Learning perspective</a:t>
            </a:r>
            <a:endParaRPr lang="en-US" sz="4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19300" y="3809998"/>
            <a:ext cx="5226424" cy="17907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Valeri “Val” Chukhlomin, PhD</a:t>
            </a:r>
          </a:p>
          <a:p>
            <a:pPr marL="0" indent="0" algn="ctr" eaLnBrk="1" hangingPunct="1">
              <a:buNone/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Associate Professor</a:t>
            </a:r>
          </a:p>
          <a:p>
            <a:pPr marL="0" indent="0" algn="ctr" eaLnBrk="1" hangingPunct="1">
              <a:buNone/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 University of New York Empire State College</a:t>
            </a:r>
          </a:p>
          <a:p>
            <a:pPr marL="0" indent="0" algn="ctr" eaLnBrk="1" hangingPunct="1">
              <a:buNone/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for Distance Learning</a:t>
            </a:r>
          </a:p>
          <a:p>
            <a:pPr marL="0" indent="0" algn="ctr" eaLnBrk="1" hangingPunct="1">
              <a:buNone/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valeri.chukhlomin at esc.edu</a:t>
            </a:r>
          </a:p>
        </p:txBody>
      </p:sp>
    </p:spTree>
    <p:extLst>
      <p:ext uri="{BB962C8B-B14F-4D97-AF65-F5344CB8AC3E}">
        <p14:creationId xmlns:p14="http://schemas.microsoft.com/office/powerpoint/2010/main" val="3207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5310190"/>
            <a:ext cx="21336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9A2A62-3289-4490-8436-3F2CBF4D5879}" type="slidenum">
              <a:rPr lang="en-US" altLang="en-US" sz="2000">
                <a:solidFill>
                  <a:srgbClr val="8989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 dirty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8195" name="Picture 2" descr="MOO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012"/>
            <a:ext cx="9144000" cy="43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53982" y="63503"/>
            <a:ext cx="7896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Arial" charset="0"/>
              </a:rPr>
              <a:t>The First </a:t>
            </a:r>
            <a:r>
              <a:rPr lang="en-US" altLang="en-US" sz="3600" dirty="0">
                <a:solidFill>
                  <a:prstClr val="white"/>
                </a:solidFill>
                <a:latin typeface="Arial" charset="0"/>
              </a:rPr>
              <a:t>MOOC in </a:t>
            </a:r>
            <a:r>
              <a:rPr lang="en-US" altLang="en-US" sz="3600" dirty="0" smtClean="0">
                <a:solidFill>
                  <a:prstClr val="white"/>
                </a:solidFill>
                <a:latin typeface="Arial" charset="0"/>
              </a:rPr>
              <a:t>the SUNY </a:t>
            </a:r>
            <a:r>
              <a:rPr lang="en-US" altLang="en-US" sz="3600" dirty="0">
                <a:solidFill>
                  <a:prstClr val="white"/>
                </a:solidFill>
                <a:latin typeface="Arial" charset="0"/>
              </a:rPr>
              <a:t>System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177676" y="5143500"/>
            <a:ext cx="5199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Dr. Betty Hurley Dasgupta and Carol Yeager</a:t>
            </a:r>
          </a:p>
        </p:txBody>
      </p:sp>
    </p:spTree>
    <p:extLst>
      <p:ext uri="{BB962C8B-B14F-4D97-AF65-F5344CB8AC3E}">
        <p14:creationId xmlns:p14="http://schemas.microsoft.com/office/powerpoint/2010/main" val="5724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22288" y="228866"/>
            <a:ext cx="8229600" cy="952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  <a:cs typeface="+mj-cs"/>
              </a:rPr>
              <a:t>          Creativity and Multicultural Communication (CMC11)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98450" y="1209149"/>
            <a:ext cx="8572500" cy="41426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559 registered participants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14 Registered for credit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13 undergraduates and 1 grad student completed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119 registered participant blogs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996 blog posts.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136 tweets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36   discussions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Facebook group started by participants still active</a:t>
            </a:r>
            <a:endParaRPr lang="en-US" altLang="en-US" sz="2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75709"/>
            <a:ext cx="11684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2431566" y="63500"/>
            <a:ext cx="4198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</a:rPr>
              <a:t>Dr. Betty Hurley Dasgupta and Carol Yeager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E78200"/>
                </a:solidFill>
                <a:effectLst/>
                <a:uLnTx/>
                <a:uFillTx/>
                <a:latin typeface="Times" pitchFamily="18" charset="0"/>
              </a:rPr>
              <a:t>11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proposed alignment of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MOOCs</a:t>
            </a:r>
            <a:endParaRPr lang="en-US" sz="4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41188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8200"/>
                </a:solidFill>
                <a:effectLst/>
                <a:uLnTx/>
                <a:uFillTx/>
                <a:latin typeface="Times" pitchFamily="18" charset="0"/>
              </a:rPr>
              <a:t>Valeri.Chukhlomin</a:t>
            </a:r>
            <a:r>
              <a:rPr kumimoji="0" lang="en-US" altLang="en-US" sz="1200" b="1" i="1" u="none" strike="noStrike" kern="0" cap="none" spc="0" normalizeH="0" noProof="0" dirty="0" smtClean="0">
                <a:ln>
                  <a:noFill/>
                </a:ln>
                <a:solidFill>
                  <a:srgbClr val="E78200"/>
                </a:solidFill>
                <a:effectLst/>
                <a:uLnTx/>
                <a:uFillTx/>
                <a:latin typeface="Times" pitchFamily="18" charset="0"/>
              </a:rPr>
              <a:t> at </a:t>
            </a:r>
            <a:r>
              <a:rPr kumimoji="0" lang="en-US" alt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8200"/>
                </a:solidFill>
                <a:effectLst/>
                <a:uLnTx/>
                <a:uFillTx/>
                <a:latin typeface="Times" pitchFamily="18" charset="0"/>
              </a:rPr>
              <a:t>esc.edu                                                                                                                                                                       Slide 12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1064158"/>
              </p:ext>
            </p:extLst>
          </p:nvPr>
        </p:nvGraphicFramePr>
        <p:xfrm>
          <a:off x="457200" y="1333500"/>
          <a:ext cx="83820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7549" y="1530342"/>
            <a:ext cx="3276600" cy="6771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International eLearning  Skills</a:t>
            </a:r>
          </a:p>
          <a:p>
            <a:pPr algn="ctr"/>
            <a:r>
              <a:rPr lang="en-US" sz="1200" b="1" i="1" dirty="0" smtClean="0"/>
              <a:t>For credit, educational planning course  for enrolled IDL students, in Moodlerooms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799" y="4301327"/>
            <a:ext cx="335280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Introduction to Self-Directed Learning in US-Style Virtual Environments</a:t>
            </a:r>
          </a:p>
          <a:p>
            <a:pPr algn="ctr"/>
            <a:r>
              <a:rPr lang="en-US" sz="1200" b="1" i="1" dirty="0" smtClean="0"/>
              <a:t>Free, a 8 week </a:t>
            </a:r>
            <a:r>
              <a:rPr lang="en-US" sz="1200" b="1" i="1" dirty="0" smtClean="0">
                <a:solidFill>
                  <a:srgbClr val="FF0000"/>
                </a:solidFill>
              </a:rPr>
              <a:t>,traditional MOOC</a:t>
            </a:r>
            <a:r>
              <a:rPr lang="en-US" sz="1200" b="1" i="1" dirty="0" smtClean="0"/>
              <a:t>, with multilingual components, for anyone, in Canvas</a:t>
            </a:r>
            <a:endParaRPr lang="en-US" sz="1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000500"/>
            <a:ext cx="281940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Creativity and Multicultural Communication (Lab)</a:t>
            </a:r>
          </a:p>
          <a:p>
            <a:pPr algn="ctr"/>
            <a:r>
              <a:rPr lang="en-US" sz="1200" b="1" i="1" dirty="0" smtClean="0"/>
              <a:t>Both free and for credit, </a:t>
            </a:r>
            <a:r>
              <a:rPr lang="en-US" sz="1200" b="1" i="1" dirty="0" smtClean="0">
                <a:solidFill>
                  <a:srgbClr val="FF0000"/>
                </a:solidFill>
              </a:rPr>
              <a:t>a connectivist MOOC</a:t>
            </a:r>
            <a:r>
              <a:rPr lang="en-US" sz="1200" b="1" i="1" dirty="0" smtClean="0"/>
              <a:t> for SUNY ESC students and for anyone, ongoing  (no LMS)</a:t>
            </a:r>
            <a:endParaRPr lang="en-US" sz="1200" b="1" i="1" dirty="0"/>
          </a:p>
        </p:txBody>
      </p:sp>
      <p:sp>
        <p:nvSpPr>
          <p:cNvPr id="6" name="Down Arrow 5"/>
          <p:cNvSpPr/>
          <p:nvPr/>
        </p:nvSpPr>
        <p:spPr bwMode="auto">
          <a:xfrm rot="4187859">
            <a:off x="2935556" y="2317722"/>
            <a:ext cx="125981" cy="4338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6244732">
            <a:off x="2957299" y="3408148"/>
            <a:ext cx="114063" cy="4387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1437267">
            <a:off x="4545046" y="2990942"/>
            <a:ext cx="266700" cy="311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895850" y="2988662"/>
            <a:ext cx="266700" cy="311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cxnSp>
        <p:nvCxnSpPr>
          <p:cNvPr id="13344" name="Straight Connector 13343"/>
          <p:cNvCxnSpPr>
            <a:stCxn id="3" idx="2"/>
          </p:cNvCxnSpPr>
          <p:nvPr/>
        </p:nvCxnSpPr>
        <p:spPr bwMode="auto">
          <a:xfrm>
            <a:off x="4895849" y="2207450"/>
            <a:ext cx="0" cy="785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46" name="Straight Connector 13345"/>
          <p:cNvCxnSpPr/>
          <p:nvPr/>
        </p:nvCxnSpPr>
        <p:spPr bwMode="auto">
          <a:xfrm>
            <a:off x="4895849" y="4035056"/>
            <a:ext cx="0" cy="2674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1600200" y="3884243"/>
            <a:ext cx="0" cy="1162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6777106">
            <a:off x="2985594" y="3258341"/>
            <a:ext cx="97669" cy="4387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6633875">
            <a:off x="2963081" y="2506258"/>
            <a:ext cx="136713" cy="4387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6985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Highlights</a:t>
            </a:r>
            <a:endParaRPr lang="en-US" sz="36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333500"/>
            <a:ext cx="8686800" cy="42671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main point of entry for students: SDL in USSVE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 with partners to get students interested in developing competencies and skills to benefit from US-style MOOCs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Attract students interested in mastering US-style, computer-mediated communications 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a scaffolding tool, create bilingual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communities of practice led by foreign-born faculties and student peers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 on OER, delivered via Canvas Network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 knowledge, build skills, then use CMC11 as a lab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IeLS to get college level credits in US.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i="1" kern="0" noProof="0" dirty="0" smtClean="0">
                <a:solidFill>
                  <a:srgbClr val="E78200"/>
                </a:solidFill>
              </a:rPr>
              <a:t>13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698500"/>
            <a:ext cx="9144000" cy="5715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 steps</a:t>
            </a:r>
            <a:endParaRPr lang="en-US" sz="36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397000"/>
            <a:ext cx="8686800" cy="361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CMC11 is already operational and ongoing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IeLS is being redesigned for March 2014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SDL in USSVE is scheduled for March 2014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groups: Hindi, Mandarin, Russian, Spanish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programs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abroad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joined by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Survey instrument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partnership with OPEN SUNY.</a:t>
            </a:r>
          </a:p>
          <a:p>
            <a:pPr marL="0" indent="0" eaLnBrk="1" hangingPunct="1">
              <a:buNone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Collaborators are welcome!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" y="5004512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 kern="0" dirty="0" smtClean="0">
                <a:solidFill>
                  <a:srgbClr val="E78200"/>
                </a:solidFill>
              </a:rPr>
              <a:t>14</a:t>
            </a:r>
            <a:endParaRPr lang="en-US" altLang="en-US" sz="1800" b="1" i="1" kern="0" dirty="0">
              <a:solidFill>
                <a:srgbClr val="E782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b="1" i="1" kern="0" dirty="0">
              <a:solidFill>
                <a:srgbClr val="E7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8255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Institutional Context: Empire State College</a:t>
            </a:r>
            <a:endParaRPr lang="en-US" sz="36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>
                <a:solidFill>
                  <a:srgbClr val="E78200"/>
                </a:solidFill>
              </a:rPr>
              <a:t>2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524001"/>
            <a:ext cx="3886200" cy="40004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 SUNY solution for working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professionals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Over 18,000 students 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Undergraduate and graduate, incl. MBA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34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l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ocations around New York State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Modalities: fully online, local study groups, independent studies</a:t>
            </a:r>
          </a:p>
          <a:p>
            <a:pPr marL="342900" marR="0" lvl="0" indent="-342900" algn="l" defTabSz="91281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Offshore international programs.</a:t>
            </a:r>
          </a:p>
        </p:txBody>
      </p:sp>
      <p:pic>
        <p:nvPicPr>
          <p:cNvPr id="7" name="Picture 5" descr="ESC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60501"/>
            <a:ext cx="4953000" cy="36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493801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4447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1647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Institutional Context: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for Distance Learning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587500"/>
            <a:ext cx="8001000" cy="393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8,000 undergraduate students; 50 full time and 500 part time instructors; small classes (up to 20)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Working adults (av. 34 years), individualized degree programs, mentoring approach, PLA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Asynchronous, writing intensive studies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SLN, “ANGEL”, now Moodlerooms + Mahara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 SUNY (launching January 2014)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Located in Saratoga Springs, NY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E78200"/>
                </a:solidFill>
                <a:effectLst/>
                <a:uLnTx/>
                <a:uFillTx/>
                <a:latin typeface="Times" pitchFamily="18" charset="0"/>
              </a:rPr>
              <a:t>3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Identification: IDL</a:t>
            </a:r>
            <a:endParaRPr lang="en-US" sz="36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714499"/>
            <a:ext cx="8686800" cy="36195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 Distance Learning (since early 1990s)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 for resident offshore programs (Cyprus, Greece)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Non-matriculated international students (50 countries)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series of double degree, IDL projects in Russia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Omsk State University (1998-2003), Tomsk State University of Radioelectronics (2007 – now),  Moscow’s Presidential Academy (2012 – now)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low retention rate (1 in 5); looking for solutions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noProof="0" dirty="0">
                <a:solidFill>
                  <a:srgbClr val="E78200"/>
                </a:solidFill>
              </a:rPr>
              <a:t>4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29" y="7620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Identification: Barriers to IDL</a:t>
            </a:r>
            <a:endParaRPr lang="en-US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534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Organizational (distance, textbook delivery, costs)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Technology and computer-mediated learning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Language, academic systems, culture, contexts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 structure, expected behaviors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Academic writing, communications skills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Prerequisite subject matter knowledge and skills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ESC-specific requirements (degree planning)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Self-regulation and motivation.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noProof="0" dirty="0">
                <a:solidFill>
                  <a:srgbClr val="E78200"/>
                </a:solidFill>
              </a:rPr>
              <a:t>5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6985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solutions: IeLS</a:t>
            </a:r>
            <a:endParaRPr lang="en-US" sz="36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333500"/>
            <a:ext cx="8686800" cy="438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Three B Framework: Bridging, Bilingual, Blended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 eLearning Skills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online study, since 2007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Developed for IDL projects with Russian universities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Emphasis on transition from teacher-centered to student-centered, self-regulated learning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approach (with blended and video components)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Limitations:</a:t>
            </a:r>
          </a:p>
          <a:p>
            <a:pPr lvl="1"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 to course participants (registration, tuition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fees,  access)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group study (requires an active project with a partner university)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(vs. English only vs. multilingual).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noProof="0" dirty="0">
                <a:solidFill>
                  <a:srgbClr val="E78200"/>
                </a:solidFill>
              </a:rPr>
              <a:t>6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6985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solutions: SDL in USSVE</a:t>
            </a:r>
            <a:endParaRPr lang="en-US" sz="36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460500"/>
            <a:ext cx="8686800" cy="41966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massive, open, online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 for IDL (iMOOC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all partner universities abroad - free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anyone interested in obtaining skills to navigate MOOCs in the US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 to Self-Directed Learning in US-Style Virtual Environments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be launched on March 24, 2014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Mirrors IeLS, students can transfer to IeLS to get college credit (fee based)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English;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bilingual groups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welcome (several languages)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Limitations: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Closer to traditional MOOCs (one-to-all pedagogy, not good for SDL)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live lab is required for students to practice SDL.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 smtClean="0">
                <a:solidFill>
                  <a:srgbClr val="E78200"/>
                </a:solidFill>
              </a:rPr>
              <a:t>7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86200" y="161396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ASCILITE,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698500"/>
            <a:ext cx="9144000" cy="635000"/>
          </a:xfrm>
          <a:prstGeom prst="rect">
            <a:avLst/>
          </a:prstGeom>
          <a:gradFill rotWithShape="0">
            <a:gsLst>
              <a:gs pos="0">
                <a:srgbClr val="E782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68" tIns="45702" rIns="91427" bIns="45702" anchor="ctr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Solutions: a Connectivist  MOOC?</a:t>
            </a:r>
            <a:endParaRPr lang="en-US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651000"/>
            <a:ext cx="8686800" cy="341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8200"/>
              </a:buClr>
              <a:buSzPct val="8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1788" indent="-2317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5813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30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5425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Connectivist educational philosophy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Inspired by George Siemens and Stephen Downes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(CCK08)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MOOCs launched at CDL in 2012-13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VizMath (Yeager &amp; Hurley-Dasgupta)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CMC11 Creativity and Multicultural Communication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(Yeager &amp; Hurley-Dasgupta)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Metaliteracy (Mackey, Jacobson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 Yeager)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i="1" kern="0" dirty="0">
                <a:solidFill>
                  <a:srgbClr val="E78200"/>
                </a:solidFill>
              </a:rPr>
              <a:t>8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r="16537"/>
          <a:stretch>
            <a:fillRect/>
          </a:stretch>
        </p:blipFill>
        <p:spPr>
          <a:xfrm>
            <a:off x="6668924" y="2857502"/>
            <a:ext cx="2466975" cy="2304521"/>
          </a:xfrm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49238" y="168013"/>
            <a:ext cx="6977062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“The starting point of </a:t>
            </a: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connectivism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is the individual. Personal knowledge is comprised of a </a:t>
            </a: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network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, which feeds into organizations and institutions, which in turn feed back into the network, and then continue to provide learning to individual. This </a:t>
            </a: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cycle of knowledge development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(personal to network to organization) allows learners to remain current in their field through the connections they have formed</a:t>
            </a:r>
            <a:r>
              <a:rPr lang="en-US" altLang="en-US" sz="2400" dirty="0" smtClean="0">
                <a:solidFill>
                  <a:prstClr val="black"/>
                </a:solidFill>
                <a:latin typeface="Arial" charset="0"/>
              </a:rPr>
              <a:t>.”</a:t>
            </a:r>
            <a:endParaRPr lang="en-US" altLang="en-US" sz="1800" dirty="0">
              <a:solidFill>
                <a:prstClr val="black"/>
              </a:solidFill>
              <a:latin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black"/>
              </a:solidFill>
              <a:latin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Arial" charset="0"/>
              </a:rPr>
              <a:t>George </a:t>
            </a:r>
            <a:r>
              <a:rPr lang="en-US" altLang="en-US" sz="1800" dirty="0">
                <a:solidFill>
                  <a:prstClr val="black"/>
                </a:solidFill>
                <a:latin typeface="Arial" charset="0"/>
              </a:rPr>
              <a:t>Siemens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>
                <a:solidFill>
                  <a:prstClr val="black"/>
                </a:solidFill>
                <a:latin typeface="Arial" charset="0"/>
              </a:rPr>
              <a:t>Connectivism: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>
                <a:solidFill>
                  <a:prstClr val="black"/>
                </a:solidFill>
                <a:latin typeface="Arial" charset="0"/>
              </a:rPr>
              <a:t>A Learning Theory for the Digital </a:t>
            </a:r>
            <a:r>
              <a:rPr lang="en-US" altLang="en-US" sz="1800" i="1" dirty="0" smtClean="0">
                <a:solidFill>
                  <a:prstClr val="black"/>
                </a:solidFill>
                <a:latin typeface="Arial" charset="0"/>
              </a:rPr>
              <a:t>Age</a:t>
            </a:r>
            <a:endParaRPr lang="en-US" altLang="en-US" sz="1800" b="1" i="1" dirty="0">
              <a:solidFill>
                <a:prstClr val="black"/>
              </a:solidFill>
              <a:latin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i="1" dirty="0">
              <a:solidFill>
                <a:prstClr val="black"/>
              </a:solidFill>
              <a:latin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Arial" charset="0"/>
                <a:hlinkClick r:id="rId4"/>
              </a:rPr>
              <a:t>http://www.elearnspace.org/Articles/connectivism.htm</a:t>
            </a:r>
            <a:r>
              <a:rPr lang="en-US" altLang="en-US" sz="1800" b="1" dirty="0">
                <a:solidFill>
                  <a:prstClr val="black"/>
                </a:solidFill>
                <a:latin typeface="Arial" charset="0"/>
              </a:rPr>
              <a:t> 					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334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i="1" kern="0" dirty="0">
                <a:solidFill>
                  <a:srgbClr val="E78200"/>
                </a:solidFill>
              </a:rPr>
              <a:t>9</a:t>
            </a: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E782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rpt template 2-06">
  <a:themeElements>
    <a:clrScheme name="Powrpt template 2-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Powrpt template 2-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rpt template 2-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rpt template 2-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rpt template 2-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rpt template 2-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rpt template 2-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rpt template 2-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rpt template 2-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rpt template 2-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rpt template 2-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rpt template 2-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rpt template 2-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1992</Words>
  <Application>Microsoft Office PowerPoint</Application>
  <PresentationFormat>On-screen Show (16:10)</PresentationFormat>
  <Paragraphs>268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Powrpt template 2-06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Creativity and Multicultural Communication (CMC11)</vt:lpstr>
      <vt:lpstr>PowerPoint Presentation</vt:lpstr>
      <vt:lpstr>PowerPoint Presentation</vt:lpstr>
      <vt:lpstr>PowerPoint Presentation</vt:lpstr>
    </vt:vector>
  </TitlesOfParts>
  <Company>SUNY Empire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 Chukhlomin</dc:creator>
  <cp:lastModifiedBy>Valeri</cp:lastModifiedBy>
  <cp:revision>62</cp:revision>
  <cp:lastPrinted>2013-11-11T16:32:31Z</cp:lastPrinted>
  <dcterms:created xsi:type="dcterms:W3CDTF">2013-10-15T15:21:47Z</dcterms:created>
  <dcterms:modified xsi:type="dcterms:W3CDTF">2013-11-14T23:01:52Z</dcterms:modified>
</cp:coreProperties>
</file>