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sldIdLst>
    <p:sldId id="256" r:id="rId2"/>
    <p:sldId id="367" r:id="rId3"/>
    <p:sldId id="368" r:id="rId4"/>
    <p:sldId id="417" r:id="rId5"/>
    <p:sldId id="420" r:id="rId6"/>
    <p:sldId id="421" r:id="rId7"/>
    <p:sldId id="419" r:id="rId8"/>
    <p:sldId id="422" r:id="rId9"/>
    <p:sldId id="423" r:id="rId10"/>
    <p:sldId id="426" r:id="rId11"/>
    <p:sldId id="427" r:id="rId12"/>
    <p:sldId id="430" r:id="rId13"/>
    <p:sldId id="424" r:id="rId14"/>
    <p:sldId id="428" r:id="rId15"/>
    <p:sldId id="429" r:id="rId16"/>
    <p:sldId id="425" r:id="rId17"/>
  </p:sldIdLst>
  <p:sldSz cx="9144000" cy="5143500" type="screen16x9"/>
  <p:notesSz cx="6858000" cy="9144000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  <a:srgbClr val="818A8F"/>
    <a:srgbClr val="6A288A"/>
    <a:srgbClr val="BF5B1F"/>
    <a:srgbClr val="D40E8C"/>
    <a:srgbClr val="5F5F5F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8" autoAdjust="0"/>
    <p:restoredTop sz="94660"/>
  </p:normalViewPr>
  <p:slideViewPr>
    <p:cSldViewPr>
      <p:cViewPr>
        <p:scale>
          <a:sx n="170" d="100"/>
          <a:sy n="170" d="100"/>
        </p:scale>
        <p:origin x="-760" y="-33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AA09-01123:Users:sankey:Google%20Drive:research:UniSet_Book1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AA09-01123:Users:sankey:Google%20Drive:research:UniSet_Book1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4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AA09-01123:Users:sankey:Google%20Drive:research:UniSet_Book1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AA09-01123:Users:sankey:Google%20Drive:research:UniSet_Book1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AA09-01123:Users:sankey:Google%20Drive:research:UniSet_Book1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AA09-01123:Users:sankey:Google%20Drive:research:UniSet_Book1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AA09-01123:Users:sankey:Google%20Drive:research:UniSet_Book1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AA09-01123:Users:sankey:Google%20Drive:research:UniSet_Book1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AA09-01123:Users:sankey:Google%20Drive:research:UniSet_Book1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AA09-01123:Users:sankey:Google%20Drive:research:UniSet_Book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oleObject" Target="AA09-01123:Users:sankey:Google%20Drive:research:UniSet_Book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nkey\Documents\Research\student%20survey\UniSet_Book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nkey\Documents\Research\student%20survey\UniSet_Book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AA09-01123:Users:sankey:Google%20Drive:research:UniSet_Book1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AA09-01123:Users:sankey:Google%20Drive:research:UniSet_Book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583664831945814"/>
          <c:y val="0.0301813173021928"/>
          <c:w val="0.944558180227471"/>
          <c:h val="0.833434465058065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bg1">
                <a:lumMod val="40000"/>
                <a:lumOff val="6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0.0347222222222222"/>
                  <c:y val="-0.060362173038229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0231481481481481"/>
                  <c:y val="-0.05533199195171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Sheet8!$B$52:$C$53</c:f>
              <c:multiLvlStrCache>
                <c:ptCount val="2"/>
                <c:lvl>
                  <c:pt idx="0">
                    <c:v>internal/on-campus</c:v>
                  </c:pt>
                  <c:pt idx="1">
                    <c:v>external/distance student</c:v>
                  </c:pt>
                </c:lvl>
                <c:lvl>
                  <c:pt idx="0">
                    <c:v>Internal/on-campus or external/distance student</c:v>
                  </c:pt>
                </c:lvl>
              </c:multiLvlStrCache>
            </c:multiLvlStrRef>
          </c:cat>
          <c:val>
            <c:numRef>
              <c:f>Sheet8!$B$54:$C$54</c:f>
              <c:numCache>
                <c:formatCode>General</c:formatCode>
                <c:ptCount val="2"/>
                <c:pt idx="0">
                  <c:v>380.0</c:v>
                </c:pt>
                <c:pt idx="1">
                  <c:v>801.0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2140372296"/>
        <c:axId val="-2140369320"/>
        <c:axId val="0"/>
      </c:bar3DChart>
      <c:catAx>
        <c:axId val="-2140372296"/>
        <c:scaling>
          <c:orientation val="minMax"/>
        </c:scaling>
        <c:delete val="0"/>
        <c:axPos val="b"/>
        <c:majorTickMark val="out"/>
        <c:minorTickMark val="none"/>
        <c:tickLblPos val="nextTo"/>
        <c:crossAx val="-2140369320"/>
        <c:crosses val="autoZero"/>
        <c:auto val="1"/>
        <c:lblAlgn val="ctr"/>
        <c:lblOffset val="100"/>
        <c:noMultiLvlLbl val="0"/>
      </c:catAx>
      <c:valAx>
        <c:axId val="-21403693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40372296"/>
        <c:crosses val="autoZero"/>
        <c:crossBetween val="between"/>
      </c:valAx>
    </c:plotArea>
    <c:plotVisOnly val="1"/>
    <c:dispBlanksAs val="gap"/>
    <c:showDLblsOverMax val="0"/>
  </c:chart>
  <c:spPr>
    <a:effectLst>
      <a:outerShdw blurRad="50800" dist="38100" dir="2700000" algn="tl" rotWithShape="0">
        <a:srgbClr val="000000">
          <a:alpha val="43000"/>
        </a:srgbClr>
      </a:outerShdw>
    </a:effectLst>
  </c:spPr>
  <c:txPr>
    <a:bodyPr/>
    <a:lstStyle/>
    <a:p>
      <a:pPr>
        <a:defRPr sz="7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842549853682095"/>
          <c:y val="0.0521711540823428"/>
          <c:w val="0.89275650888466"/>
          <c:h val="0.73512500170580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Sheet2!$A$364</c:f>
              <c:strCache>
                <c:ptCount val="1"/>
                <c:pt idx="0">
                  <c:v>CURRENTLY do this </c:v>
                </c:pt>
              </c:strCache>
            </c:strRef>
          </c:tx>
          <c:spPr>
            <a:solidFill>
              <a:srgbClr val="FF6600"/>
            </a:solidFill>
          </c:spPr>
          <c:invertIfNegative val="0"/>
          <c:cat>
            <c:strRef>
              <c:f>Sheet2!$B$363:$F$363</c:f>
              <c:strCache>
                <c:ptCount val="5"/>
                <c:pt idx="0">
                  <c:v>Never or Rarely</c:v>
                </c:pt>
                <c:pt idx="1">
                  <c:v>A few times a SEMESTER</c:v>
                </c:pt>
                <c:pt idx="2">
                  <c:v>A few times a MONTH</c:v>
                </c:pt>
                <c:pt idx="3">
                  <c:v>A few times a WEEK</c:v>
                </c:pt>
                <c:pt idx="4">
                  <c:v>One or more times a DAY</c:v>
                </c:pt>
              </c:strCache>
            </c:strRef>
          </c:cat>
          <c:val>
            <c:numRef>
              <c:f>Sheet2!$B$364:$F$364</c:f>
              <c:numCache>
                <c:formatCode>General</c:formatCode>
                <c:ptCount val="5"/>
                <c:pt idx="0">
                  <c:v>845.0</c:v>
                </c:pt>
                <c:pt idx="1">
                  <c:v>126.0</c:v>
                </c:pt>
                <c:pt idx="2">
                  <c:v>96.0</c:v>
                </c:pt>
                <c:pt idx="3">
                  <c:v>75.0</c:v>
                </c:pt>
                <c:pt idx="4">
                  <c:v>39.0</c:v>
                </c:pt>
              </c:numCache>
            </c:numRef>
          </c:val>
        </c:ser>
        <c:ser>
          <c:idx val="1"/>
          <c:order val="1"/>
          <c:tx>
            <c:strRef>
              <c:f>Sheet2!$A$365</c:f>
              <c:strCache>
                <c:ptCount val="1"/>
                <c:pt idx="0">
                  <c:v>WOULD LIKE TO do this </c:v>
                </c:pt>
              </c:strCache>
            </c:strRef>
          </c:tx>
          <c:spPr>
            <a:solidFill>
              <a:srgbClr val="3366FF"/>
            </a:solidFill>
          </c:spPr>
          <c:invertIfNegative val="0"/>
          <c:cat>
            <c:strRef>
              <c:f>Sheet2!$B$363:$F$363</c:f>
              <c:strCache>
                <c:ptCount val="5"/>
                <c:pt idx="0">
                  <c:v>Never or Rarely</c:v>
                </c:pt>
                <c:pt idx="1">
                  <c:v>A few times a SEMESTER</c:v>
                </c:pt>
                <c:pt idx="2">
                  <c:v>A few times a MONTH</c:v>
                </c:pt>
                <c:pt idx="3">
                  <c:v>A few times a WEEK</c:v>
                </c:pt>
                <c:pt idx="4">
                  <c:v>One or more times a DAY</c:v>
                </c:pt>
              </c:strCache>
            </c:strRef>
          </c:cat>
          <c:val>
            <c:numRef>
              <c:f>Sheet2!$B$365:$F$365</c:f>
              <c:numCache>
                <c:formatCode>General</c:formatCode>
                <c:ptCount val="5"/>
                <c:pt idx="0">
                  <c:v>341.0</c:v>
                </c:pt>
                <c:pt idx="1">
                  <c:v>281.0</c:v>
                </c:pt>
                <c:pt idx="2">
                  <c:v>261.0</c:v>
                </c:pt>
                <c:pt idx="3">
                  <c:v>214.0</c:v>
                </c:pt>
                <c:pt idx="4">
                  <c:v>84.0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-2122148152"/>
        <c:axId val="-2122145176"/>
        <c:axId val="0"/>
      </c:bar3DChart>
      <c:catAx>
        <c:axId val="-21221481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-2122145176"/>
        <c:crosses val="autoZero"/>
        <c:auto val="1"/>
        <c:lblAlgn val="ctr"/>
        <c:lblOffset val="100"/>
        <c:noMultiLvlLbl val="0"/>
      </c:catAx>
      <c:valAx>
        <c:axId val="-212214517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-212214815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93889617964421"/>
          <c:y val="0.90485575676524"/>
          <c:w val="0.612220764071158"/>
          <c:h val="0.0821459763370133"/>
        </c:manualLayout>
      </c:layout>
      <c:overlay val="0"/>
    </c:legend>
    <c:plotVisOnly val="1"/>
    <c:dispBlanksAs val="gap"/>
    <c:showDLblsOverMax val="0"/>
  </c:chart>
  <c:spPr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 sz="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562257788350314"/>
          <c:y val="0.0342209145544596"/>
          <c:w val="0.811963174401387"/>
          <c:h val="0.82781366494387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Current with staff</c:v>
                </c:pt>
              </c:strCache>
            </c:strRef>
          </c:tx>
          <c:spPr>
            <a:solidFill>
              <a:srgbClr val="FF66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Instant messaging</c:v>
                </c:pt>
                <c:pt idx="1">
                  <c:v>Text messaging</c:v>
                </c:pt>
                <c:pt idx="2">
                  <c:v>Email</c:v>
                </c:pt>
                <c:pt idx="3">
                  <c:v>In LMS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75.0</c:v>
                </c:pt>
                <c:pt idx="1">
                  <c:v>173.0</c:v>
                </c:pt>
                <c:pt idx="2">
                  <c:v>682.0</c:v>
                </c:pt>
                <c:pt idx="3">
                  <c:v>704.0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Future with staff</c:v>
                </c:pt>
              </c:strCache>
            </c:strRef>
          </c:tx>
          <c:spPr>
            <a:solidFill>
              <a:srgbClr val="008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Instant messaging</c:v>
                </c:pt>
                <c:pt idx="1">
                  <c:v>Text messaging</c:v>
                </c:pt>
                <c:pt idx="2">
                  <c:v>Email</c:v>
                </c:pt>
                <c:pt idx="3">
                  <c:v>In LMS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281.0</c:v>
                </c:pt>
                <c:pt idx="1">
                  <c:v>368.0</c:v>
                </c:pt>
                <c:pt idx="2">
                  <c:v>862.0</c:v>
                </c:pt>
                <c:pt idx="3">
                  <c:v>847.0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Current with staff2</c:v>
                </c:pt>
              </c:strCache>
            </c:strRef>
          </c:tx>
          <c:spPr>
            <a:solidFill>
              <a:srgbClr val="D40E8C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Instant messaging</c:v>
                </c:pt>
                <c:pt idx="1">
                  <c:v>Text messaging</c:v>
                </c:pt>
                <c:pt idx="2">
                  <c:v>Email</c:v>
                </c:pt>
                <c:pt idx="3">
                  <c:v>In LMS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119.0</c:v>
                </c:pt>
                <c:pt idx="1">
                  <c:v>292.0</c:v>
                </c:pt>
                <c:pt idx="2">
                  <c:v>523.0</c:v>
                </c:pt>
                <c:pt idx="3">
                  <c:v>632.0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Future with student</c:v>
                </c:pt>
              </c:strCache>
            </c:strRef>
          </c:tx>
          <c:spPr>
            <a:solidFill>
              <a:srgbClr val="3366FF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Instant messaging</c:v>
                </c:pt>
                <c:pt idx="1">
                  <c:v>Text messaging</c:v>
                </c:pt>
                <c:pt idx="2">
                  <c:v>Email</c:v>
                </c:pt>
                <c:pt idx="3">
                  <c:v>In LMS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308.0</c:v>
                </c:pt>
                <c:pt idx="1">
                  <c:v>454.0</c:v>
                </c:pt>
                <c:pt idx="2">
                  <c:v>748.0</c:v>
                </c:pt>
                <c:pt idx="3">
                  <c:v>781.0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2145331768"/>
        <c:axId val="-2145325176"/>
        <c:axId val="0"/>
      </c:bar3DChart>
      <c:catAx>
        <c:axId val="-2145331768"/>
        <c:scaling>
          <c:orientation val="minMax"/>
        </c:scaling>
        <c:delete val="0"/>
        <c:axPos val="b"/>
        <c:majorTickMark val="out"/>
        <c:minorTickMark val="none"/>
        <c:tickLblPos val="nextTo"/>
        <c:crossAx val="-2145325176"/>
        <c:crosses val="autoZero"/>
        <c:auto val="1"/>
        <c:lblAlgn val="ctr"/>
        <c:lblOffset val="100"/>
        <c:noMultiLvlLbl val="0"/>
      </c:catAx>
      <c:valAx>
        <c:axId val="-21453251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453317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20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620558652796138"/>
          <c:y val="0.0396039603960396"/>
          <c:w val="0.930644864647394"/>
          <c:h val="0.77752475247524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Sheet7!$A$10</c:f>
              <c:strCache>
                <c:ptCount val="1"/>
                <c:pt idx="0">
                  <c:v>Twitter</c:v>
                </c:pt>
              </c:strCache>
            </c:strRef>
          </c:tx>
          <c:spPr>
            <a:solidFill>
              <a:srgbClr val="8585FF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Sheet7!$B$4:$F$4</c:f>
              <c:strCache>
                <c:ptCount val="5"/>
                <c:pt idx="0">
                  <c:v>Not At All Useful</c:v>
                </c:pt>
                <c:pt idx="1">
                  <c:v>A Little Useful</c:v>
                </c:pt>
                <c:pt idx="2">
                  <c:v>Moderately Useful</c:v>
                </c:pt>
                <c:pt idx="3">
                  <c:v>Quite Useful</c:v>
                </c:pt>
                <c:pt idx="4">
                  <c:v>Very Useful</c:v>
                </c:pt>
              </c:strCache>
            </c:strRef>
          </c:cat>
          <c:val>
            <c:numRef>
              <c:f>Sheet7!$B$10:$F$10</c:f>
              <c:numCache>
                <c:formatCode>General</c:formatCode>
                <c:ptCount val="5"/>
                <c:pt idx="0">
                  <c:v>781.0</c:v>
                </c:pt>
                <c:pt idx="1">
                  <c:v>160.0</c:v>
                </c:pt>
                <c:pt idx="2">
                  <c:v>101.0</c:v>
                </c:pt>
                <c:pt idx="3">
                  <c:v>78.0</c:v>
                </c:pt>
                <c:pt idx="4">
                  <c:v>61.0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2146384872"/>
        <c:axId val="-2145643208"/>
        <c:axId val="0"/>
      </c:bar3DChart>
      <c:catAx>
        <c:axId val="-2146384872"/>
        <c:scaling>
          <c:orientation val="minMax"/>
        </c:scaling>
        <c:delete val="0"/>
        <c:axPos val="b"/>
        <c:majorTickMark val="out"/>
        <c:minorTickMark val="none"/>
        <c:tickLblPos val="nextTo"/>
        <c:crossAx val="-2145643208"/>
        <c:crosses val="autoZero"/>
        <c:auto val="1"/>
        <c:lblAlgn val="ctr"/>
        <c:lblOffset val="100"/>
        <c:noMultiLvlLbl val="0"/>
      </c:catAx>
      <c:valAx>
        <c:axId val="-21456432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46384872"/>
        <c:crosses val="autoZero"/>
        <c:crossBetween val="between"/>
      </c:valAx>
    </c:plotArea>
    <c:plotVisOnly val="1"/>
    <c:dispBlanksAs val="gap"/>
    <c:showDLblsOverMax val="0"/>
  </c:chart>
  <c:spPr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 sz="70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693993025684133"/>
          <c:y val="0.0539971756845119"/>
          <c:w val="0.910584016864447"/>
          <c:h val="0.75484666824183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Sheet7!$A$5</c:f>
              <c:strCache>
                <c:ptCount val="1"/>
                <c:pt idx="0">
                  <c:v>Automatic updates through RSS feeds from university web pages to receive administrative information (eg enrolment status, changes to timetables, information about your course, tutorial registration, library fines, services, resources)</c:v>
                </c:pt>
              </c:strCache>
            </c:strRef>
          </c:tx>
          <c:spPr>
            <a:solidFill>
              <a:srgbClr val="8585FF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Sheet7!$B$4:$F$4</c:f>
              <c:strCache>
                <c:ptCount val="5"/>
                <c:pt idx="0">
                  <c:v>Not At All Useful</c:v>
                </c:pt>
                <c:pt idx="1">
                  <c:v>A Little Useful</c:v>
                </c:pt>
                <c:pt idx="2">
                  <c:v>Moderately Useful</c:v>
                </c:pt>
                <c:pt idx="3">
                  <c:v>Quite Useful</c:v>
                </c:pt>
                <c:pt idx="4">
                  <c:v>Very Useful</c:v>
                </c:pt>
              </c:strCache>
            </c:strRef>
          </c:cat>
          <c:val>
            <c:numRef>
              <c:f>Sheet7!$B$5:$F$5</c:f>
              <c:numCache>
                <c:formatCode>General</c:formatCode>
                <c:ptCount val="5"/>
                <c:pt idx="0">
                  <c:v>176.0</c:v>
                </c:pt>
                <c:pt idx="1">
                  <c:v>199.0</c:v>
                </c:pt>
                <c:pt idx="2">
                  <c:v>247.0</c:v>
                </c:pt>
                <c:pt idx="3">
                  <c:v>346.0</c:v>
                </c:pt>
                <c:pt idx="4">
                  <c:v>213.0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2121745256"/>
        <c:axId val="-2121742280"/>
        <c:axId val="0"/>
      </c:bar3DChart>
      <c:catAx>
        <c:axId val="-2121745256"/>
        <c:scaling>
          <c:orientation val="minMax"/>
        </c:scaling>
        <c:delete val="0"/>
        <c:axPos val="b"/>
        <c:majorTickMark val="out"/>
        <c:minorTickMark val="none"/>
        <c:tickLblPos val="nextTo"/>
        <c:crossAx val="-2121742280"/>
        <c:crosses val="autoZero"/>
        <c:auto val="1"/>
        <c:lblAlgn val="ctr"/>
        <c:lblOffset val="100"/>
        <c:noMultiLvlLbl val="0"/>
      </c:catAx>
      <c:valAx>
        <c:axId val="-21217422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21745256"/>
        <c:crosses val="autoZero"/>
        <c:crossBetween val="between"/>
      </c:valAx>
    </c:plotArea>
    <c:plotVisOnly val="1"/>
    <c:dispBlanksAs val="gap"/>
    <c:showDLblsOverMax val="0"/>
  </c:chart>
  <c:spPr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 sz="80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696316014891444"/>
          <c:y val="0.045662100456621"/>
          <c:w val="0.910284716502487"/>
          <c:h val="0.77197251028552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Sheet7!$A$6</c:f>
              <c:strCache>
                <c:ptCount val="1"/>
                <c:pt idx="0">
                  <c:v>Mail - paper-based letters or memos</c:v>
                </c:pt>
              </c:strCache>
            </c:strRef>
          </c:tx>
          <c:spPr>
            <a:solidFill>
              <a:srgbClr val="8585FF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Sheet7!$B$4:$F$4</c:f>
              <c:strCache>
                <c:ptCount val="5"/>
                <c:pt idx="0">
                  <c:v>Not At All Useful</c:v>
                </c:pt>
                <c:pt idx="1">
                  <c:v>A Little Useful</c:v>
                </c:pt>
                <c:pt idx="2">
                  <c:v>Moderately Useful</c:v>
                </c:pt>
                <c:pt idx="3">
                  <c:v>Quite Useful</c:v>
                </c:pt>
                <c:pt idx="4">
                  <c:v>Very Useful</c:v>
                </c:pt>
              </c:strCache>
            </c:strRef>
          </c:cat>
          <c:val>
            <c:numRef>
              <c:f>Sheet7!$B$6:$F$6</c:f>
              <c:numCache>
                <c:formatCode>General</c:formatCode>
                <c:ptCount val="5"/>
                <c:pt idx="0">
                  <c:v>305.0</c:v>
                </c:pt>
                <c:pt idx="1">
                  <c:v>306.0</c:v>
                </c:pt>
                <c:pt idx="2">
                  <c:v>243.0</c:v>
                </c:pt>
                <c:pt idx="3">
                  <c:v>204.0</c:v>
                </c:pt>
                <c:pt idx="4">
                  <c:v>123.0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2145801080"/>
        <c:axId val="2140176104"/>
        <c:axId val="0"/>
      </c:bar3DChart>
      <c:catAx>
        <c:axId val="-2145801080"/>
        <c:scaling>
          <c:orientation val="minMax"/>
        </c:scaling>
        <c:delete val="0"/>
        <c:axPos val="b"/>
        <c:majorTickMark val="out"/>
        <c:minorTickMark val="none"/>
        <c:tickLblPos val="nextTo"/>
        <c:crossAx val="2140176104"/>
        <c:crosses val="autoZero"/>
        <c:auto val="1"/>
        <c:lblAlgn val="ctr"/>
        <c:lblOffset val="100"/>
        <c:noMultiLvlLbl val="0"/>
      </c:catAx>
      <c:valAx>
        <c:axId val="21401761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45801080"/>
        <c:crosses val="autoZero"/>
        <c:crossBetween val="between"/>
      </c:valAx>
    </c:plotArea>
    <c:plotVisOnly val="1"/>
    <c:dispBlanksAs val="gap"/>
    <c:showDLblsOverMax val="0"/>
  </c:chart>
  <c:spPr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 sz="80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637432429927086"/>
          <c:y val="0.0456944881889764"/>
          <c:w val="0.925264387360257"/>
          <c:h val="0.77411443569553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Sheet7!$A$7</c:f>
              <c:strCache>
                <c:ptCount val="1"/>
                <c:pt idx="0">
                  <c:v>Email – university account which can be redirected to home account</c:v>
                </c:pt>
              </c:strCache>
            </c:strRef>
          </c:tx>
          <c:spPr>
            <a:solidFill>
              <a:srgbClr val="8585FF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Sheet7!$B$4:$F$4</c:f>
              <c:strCache>
                <c:ptCount val="5"/>
                <c:pt idx="0">
                  <c:v>Not At All Useful</c:v>
                </c:pt>
                <c:pt idx="1">
                  <c:v>A Little Useful</c:v>
                </c:pt>
                <c:pt idx="2">
                  <c:v>Moderately Useful</c:v>
                </c:pt>
                <c:pt idx="3">
                  <c:v>Quite Useful</c:v>
                </c:pt>
                <c:pt idx="4">
                  <c:v>Very Useful</c:v>
                </c:pt>
              </c:strCache>
            </c:strRef>
          </c:cat>
          <c:val>
            <c:numRef>
              <c:f>Sheet7!$B$7:$F$7</c:f>
              <c:numCache>
                <c:formatCode>General</c:formatCode>
                <c:ptCount val="5"/>
                <c:pt idx="0">
                  <c:v>20.0</c:v>
                </c:pt>
                <c:pt idx="1">
                  <c:v>44.0</c:v>
                </c:pt>
                <c:pt idx="2">
                  <c:v>118.0</c:v>
                </c:pt>
                <c:pt idx="3">
                  <c:v>367.0</c:v>
                </c:pt>
                <c:pt idx="4">
                  <c:v>632.0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2121710648"/>
        <c:axId val="-2121707672"/>
        <c:axId val="0"/>
      </c:bar3DChart>
      <c:catAx>
        <c:axId val="-2121710648"/>
        <c:scaling>
          <c:orientation val="minMax"/>
        </c:scaling>
        <c:delete val="0"/>
        <c:axPos val="b"/>
        <c:majorTickMark val="out"/>
        <c:minorTickMark val="none"/>
        <c:tickLblPos val="nextTo"/>
        <c:crossAx val="-2121707672"/>
        <c:crosses val="autoZero"/>
        <c:auto val="1"/>
        <c:lblAlgn val="ctr"/>
        <c:lblOffset val="100"/>
        <c:noMultiLvlLbl val="0"/>
      </c:catAx>
      <c:valAx>
        <c:axId val="-21217076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21710648"/>
        <c:crosses val="autoZero"/>
        <c:crossBetween val="between"/>
      </c:valAx>
    </c:plotArea>
    <c:plotVisOnly val="1"/>
    <c:dispBlanksAs val="gap"/>
    <c:showDLblsOverMax val="0"/>
  </c:chart>
  <c:spPr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 sz="70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627096827985846"/>
          <c:y val="0.0427167876975651"/>
          <c:w val="0.930672183515115"/>
          <c:h val="0.74406993444486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Sheet7!$A$13</c:f>
              <c:strCache>
                <c:ptCount val="1"/>
                <c:pt idx="0">
                  <c:v>Communication tools in Moodle/USQStudyDesk</c:v>
                </c:pt>
              </c:strCache>
            </c:strRef>
          </c:tx>
          <c:spPr>
            <a:solidFill>
              <a:srgbClr val="8585FF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Sheet7!$B$4:$F$4</c:f>
              <c:strCache>
                <c:ptCount val="5"/>
                <c:pt idx="0">
                  <c:v>Not At All Useful</c:v>
                </c:pt>
                <c:pt idx="1">
                  <c:v>A Little Useful</c:v>
                </c:pt>
                <c:pt idx="2">
                  <c:v>Moderately Useful</c:v>
                </c:pt>
                <c:pt idx="3">
                  <c:v>Quite Useful</c:v>
                </c:pt>
                <c:pt idx="4">
                  <c:v>Very Useful</c:v>
                </c:pt>
              </c:strCache>
            </c:strRef>
          </c:cat>
          <c:val>
            <c:numRef>
              <c:f>Sheet7!$B$13:$F$13</c:f>
              <c:numCache>
                <c:formatCode>General</c:formatCode>
                <c:ptCount val="5"/>
                <c:pt idx="0">
                  <c:v>49.0</c:v>
                </c:pt>
                <c:pt idx="1">
                  <c:v>104.0</c:v>
                </c:pt>
                <c:pt idx="2">
                  <c:v>216.0</c:v>
                </c:pt>
                <c:pt idx="3">
                  <c:v>406.0</c:v>
                </c:pt>
                <c:pt idx="4">
                  <c:v>406.0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2122113384"/>
        <c:axId val="-2122110440"/>
        <c:axId val="0"/>
      </c:bar3DChart>
      <c:catAx>
        <c:axId val="-2122113384"/>
        <c:scaling>
          <c:orientation val="minMax"/>
        </c:scaling>
        <c:delete val="0"/>
        <c:axPos val="b"/>
        <c:majorTickMark val="out"/>
        <c:minorTickMark val="none"/>
        <c:tickLblPos val="nextTo"/>
        <c:crossAx val="-2122110440"/>
        <c:crosses val="autoZero"/>
        <c:auto val="1"/>
        <c:lblAlgn val="ctr"/>
        <c:lblOffset val="100"/>
        <c:noMultiLvlLbl val="0"/>
      </c:catAx>
      <c:valAx>
        <c:axId val="-21221104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22113384"/>
        <c:crosses val="autoZero"/>
        <c:crossBetween val="between"/>
      </c:valAx>
    </c:plotArea>
    <c:plotVisOnly val="1"/>
    <c:dispBlanksAs val="gap"/>
    <c:showDLblsOverMax val="0"/>
  </c:chart>
  <c:spPr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 sz="70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438677456984543"/>
          <c:y val="0.0386722526587174"/>
          <c:w val="0.953817439486731"/>
          <c:h val="0.8675049038141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Sheet7!$A$9</c:f>
              <c:strCache>
                <c:ptCount val="1"/>
                <c:pt idx="0">
                  <c:v>A Facebook group that you can sign up to</c:v>
                </c:pt>
              </c:strCache>
            </c:strRef>
          </c:tx>
          <c:spPr>
            <a:solidFill>
              <a:srgbClr val="8585FF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Sheet7!$B$4:$F$4</c:f>
              <c:strCache>
                <c:ptCount val="5"/>
                <c:pt idx="0">
                  <c:v>Not At All Useful</c:v>
                </c:pt>
                <c:pt idx="1">
                  <c:v>A Little Useful</c:v>
                </c:pt>
                <c:pt idx="2">
                  <c:v>Moderately Useful</c:v>
                </c:pt>
                <c:pt idx="3">
                  <c:v>Quite Useful</c:v>
                </c:pt>
                <c:pt idx="4">
                  <c:v>Very Useful</c:v>
                </c:pt>
              </c:strCache>
            </c:strRef>
          </c:cat>
          <c:val>
            <c:numRef>
              <c:f>Sheet7!$B$9:$F$9</c:f>
              <c:numCache>
                <c:formatCode>General</c:formatCode>
                <c:ptCount val="5"/>
                <c:pt idx="0">
                  <c:v>384.0</c:v>
                </c:pt>
                <c:pt idx="1">
                  <c:v>186.0</c:v>
                </c:pt>
                <c:pt idx="2">
                  <c:v>172.0</c:v>
                </c:pt>
                <c:pt idx="3">
                  <c:v>210.0</c:v>
                </c:pt>
                <c:pt idx="4">
                  <c:v>229.0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72110520"/>
        <c:axId val="2072105128"/>
        <c:axId val="0"/>
      </c:bar3DChart>
      <c:catAx>
        <c:axId val="2072110520"/>
        <c:scaling>
          <c:orientation val="minMax"/>
        </c:scaling>
        <c:delete val="0"/>
        <c:axPos val="b"/>
        <c:majorTickMark val="out"/>
        <c:minorTickMark val="none"/>
        <c:tickLblPos val="nextTo"/>
        <c:crossAx val="2072105128"/>
        <c:crosses val="autoZero"/>
        <c:auto val="1"/>
        <c:lblAlgn val="ctr"/>
        <c:lblOffset val="100"/>
        <c:noMultiLvlLbl val="0"/>
      </c:catAx>
      <c:valAx>
        <c:axId val="20721051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72110520"/>
        <c:crosses val="autoZero"/>
        <c:crossBetween val="between"/>
      </c:valAx>
    </c:plotArea>
    <c:plotVisOnly val="1"/>
    <c:dispBlanksAs val="gap"/>
    <c:showDLblsOverMax val="0"/>
  </c:chart>
  <c:spPr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 sz="70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590392607174103"/>
          <c:y val="0.0647878198898607"/>
          <c:w val="0.929386665208516"/>
          <c:h val="0.81250404923874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Sheet7!$A$11</c:f>
              <c:strCache>
                <c:ptCount val="1"/>
                <c:pt idx="0">
                  <c:v>Mobile phone for voice calls</c:v>
                </c:pt>
              </c:strCache>
            </c:strRef>
          </c:tx>
          <c:spPr>
            <a:solidFill>
              <a:srgbClr val="8585FF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Sheet7!$B$4:$F$4</c:f>
              <c:strCache>
                <c:ptCount val="5"/>
                <c:pt idx="0">
                  <c:v>Not At All Useful</c:v>
                </c:pt>
                <c:pt idx="1">
                  <c:v>A Little Useful</c:v>
                </c:pt>
                <c:pt idx="2">
                  <c:v>Moderately Useful</c:v>
                </c:pt>
                <c:pt idx="3">
                  <c:v>Quite Useful</c:v>
                </c:pt>
                <c:pt idx="4">
                  <c:v>Very Useful</c:v>
                </c:pt>
              </c:strCache>
            </c:strRef>
          </c:cat>
          <c:val>
            <c:numRef>
              <c:f>Sheet7!$B$11:$F$11</c:f>
              <c:numCache>
                <c:formatCode>General</c:formatCode>
                <c:ptCount val="5"/>
                <c:pt idx="0">
                  <c:v>343.0</c:v>
                </c:pt>
                <c:pt idx="1">
                  <c:v>246.0</c:v>
                </c:pt>
                <c:pt idx="2">
                  <c:v>248.0</c:v>
                </c:pt>
                <c:pt idx="3">
                  <c:v>189.0</c:v>
                </c:pt>
                <c:pt idx="4">
                  <c:v>155.0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2140474472"/>
        <c:axId val="-2140929576"/>
        <c:axId val="0"/>
      </c:bar3DChart>
      <c:catAx>
        <c:axId val="-2140474472"/>
        <c:scaling>
          <c:orientation val="minMax"/>
        </c:scaling>
        <c:delete val="0"/>
        <c:axPos val="b"/>
        <c:majorTickMark val="out"/>
        <c:minorTickMark val="none"/>
        <c:tickLblPos val="nextTo"/>
        <c:crossAx val="-2140929576"/>
        <c:crosses val="autoZero"/>
        <c:auto val="1"/>
        <c:lblAlgn val="ctr"/>
        <c:lblOffset val="100"/>
        <c:noMultiLvlLbl val="0"/>
      </c:catAx>
      <c:valAx>
        <c:axId val="-21409295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40474472"/>
        <c:crosses val="autoZero"/>
        <c:crossBetween val="between"/>
      </c:valAx>
    </c:plotArea>
    <c:plotVisOnly val="1"/>
    <c:dispBlanksAs val="gap"/>
    <c:showDLblsOverMax val="0"/>
  </c:chart>
  <c:spPr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 sz="70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627096827985846"/>
          <c:y val="0.0479041916167665"/>
          <c:w val="0.924054049828814"/>
          <c:h val="0.80914839787490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Sheet7!$A$12</c:f>
              <c:strCache>
                <c:ptCount val="1"/>
                <c:pt idx="0">
                  <c:v>A mobile phone application that you can use to access information about university services, maps, learning resources administrative information</c:v>
                </c:pt>
              </c:strCache>
            </c:strRef>
          </c:tx>
          <c:spPr>
            <a:solidFill>
              <a:srgbClr val="8585FF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Sheet7!$B$4:$F$4</c:f>
              <c:strCache>
                <c:ptCount val="5"/>
                <c:pt idx="0">
                  <c:v>Not At All Useful</c:v>
                </c:pt>
                <c:pt idx="1">
                  <c:v>A Little Useful</c:v>
                </c:pt>
                <c:pt idx="2">
                  <c:v>Moderately Useful</c:v>
                </c:pt>
                <c:pt idx="3">
                  <c:v>Quite Useful</c:v>
                </c:pt>
                <c:pt idx="4">
                  <c:v>Very Useful</c:v>
                </c:pt>
              </c:strCache>
            </c:strRef>
          </c:cat>
          <c:val>
            <c:numRef>
              <c:f>Sheet7!$B$12:$F$12</c:f>
              <c:numCache>
                <c:formatCode>General</c:formatCode>
                <c:ptCount val="5"/>
                <c:pt idx="0">
                  <c:v>226.0</c:v>
                </c:pt>
                <c:pt idx="1">
                  <c:v>133.0</c:v>
                </c:pt>
                <c:pt idx="2">
                  <c:v>165.0</c:v>
                </c:pt>
                <c:pt idx="3">
                  <c:v>295.0</c:v>
                </c:pt>
                <c:pt idx="4">
                  <c:v>362.0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72113000"/>
        <c:axId val="2072127000"/>
        <c:axId val="0"/>
      </c:bar3DChart>
      <c:catAx>
        <c:axId val="2072113000"/>
        <c:scaling>
          <c:orientation val="minMax"/>
        </c:scaling>
        <c:delete val="0"/>
        <c:axPos val="b"/>
        <c:majorTickMark val="out"/>
        <c:minorTickMark val="none"/>
        <c:tickLblPos val="nextTo"/>
        <c:crossAx val="2072127000"/>
        <c:crosses val="autoZero"/>
        <c:auto val="1"/>
        <c:lblAlgn val="ctr"/>
        <c:lblOffset val="100"/>
        <c:noMultiLvlLbl val="0"/>
      </c:catAx>
      <c:valAx>
        <c:axId val="20721270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72113000"/>
        <c:crosses val="autoZero"/>
        <c:crossBetween val="between"/>
      </c:valAx>
    </c:plotArea>
    <c:plotVisOnly val="1"/>
    <c:dispBlanksAs val="gap"/>
    <c:showDLblsOverMax val="0"/>
  </c:chart>
  <c:spPr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 sz="70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650483279635596"/>
          <c:y val="0.0380468236262037"/>
          <c:w val="0.928697808177355"/>
          <c:h val="0.767280643502314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8585FF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Sheet8!$C$2:$I$3</c:f>
              <c:multiLvlStrCache>
                <c:ptCount val="7"/>
                <c:lvl>
                  <c:pt idx="0">
                    <c:v>18 or less </c:v>
                  </c:pt>
                  <c:pt idx="1">
                    <c:v>19-20 </c:v>
                  </c:pt>
                  <c:pt idx="2">
                    <c:v>21-25  </c:v>
                  </c:pt>
                  <c:pt idx="3">
                    <c:v>26-30 </c:v>
                  </c:pt>
                  <c:pt idx="4">
                    <c:v>31-40</c:v>
                  </c:pt>
                  <c:pt idx="5">
                    <c:v>41-50 </c:v>
                  </c:pt>
                  <c:pt idx="6">
                    <c:v>Over 50</c:v>
                  </c:pt>
                </c:lvl>
                <c:lvl>
                  <c:pt idx="0">
                    <c:v>Age</c:v>
                  </c:pt>
                </c:lvl>
              </c:multiLvlStrCache>
            </c:multiLvlStrRef>
          </c:cat>
          <c:val>
            <c:numRef>
              <c:f>Sheet8!$C$4:$I$4</c:f>
              <c:numCache>
                <c:formatCode>General</c:formatCode>
                <c:ptCount val="7"/>
                <c:pt idx="0">
                  <c:v>60.0</c:v>
                </c:pt>
                <c:pt idx="1">
                  <c:v>103.0</c:v>
                </c:pt>
                <c:pt idx="2">
                  <c:v>161.0</c:v>
                </c:pt>
                <c:pt idx="3">
                  <c:v>155.0</c:v>
                </c:pt>
                <c:pt idx="4">
                  <c:v>331.0</c:v>
                </c:pt>
                <c:pt idx="5">
                  <c:v>217.0</c:v>
                </c:pt>
                <c:pt idx="6">
                  <c:v>154.0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2147317208"/>
        <c:axId val="-2147314264"/>
        <c:axId val="0"/>
      </c:bar3DChart>
      <c:catAx>
        <c:axId val="-2147317208"/>
        <c:scaling>
          <c:orientation val="minMax"/>
        </c:scaling>
        <c:delete val="0"/>
        <c:axPos val="b"/>
        <c:majorTickMark val="out"/>
        <c:minorTickMark val="none"/>
        <c:tickLblPos val="nextTo"/>
        <c:crossAx val="-2147314264"/>
        <c:crosses val="autoZero"/>
        <c:auto val="1"/>
        <c:lblAlgn val="ctr"/>
        <c:lblOffset val="100"/>
        <c:noMultiLvlLbl val="0"/>
      </c:catAx>
      <c:valAx>
        <c:axId val="-2147314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47317208"/>
        <c:crosses val="autoZero"/>
        <c:crossBetween val="between"/>
      </c:valAx>
    </c:plotArea>
    <c:plotVisOnly val="1"/>
    <c:dispBlanksAs val="gap"/>
    <c:showDLblsOverMax val="0"/>
  </c:chart>
  <c:spPr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 sz="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8585FF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Sheet1!$A$1:$I$1</c:f>
              <c:strCache>
                <c:ptCount val="9"/>
                <c:pt idx="0">
                  <c:v>Desktop computer at home</c:v>
                </c:pt>
                <c:pt idx="1">
                  <c:v>Laptop computer at home</c:v>
                </c:pt>
                <c:pt idx="2">
                  <c:v>Laptop on campus with no internet connection</c:v>
                </c:pt>
                <c:pt idx="3">
                  <c:v>Laptop on campus with wireless internet</c:v>
                </c:pt>
                <c:pt idx="4">
                  <c:v>Computer labs on campus</c:v>
                </c:pt>
                <c:pt idx="5">
                  <c:v>Computer at work</c:v>
                </c:pt>
                <c:pt idx="6">
                  <c:v>Mobile phone with internet access</c:v>
                </c:pt>
                <c:pt idx="7">
                  <c:v>IPad or Android pad with wireless internet</c:v>
                </c:pt>
                <c:pt idx="8">
                  <c:v>Gaming console with internet access</c:v>
                </c:pt>
              </c:strCache>
            </c:strRef>
          </c:cat>
          <c:val>
            <c:numRef>
              <c:f>Sheet1!$A$2:$I$2</c:f>
              <c:numCache>
                <c:formatCode>General</c:formatCode>
                <c:ptCount val="9"/>
                <c:pt idx="0">
                  <c:v>610.0</c:v>
                </c:pt>
                <c:pt idx="1">
                  <c:v>1055.0</c:v>
                </c:pt>
                <c:pt idx="2">
                  <c:v>47.0</c:v>
                </c:pt>
                <c:pt idx="3">
                  <c:v>211.0</c:v>
                </c:pt>
                <c:pt idx="4">
                  <c:v>368.0</c:v>
                </c:pt>
                <c:pt idx="5">
                  <c:v>510.0</c:v>
                </c:pt>
                <c:pt idx="6">
                  <c:v>785.0</c:v>
                </c:pt>
                <c:pt idx="7">
                  <c:v>318.0</c:v>
                </c:pt>
                <c:pt idx="8">
                  <c:v>207.0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140355448"/>
        <c:axId val="-2145934216"/>
        <c:axId val="0"/>
      </c:bar3DChart>
      <c:catAx>
        <c:axId val="2140355448"/>
        <c:scaling>
          <c:orientation val="minMax"/>
        </c:scaling>
        <c:delete val="0"/>
        <c:axPos val="b"/>
        <c:majorTickMark val="out"/>
        <c:minorTickMark val="none"/>
        <c:tickLblPos val="nextTo"/>
        <c:crossAx val="-2145934216"/>
        <c:crosses val="autoZero"/>
        <c:auto val="1"/>
        <c:lblAlgn val="ctr"/>
        <c:lblOffset val="100"/>
        <c:noMultiLvlLbl val="0"/>
      </c:catAx>
      <c:valAx>
        <c:axId val="-21459342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40355448"/>
        <c:crosses val="autoZero"/>
        <c:crossBetween val="between"/>
      </c:valAx>
    </c:plotArea>
    <c:plotVisOnly val="1"/>
    <c:dispBlanksAs val="gap"/>
    <c:showDLblsOverMax val="0"/>
  </c:chart>
  <c:spPr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 sz="90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501998031496063"/>
          <c:y val="0.0165966182328948"/>
          <c:w val="0.934547561720074"/>
          <c:h val="0.862527179519736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8585FF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Sheet1!$A$27:$H$28</c:f>
              <c:multiLvlStrCache>
                <c:ptCount val="8"/>
                <c:lvl>
                  <c:pt idx="0">
                    <c:v>Dial Up</c:v>
                  </c:pt>
                  <c:pt idx="1">
                    <c:v>ADSL (1 or 2)</c:v>
                  </c:pt>
                  <c:pt idx="2">
                    <c:v>Cable</c:v>
                  </c:pt>
                  <c:pt idx="3">
                    <c:v>Satellite</c:v>
                  </c:pt>
                  <c:pt idx="4">
                    <c:v>3G</c:v>
                  </c:pt>
                  <c:pt idx="5">
                    <c:v>4G</c:v>
                  </c:pt>
                  <c:pt idx="6">
                    <c:v>Wireless (no plan)</c:v>
                  </c:pt>
                  <c:pt idx="7">
                    <c:v>Through Uni or other third party</c:v>
                  </c:pt>
                </c:lvl>
                <c:lvl>
                  <c:pt idx="0">
                    <c:v>What level of primary Internet access do you have?</c:v>
                  </c:pt>
                </c:lvl>
              </c:multiLvlStrCache>
            </c:multiLvlStrRef>
          </c:cat>
          <c:val>
            <c:numRef>
              <c:f>Sheet1!$A$29:$H$29</c:f>
              <c:numCache>
                <c:formatCode>General</c:formatCode>
                <c:ptCount val="8"/>
                <c:pt idx="0">
                  <c:v>14.0</c:v>
                </c:pt>
                <c:pt idx="1">
                  <c:v>707.0</c:v>
                </c:pt>
                <c:pt idx="2">
                  <c:v>91.0</c:v>
                </c:pt>
                <c:pt idx="3">
                  <c:v>26.0</c:v>
                </c:pt>
                <c:pt idx="4">
                  <c:v>177.0</c:v>
                </c:pt>
                <c:pt idx="5">
                  <c:v>33.0</c:v>
                </c:pt>
                <c:pt idx="6">
                  <c:v>67.0</c:v>
                </c:pt>
                <c:pt idx="7">
                  <c:v>66.0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2140617432"/>
        <c:axId val="-2140455800"/>
        <c:axId val="0"/>
      </c:bar3DChart>
      <c:catAx>
        <c:axId val="-2140617432"/>
        <c:scaling>
          <c:orientation val="minMax"/>
        </c:scaling>
        <c:delete val="0"/>
        <c:axPos val="b"/>
        <c:majorTickMark val="out"/>
        <c:minorTickMark val="none"/>
        <c:tickLblPos val="nextTo"/>
        <c:crossAx val="-2140455800"/>
        <c:crosses val="autoZero"/>
        <c:auto val="1"/>
        <c:lblAlgn val="ctr"/>
        <c:lblOffset val="100"/>
        <c:noMultiLvlLbl val="0"/>
      </c:catAx>
      <c:valAx>
        <c:axId val="-21404558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40617432"/>
        <c:crosses val="autoZero"/>
        <c:crossBetween val="between"/>
      </c:valAx>
    </c:plotArea>
    <c:plotVisOnly val="1"/>
    <c:dispBlanksAs val="gap"/>
    <c:showDLblsOverMax val="0"/>
  </c:chart>
  <c:spPr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 sz="80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8585FF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10"/>
                <c:pt idx="0">
                  <c:v>Internet searching</c:v>
                </c:pt>
                <c:pt idx="1">
                  <c:v>Email</c:v>
                </c:pt>
                <c:pt idx="2">
                  <c:v>SMS</c:v>
                </c:pt>
                <c:pt idx="3">
                  <c:v>Voice call (mobile)</c:v>
                </c:pt>
                <c:pt idx="4">
                  <c:v>Social networking</c:v>
                </c:pt>
                <c:pt idx="5">
                  <c:v>Mobile internet</c:v>
                </c:pt>
                <c:pt idx="6">
                  <c:v>Data analysis software</c:v>
                </c:pt>
                <c:pt idx="7">
                  <c:v>Watch pod/webcasts</c:v>
                </c:pt>
                <c:pt idx="8">
                  <c:v>Library seaching</c:v>
                </c:pt>
                <c:pt idx="9">
                  <c:v>Using tablet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1137.0</c:v>
                </c:pt>
                <c:pt idx="1">
                  <c:v>1121.0</c:v>
                </c:pt>
                <c:pt idx="2">
                  <c:v>1061.0</c:v>
                </c:pt>
                <c:pt idx="3">
                  <c:v>1047.0</c:v>
                </c:pt>
                <c:pt idx="4">
                  <c:v>907.0</c:v>
                </c:pt>
                <c:pt idx="5">
                  <c:v>851.0</c:v>
                </c:pt>
                <c:pt idx="6">
                  <c:v>633.0</c:v>
                </c:pt>
                <c:pt idx="7">
                  <c:v>622.0</c:v>
                </c:pt>
                <c:pt idx="8">
                  <c:v>551.0</c:v>
                </c:pt>
                <c:pt idx="9">
                  <c:v>413.0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2140413976"/>
        <c:axId val="-2140411000"/>
        <c:axId val="0"/>
      </c:bar3DChart>
      <c:catAx>
        <c:axId val="-2140413976"/>
        <c:scaling>
          <c:orientation val="minMax"/>
        </c:scaling>
        <c:delete val="0"/>
        <c:axPos val="b"/>
        <c:majorTickMark val="out"/>
        <c:minorTickMark val="none"/>
        <c:tickLblPos val="nextTo"/>
        <c:crossAx val="-2140411000"/>
        <c:crosses val="autoZero"/>
        <c:auto val="1"/>
        <c:lblAlgn val="ctr"/>
        <c:lblOffset val="100"/>
        <c:noMultiLvlLbl val="0"/>
      </c:catAx>
      <c:valAx>
        <c:axId val="-21404110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404139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5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829034869141524"/>
          <c:y val="0.0342209145544596"/>
          <c:w val="0.90066212155289"/>
          <c:h val="0.60669390936121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Current use</c:v>
                </c:pt>
              </c:strCache>
            </c:strRef>
          </c:tx>
          <c:spPr>
            <a:solidFill>
              <a:srgbClr val="FF66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Library online resources</c:v>
                </c:pt>
                <c:pt idx="1">
                  <c:v>Pod/Vodcasts by Lecturers</c:v>
                </c:pt>
                <c:pt idx="2">
                  <c:v>Pod/Vodcasts by students</c:v>
                </c:pt>
                <c:pt idx="3">
                  <c:v>Pod/Vodcasts on the web</c:v>
                </c:pt>
                <c:pt idx="4">
                  <c:v>RSS feeds relevant to studies</c:v>
                </c:pt>
                <c:pt idx="5">
                  <c:v>Blogs by other students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747.0</c:v>
                </c:pt>
                <c:pt idx="1">
                  <c:v>721.0</c:v>
                </c:pt>
                <c:pt idx="2">
                  <c:v>175.0</c:v>
                </c:pt>
                <c:pt idx="3">
                  <c:v>333.0</c:v>
                </c:pt>
                <c:pt idx="4">
                  <c:v>183.0</c:v>
                </c:pt>
                <c:pt idx="5">
                  <c:v>187.0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Future use</c:v>
                </c:pt>
              </c:strCache>
            </c:strRef>
          </c:tx>
          <c:spPr>
            <a:solidFill>
              <a:schemeClr val="bg1">
                <a:lumMod val="40000"/>
                <a:lumOff val="6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3366FF"/>
              </a:solidFill>
            </c:spPr>
          </c:dPt>
          <c:dPt>
            <c:idx val="1"/>
            <c:invertIfNegative val="0"/>
            <c:bubble3D val="0"/>
            <c:spPr>
              <a:solidFill>
                <a:srgbClr val="3366FF"/>
              </a:solidFill>
            </c:spPr>
          </c:dPt>
          <c:dPt>
            <c:idx val="2"/>
            <c:invertIfNegative val="0"/>
            <c:bubble3D val="0"/>
            <c:spPr>
              <a:solidFill>
                <a:srgbClr val="3366FF"/>
              </a:solidFill>
            </c:spPr>
          </c:dPt>
          <c:dPt>
            <c:idx val="3"/>
            <c:invertIfNegative val="0"/>
            <c:bubble3D val="0"/>
            <c:spPr>
              <a:solidFill>
                <a:srgbClr val="3366FF"/>
              </a:solidFill>
            </c:spPr>
          </c:dPt>
          <c:dPt>
            <c:idx val="4"/>
            <c:invertIfNegative val="0"/>
            <c:bubble3D val="0"/>
            <c:spPr>
              <a:solidFill>
                <a:srgbClr val="3366FF"/>
              </a:solidFill>
            </c:spPr>
          </c:dPt>
          <c:dPt>
            <c:idx val="5"/>
            <c:invertIfNegative val="0"/>
            <c:bubble3D val="0"/>
            <c:spPr>
              <a:solidFill>
                <a:srgbClr val="3366FF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Library online resources</c:v>
                </c:pt>
                <c:pt idx="1">
                  <c:v>Pod/Vodcasts by Lecturers</c:v>
                </c:pt>
                <c:pt idx="2">
                  <c:v>Pod/Vodcasts by students</c:v>
                </c:pt>
                <c:pt idx="3">
                  <c:v>Pod/Vodcasts on the web</c:v>
                </c:pt>
                <c:pt idx="4">
                  <c:v>RSS feeds relevant to studies</c:v>
                </c:pt>
                <c:pt idx="5">
                  <c:v>Blogs by other students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942.0</c:v>
                </c:pt>
                <c:pt idx="1">
                  <c:v>965.0</c:v>
                </c:pt>
                <c:pt idx="2">
                  <c:v>492.0</c:v>
                </c:pt>
                <c:pt idx="3">
                  <c:v>681.0</c:v>
                </c:pt>
                <c:pt idx="4">
                  <c:v>539.0</c:v>
                </c:pt>
                <c:pt idx="5">
                  <c:v>448.0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2145459880"/>
        <c:axId val="-2146029064"/>
        <c:axId val="0"/>
      </c:bar3DChart>
      <c:catAx>
        <c:axId val="-21454598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en-US"/>
          </a:p>
        </c:txPr>
        <c:crossAx val="-2146029064"/>
        <c:crosses val="autoZero"/>
        <c:auto val="1"/>
        <c:lblAlgn val="ctr"/>
        <c:lblOffset val="100"/>
        <c:noMultiLvlLbl val="0"/>
      </c:catAx>
      <c:valAx>
        <c:axId val="-21460290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454598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20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562257788350314"/>
          <c:y val="0.0342209145544596"/>
          <c:w val="0.943774251420624"/>
          <c:h val="0.69661721399954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Current use</c:v>
                </c:pt>
              </c:strCache>
            </c:strRef>
          </c:tx>
          <c:spPr>
            <a:solidFill>
              <a:srgbClr val="FF66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Use Twitter</c:v>
                </c:pt>
                <c:pt idx="1">
                  <c:v>Create Wikis</c:v>
                </c:pt>
                <c:pt idx="2">
                  <c:v>Online document sharing</c:v>
                </c:pt>
                <c:pt idx="3">
                  <c:v>Social networking</c:v>
                </c:pt>
                <c:pt idx="4">
                  <c:v>Vitrual worlds</c:v>
                </c:pt>
                <c:pt idx="5">
                  <c:v>Self-testing quizzes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47.0</c:v>
                </c:pt>
                <c:pt idx="1">
                  <c:v>79.0</c:v>
                </c:pt>
                <c:pt idx="2">
                  <c:v>210.0</c:v>
                </c:pt>
                <c:pt idx="3">
                  <c:v>253.0</c:v>
                </c:pt>
                <c:pt idx="4">
                  <c:v>23.0</c:v>
                </c:pt>
                <c:pt idx="5">
                  <c:v>483.0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Future use</c:v>
                </c:pt>
              </c:strCache>
            </c:strRef>
          </c:tx>
          <c:spPr>
            <a:solidFill>
              <a:srgbClr val="3366FF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Use Twitter</c:v>
                </c:pt>
                <c:pt idx="1">
                  <c:v>Create Wikis</c:v>
                </c:pt>
                <c:pt idx="2">
                  <c:v>Online document sharing</c:v>
                </c:pt>
                <c:pt idx="3">
                  <c:v>Social networking</c:v>
                </c:pt>
                <c:pt idx="4">
                  <c:v>Vitrual worlds</c:v>
                </c:pt>
                <c:pt idx="5">
                  <c:v>Self-testing quizzes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184.0</c:v>
                </c:pt>
                <c:pt idx="1">
                  <c:v>344.0</c:v>
                </c:pt>
                <c:pt idx="2">
                  <c:v>479.0</c:v>
                </c:pt>
                <c:pt idx="3">
                  <c:v>540.0</c:v>
                </c:pt>
                <c:pt idx="4">
                  <c:v>172.0</c:v>
                </c:pt>
                <c:pt idx="5">
                  <c:v>821.0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2146113960"/>
        <c:axId val="-2145899768"/>
        <c:axId val="0"/>
      </c:bar3DChart>
      <c:catAx>
        <c:axId val="-2146113960"/>
        <c:scaling>
          <c:orientation val="minMax"/>
        </c:scaling>
        <c:delete val="0"/>
        <c:axPos val="b"/>
        <c:majorTickMark val="out"/>
        <c:minorTickMark val="none"/>
        <c:tickLblPos val="nextTo"/>
        <c:crossAx val="-2145899768"/>
        <c:crosses val="autoZero"/>
        <c:auto val="1"/>
        <c:lblAlgn val="ctr"/>
        <c:lblOffset val="100"/>
        <c:noMultiLvlLbl val="0"/>
      </c:catAx>
      <c:valAx>
        <c:axId val="-21458997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461139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20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8425498536821"/>
          <c:y val="0.0559296736438957"/>
          <c:w val="0.892756508884659"/>
          <c:h val="0.73136634308089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Sheet2!$A$483</c:f>
              <c:strCache>
                <c:ptCount val="1"/>
                <c:pt idx="0">
                  <c:v>CURRENTLY do this </c:v>
                </c:pt>
              </c:strCache>
            </c:strRef>
          </c:tx>
          <c:spPr>
            <a:solidFill>
              <a:srgbClr val="FF6600"/>
            </a:solidFill>
          </c:spPr>
          <c:invertIfNegative val="0"/>
          <c:cat>
            <c:strRef>
              <c:f>Sheet2!$B$482:$F$482</c:f>
              <c:strCache>
                <c:ptCount val="5"/>
                <c:pt idx="0">
                  <c:v>Never or Rarely</c:v>
                </c:pt>
                <c:pt idx="1">
                  <c:v>A few times a SEMESTER</c:v>
                </c:pt>
                <c:pt idx="2">
                  <c:v>A few times a MONTH</c:v>
                </c:pt>
                <c:pt idx="3">
                  <c:v>A few times a WEEK</c:v>
                </c:pt>
                <c:pt idx="4">
                  <c:v>One or more times a DAY</c:v>
                </c:pt>
              </c:strCache>
            </c:strRef>
          </c:cat>
          <c:val>
            <c:numRef>
              <c:f>Sheet2!$B$483:$F$483</c:f>
              <c:numCache>
                <c:formatCode>General</c:formatCode>
                <c:ptCount val="5"/>
                <c:pt idx="0">
                  <c:v>948.0</c:v>
                </c:pt>
                <c:pt idx="1">
                  <c:v>131.0</c:v>
                </c:pt>
                <c:pt idx="2">
                  <c:v>54.0</c:v>
                </c:pt>
                <c:pt idx="3">
                  <c:v>40.0</c:v>
                </c:pt>
                <c:pt idx="4">
                  <c:v>8.0</c:v>
                </c:pt>
              </c:numCache>
            </c:numRef>
          </c:val>
        </c:ser>
        <c:ser>
          <c:idx val="1"/>
          <c:order val="1"/>
          <c:tx>
            <c:strRef>
              <c:f>Sheet2!$A$484</c:f>
              <c:strCache>
                <c:ptCount val="1"/>
                <c:pt idx="0">
                  <c:v>WOULD LIKE TO do this </c:v>
                </c:pt>
              </c:strCache>
            </c:strRef>
          </c:tx>
          <c:spPr>
            <a:solidFill>
              <a:srgbClr val="3366FF"/>
            </a:solidFill>
          </c:spPr>
          <c:invertIfNegative val="0"/>
          <c:cat>
            <c:strRef>
              <c:f>Sheet2!$B$482:$F$482</c:f>
              <c:strCache>
                <c:ptCount val="5"/>
                <c:pt idx="0">
                  <c:v>Never or Rarely</c:v>
                </c:pt>
                <c:pt idx="1">
                  <c:v>A few times a SEMESTER</c:v>
                </c:pt>
                <c:pt idx="2">
                  <c:v>A few times a MONTH</c:v>
                </c:pt>
                <c:pt idx="3">
                  <c:v>A few times a WEEK</c:v>
                </c:pt>
                <c:pt idx="4">
                  <c:v>One or more times a DAY</c:v>
                </c:pt>
              </c:strCache>
            </c:strRef>
          </c:cat>
          <c:val>
            <c:numRef>
              <c:f>Sheet2!$B$484:$F$484</c:f>
              <c:numCache>
                <c:formatCode>General</c:formatCode>
                <c:ptCount val="5"/>
                <c:pt idx="0">
                  <c:v>407.0</c:v>
                </c:pt>
                <c:pt idx="1">
                  <c:v>336.0</c:v>
                </c:pt>
                <c:pt idx="2">
                  <c:v>247.0</c:v>
                </c:pt>
                <c:pt idx="3">
                  <c:v>140.0</c:v>
                </c:pt>
                <c:pt idx="4">
                  <c:v>51.0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-2121503464"/>
        <c:axId val="-2121500488"/>
        <c:axId val="0"/>
      </c:bar3DChart>
      <c:catAx>
        <c:axId val="-21215034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-2121500488"/>
        <c:crosses val="autoZero"/>
        <c:auto val="1"/>
        <c:lblAlgn val="ctr"/>
        <c:lblOffset val="100"/>
        <c:noMultiLvlLbl val="0"/>
      </c:catAx>
      <c:valAx>
        <c:axId val="-212150048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-212150346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93889617964421"/>
          <c:y val="0.908773487100837"/>
          <c:w val="0.612220764071158"/>
          <c:h val="0.0825213986445383"/>
        </c:manualLayout>
      </c:layout>
      <c:overlay val="0"/>
    </c:legend>
    <c:plotVisOnly val="1"/>
    <c:dispBlanksAs val="gap"/>
    <c:showDLblsOverMax val="0"/>
  </c:chart>
  <c:spPr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 sz="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842549853682101"/>
          <c:y val="0.0600697967037966"/>
          <c:w val="0.892756508884658"/>
          <c:h val="0.72722637924020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Sheet2!$A$531</c:f>
              <c:strCache>
                <c:ptCount val="1"/>
                <c:pt idx="0">
                  <c:v>CURRENTLY do this </c:v>
                </c:pt>
              </c:strCache>
            </c:strRef>
          </c:tx>
          <c:spPr>
            <a:solidFill>
              <a:srgbClr val="FF6600"/>
            </a:solidFill>
          </c:spPr>
          <c:invertIfNegative val="0"/>
          <c:cat>
            <c:strRef>
              <c:f>Sheet2!$B$530:$F$530</c:f>
              <c:strCache>
                <c:ptCount val="5"/>
                <c:pt idx="0">
                  <c:v>Never or Rarely</c:v>
                </c:pt>
                <c:pt idx="1">
                  <c:v>A few times a SEMESTER</c:v>
                </c:pt>
                <c:pt idx="2">
                  <c:v>A few times a MONTH</c:v>
                </c:pt>
                <c:pt idx="3">
                  <c:v>A few times a WEEK</c:v>
                </c:pt>
                <c:pt idx="4">
                  <c:v>One or more times a DAY</c:v>
                </c:pt>
              </c:strCache>
            </c:strRef>
          </c:cat>
          <c:val>
            <c:numRef>
              <c:f>Sheet2!$B$531:$F$531</c:f>
              <c:numCache>
                <c:formatCode>General</c:formatCode>
                <c:ptCount val="5"/>
                <c:pt idx="0">
                  <c:v>944.0</c:v>
                </c:pt>
                <c:pt idx="1">
                  <c:v>101.0</c:v>
                </c:pt>
                <c:pt idx="2">
                  <c:v>66.0</c:v>
                </c:pt>
                <c:pt idx="3">
                  <c:v>64.0</c:v>
                </c:pt>
                <c:pt idx="4">
                  <c:v>6.0</c:v>
                </c:pt>
              </c:numCache>
            </c:numRef>
          </c:val>
        </c:ser>
        <c:ser>
          <c:idx val="1"/>
          <c:order val="1"/>
          <c:tx>
            <c:strRef>
              <c:f>Sheet2!$A$532</c:f>
              <c:strCache>
                <c:ptCount val="1"/>
                <c:pt idx="0">
                  <c:v>WOULD LIKE TO do this </c:v>
                </c:pt>
              </c:strCache>
            </c:strRef>
          </c:tx>
          <c:spPr>
            <a:solidFill>
              <a:srgbClr val="3366FF"/>
            </a:solidFill>
          </c:spPr>
          <c:invertIfNegative val="0"/>
          <c:cat>
            <c:strRef>
              <c:f>Sheet2!$B$530:$F$530</c:f>
              <c:strCache>
                <c:ptCount val="5"/>
                <c:pt idx="0">
                  <c:v>Never or Rarely</c:v>
                </c:pt>
                <c:pt idx="1">
                  <c:v>A few times a SEMESTER</c:v>
                </c:pt>
                <c:pt idx="2">
                  <c:v>A few times a MONTH</c:v>
                </c:pt>
                <c:pt idx="3">
                  <c:v>A few times a WEEK</c:v>
                </c:pt>
                <c:pt idx="4">
                  <c:v>One or more times a DAY</c:v>
                </c:pt>
              </c:strCache>
            </c:strRef>
          </c:cat>
          <c:val>
            <c:numRef>
              <c:f>Sheet2!$B$532:$F$532</c:f>
              <c:numCache>
                <c:formatCode>General</c:formatCode>
                <c:ptCount val="5"/>
                <c:pt idx="0">
                  <c:v>326.0</c:v>
                </c:pt>
                <c:pt idx="1">
                  <c:v>239.0</c:v>
                </c:pt>
                <c:pt idx="2">
                  <c:v>267.0</c:v>
                </c:pt>
                <c:pt idx="3">
                  <c:v>279.0</c:v>
                </c:pt>
                <c:pt idx="4">
                  <c:v>70.0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2140594872"/>
        <c:axId val="2141095928"/>
        <c:axId val="0"/>
      </c:bar3DChart>
      <c:catAx>
        <c:axId val="21405948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141095928"/>
        <c:crosses val="autoZero"/>
        <c:auto val="1"/>
        <c:lblAlgn val="ctr"/>
        <c:lblOffset val="100"/>
        <c:noMultiLvlLbl val="0"/>
      </c:catAx>
      <c:valAx>
        <c:axId val="214109592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214059487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05111119810308"/>
          <c:y val="0.90861438265279"/>
          <c:w val="0.764919526216893"/>
          <c:h val="0.0826653208571296"/>
        </c:manualLayout>
      </c:layout>
      <c:overlay val="0"/>
    </c:legend>
    <c:plotVisOnly val="1"/>
    <c:dispBlanksAs val="gap"/>
    <c:showDLblsOverMax val="0"/>
  </c:chart>
  <c:spPr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 sz="80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C93504-A730-2B4D-B70C-A63BAEA085B0}" type="datetimeFigureOut">
              <a:rPr lang="en-US" smtClean="0"/>
              <a:t>19/11/13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8CF50B-5C89-0349-BE2D-A6ABFC2CA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205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This survey was originally developed and deployed in 2010 by Macquarie University, the University of Technology Sydney and the University of Western Sydney by Gosper, </a:t>
            </a:r>
            <a:r>
              <a:rPr lang="en-US" sz="1200" dirty="0" err="1" smtClean="0"/>
              <a:t>Malfroy</a:t>
            </a:r>
            <a:r>
              <a:rPr lang="en-US" sz="1200" dirty="0" smtClean="0"/>
              <a:t>, McKenzie &amp; </a:t>
            </a:r>
            <a:r>
              <a:rPr lang="en-US" sz="1200" dirty="0" err="1" smtClean="0"/>
              <a:t>Rankine</a:t>
            </a:r>
            <a:r>
              <a:rPr lang="en-US" sz="1200" dirty="0" smtClean="0"/>
              <a:t> (2011). SEETS was generated by drawing on the ECAR Survey (EDUCAUSE, 2008), and the Great Expectations of IT Survey developed by the Joint Information Systems Consortium (JISC, 2008). </a:t>
            </a:r>
            <a:endParaRPr lang="en-AU" sz="1200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EE8518-897D-4D40-A46A-A10EFE1D81BB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83162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8114" y="1383506"/>
            <a:ext cx="7735887" cy="1039416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17638" y="2996804"/>
            <a:ext cx="7239000" cy="6858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AU" smtClean="0"/>
              <a:t>Click to edit Master subtitle style</a:t>
            </a:r>
            <a:endParaRPr lang="en-AU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0800" y="0"/>
            <a:ext cx="2057400" cy="419933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0"/>
            <a:ext cx="6019800" cy="419933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/>
            </a:lvl1pPr>
          </a:lstStyle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2400"/>
            </a:lvl1pPr>
          </a:lstStyle>
          <a:p>
            <a:pPr marL="0" fontAlgn="auto">
              <a:spcAft>
                <a:spcPts val="0"/>
              </a:spcAft>
              <a:buFontTx/>
              <a:buNone/>
              <a:defRPr/>
            </a:pPr>
            <a:r>
              <a:rPr lang="en-AU" b="1" dirty="0" smtClean="0">
                <a:solidFill>
                  <a:schemeClr val="accent1">
                    <a:lumMod val="10000"/>
                  </a:schemeClr>
                </a:solidFill>
              </a:rPr>
              <a:t>Heading</a:t>
            </a:r>
            <a:r>
              <a:rPr lang="en-AU" b="0" dirty="0" smtClean="0">
                <a:solidFill>
                  <a:srgbClr val="FFFF00"/>
                </a:solidFill>
              </a:rPr>
              <a:t/>
            </a:r>
            <a:br>
              <a:rPr lang="en-AU" b="0" dirty="0" smtClean="0">
                <a:solidFill>
                  <a:srgbClr val="FFFF00"/>
                </a:solidFill>
              </a:rPr>
            </a:br>
            <a:r>
              <a:rPr lang="en-AU" dirty="0" smtClean="0"/>
              <a:t>Body text.</a:t>
            </a:r>
            <a:r>
              <a:rPr lang="en-AU" dirty="0" smtClean="0">
                <a:solidFill>
                  <a:srgbClr val="FFFF00"/>
                </a:solidFill>
              </a:rPr>
              <a:t>  </a:t>
            </a:r>
          </a:p>
          <a:p>
            <a:pPr fontAlgn="auto">
              <a:spcAft>
                <a:spcPts val="0"/>
              </a:spcAft>
              <a:buNone/>
              <a:defRPr/>
            </a:pPr>
            <a:endParaRPr lang="en-AU" dirty="0" smtClean="0"/>
          </a:p>
          <a:p>
            <a:pPr fontAlgn="auto">
              <a:spcAft>
                <a:spcPts val="0"/>
              </a:spcAft>
              <a:defRPr/>
            </a:pPr>
            <a:r>
              <a:rPr lang="en-AU" sz="2400" dirty="0" smtClean="0"/>
              <a:t>Dot points</a:t>
            </a:r>
          </a:p>
          <a:p>
            <a:pPr fontAlgn="auto">
              <a:spcAft>
                <a:spcPts val="0"/>
              </a:spcAft>
              <a:defRPr/>
            </a:pPr>
            <a:r>
              <a:rPr lang="en-AU" sz="2400" dirty="0" smtClean="0"/>
              <a:t>Dot points</a:t>
            </a:r>
          </a:p>
          <a:p>
            <a:pPr fontAlgn="auto">
              <a:spcAft>
                <a:spcPts val="0"/>
              </a:spcAft>
              <a:defRPr/>
            </a:pPr>
            <a:r>
              <a:rPr lang="en-AU" sz="2400" dirty="0" smtClean="0"/>
              <a:t>Dot points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13235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3235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0"/>
            <a:ext cx="8229600" cy="675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  <a:endParaRPr lang="en-AU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13235"/>
            <a:ext cx="77724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fontAlgn="auto">
              <a:spcAft>
                <a:spcPts val="0"/>
              </a:spcAft>
              <a:buFontTx/>
              <a:buNone/>
              <a:defRPr/>
            </a:pPr>
            <a:r>
              <a:rPr lang="en-AU" b="1" dirty="0" smtClean="0">
                <a:solidFill>
                  <a:schemeClr val="accent1">
                    <a:lumMod val="10000"/>
                  </a:schemeClr>
                </a:solidFill>
              </a:rPr>
              <a:t>Heading</a:t>
            </a:r>
            <a:endParaRPr lang="en-AU" dirty="0" smtClean="0">
              <a:solidFill>
                <a:srgbClr val="FFFF00"/>
              </a:solidFill>
            </a:endParaRPr>
          </a:p>
          <a:p>
            <a:pPr marL="0" fontAlgn="auto">
              <a:spcAft>
                <a:spcPts val="0"/>
              </a:spcAft>
              <a:buFontTx/>
              <a:buNone/>
              <a:defRPr/>
            </a:pPr>
            <a:r>
              <a:rPr lang="en-AU" dirty="0" smtClean="0"/>
              <a:t>Body text.</a:t>
            </a:r>
            <a:r>
              <a:rPr lang="en-AU" dirty="0" smtClean="0">
                <a:solidFill>
                  <a:srgbClr val="FFFF00"/>
                </a:solidFill>
              </a:rPr>
              <a:t>  </a:t>
            </a:r>
          </a:p>
          <a:p>
            <a:pPr fontAlgn="auto">
              <a:spcAft>
                <a:spcPts val="0"/>
              </a:spcAft>
              <a:buNone/>
              <a:defRPr/>
            </a:pPr>
            <a:endParaRPr lang="en-AU" dirty="0" smtClean="0"/>
          </a:p>
          <a:p>
            <a:pPr fontAlgn="auto">
              <a:spcAft>
                <a:spcPts val="0"/>
              </a:spcAft>
              <a:defRPr/>
            </a:pPr>
            <a:r>
              <a:rPr lang="en-AU" sz="2400" dirty="0" smtClean="0"/>
              <a:t>Dot points</a:t>
            </a:r>
          </a:p>
          <a:p>
            <a:pPr fontAlgn="auto">
              <a:spcAft>
                <a:spcPts val="0"/>
              </a:spcAft>
              <a:defRPr/>
            </a:pPr>
            <a:r>
              <a:rPr lang="en-AU" sz="2400" dirty="0" smtClean="0"/>
              <a:t>Dot points</a:t>
            </a:r>
          </a:p>
          <a:p>
            <a:pPr fontAlgn="auto">
              <a:spcAft>
                <a:spcPts val="0"/>
              </a:spcAft>
              <a:defRPr/>
            </a:pPr>
            <a:r>
              <a:rPr lang="en-AU" sz="2400" dirty="0" smtClean="0"/>
              <a:t>Dot points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4">
              <a:lumMod val="10000"/>
            </a:schemeClr>
          </a:solidFill>
          <a:effectLst/>
          <a:latin typeface="Verdana" pitchFamily="34" charset="0"/>
          <a:ea typeface="Verdana" pitchFamily="34" charset="0"/>
          <a:cs typeface="Verdana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B20A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B20A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B20A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B20A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B20A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B20A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B20A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B20A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2CE50"/>
        </a:buClr>
        <a:buSzPct val="80000"/>
        <a:buFont typeface="Wingdings" pitchFamily="2" charset="2"/>
        <a:buChar char="n"/>
        <a:defRPr sz="3200">
          <a:solidFill>
            <a:schemeClr val="accent4">
              <a:lumMod val="10000"/>
            </a:schemeClr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8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333333"/>
        </a:buClr>
        <a:buSzPct val="65000"/>
        <a:buFont typeface="Wingdings" pitchFamily="2" charset="2"/>
        <a:buChar char="n"/>
        <a:defRPr sz="24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SzPct val="50000"/>
        <a:buFont typeface="Wingdings" pitchFamily="2" charset="2"/>
        <a:buChar char="n"/>
        <a:defRPr sz="2000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808080"/>
        </a:buClr>
        <a:buSzPct val="40000"/>
        <a:buFont typeface="Wingdings" pitchFamily="2" charset="2"/>
        <a:buChar char="n"/>
        <a:defRPr sz="20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808080"/>
        </a:buClr>
        <a:buSzPct val="40000"/>
        <a:buFont typeface="Wingdings" pitchFamily="2" charset="2"/>
        <a:buChar char="n"/>
        <a:defRPr sz="20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808080"/>
        </a:buClr>
        <a:buSzPct val="40000"/>
        <a:buFont typeface="Wingdings" pitchFamily="2" charset="2"/>
        <a:buChar char="n"/>
        <a:defRPr sz="20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808080"/>
        </a:buClr>
        <a:buSzPct val="40000"/>
        <a:buFont typeface="Wingdings" pitchFamily="2" charset="2"/>
        <a:buChar char="n"/>
        <a:defRPr sz="20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808080"/>
        </a:buClr>
        <a:buSzPct val="40000"/>
        <a:buFont typeface="Wingdings" pitchFamily="2" charset="2"/>
        <a:buChar char="n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4" Type="http://schemas.openxmlformats.org/officeDocument/2006/relationships/chart" Target="../charts/chart14.xml"/><Relationship Id="rId5" Type="http://schemas.openxmlformats.org/officeDocument/2006/relationships/chart" Target="../charts/chart15.xml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4" Type="http://schemas.openxmlformats.org/officeDocument/2006/relationships/chart" Target="../charts/chart18.xml"/><Relationship Id="rId5" Type="http://schemas.openxmlformats.org/officeDocument/2006/relationships/chart" Target="../charts/chart19.xml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Relationship Id="rId3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4" y="1419622"/>
            <a:ext cx="8496944" cy="1039416"/>
          </a:xfrm>
        </p:spPr>
        <p:txBody>
          <a:bodyPr/>
          <a:lstStyle/>
          <a:p>
            <a:r>
              <a:rPr lang="en-AU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Student experience and expectations of technology</a:t>
            </a:r>
            <a:endParaRPr lang="en-AU" sz="2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552" y="3165816"/>
            <a:ext cx="6302896" cy="1944216"/>
          </a:xfrm>
        </p:spPr>
        <p:txBody>
          <a:bodyPr/>
          <a:lstStyle/>
          <a:p>
            <a:r>
              <a:rPr lang="en-AU" sz="1600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Associate </a:t>
            </a:r>
            <a:r>
              <a:rPr lang="en-AU" sz="1600" b="1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Professor Michael Sankey</a:t>
            </a:r>
          </a:p>
          <a:p>
            <a:pPr>
              <a:defRPr/>
            </a:pPr>
            <a:r>
              <a:rPr lang="en-AU" sz="16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Director, Learning Environments and </a:t>
            </a:r>
            <a:r>
              <a:rPr lang="en-AU" sz="16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Media</a:t>
            </a:r>
            <a:endParaRPr lang="en-AU" sz="1600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>
              <a:defRPr/>
            </a:pPr>
            <a:endParaRPr lang="en-AU" sz="1600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5" name="Picture 4" descr="Michael_Sankey_1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3003798"/>
            <a:ext cx="1123985" cy="1123985"/>
          </a:xfrm>
          <a:prstGeom prst="rect">
            <a:avLst/>
          </a:prstGeom>
          <a:ln>
            <a:solidFill>
              <a:srgbClr val="0000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57504"/>
            <a:ext cx="7128792" cy="675085"/>
          </a:xfrm>
        </p:spPr>
        <p:txBody>
          <a:bodyPr/>
          <a:lstStyle/>
          <a:p>
            <a:r>
              <a:rPr lang="en-US" sz="2000" dirty="0" smtClean="0"/>
              <a:t>Develop an ePortfolio </a:t>
            </a:r>
            <a:r>
              <a:rPr lang="en-AU" sz="2000" dirty="0"/>
              <a:t>as a record of learning and experiences for professional or employment purposes 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6136" y="1131590"/>
            <a:ext cx="3312368" cy="3456384"/>
          </a:xfrm>
        </p:spPr>
        <p:txBody>
          <a:bodyPr/>
          <a:lstStyle/>
          <a:p>
            <a:pPr marL="179388" indent="-179388"/>
            <a:r>
              <a:rPr lang="en-AU" sz="1800" dirty="0"/>
              <a:t>While 8.7% </a:t>
            </a:r>
            <a:r>
              <a:rPr lang="en-AU" sz="1800" dirty="0" smtClean="0"/>
              <a:t>reported </a:t>
            </a:r>
            <a:r>
              <a:rPr lang="en-AU" sz="1800" dirty="0"/>
              <a:t>current regular use of ePortfolio for professional or employment purposes, 37.1% reported wanting to use this more often. </a:t>
            </a:r>
            <a:endParaRPr lang="en-AU" sz="1800" dirty="0" smtClean="0"/>
          </a:p>
          <a:p>
            <a:pPr marL="179388" indent="-179388"/>
            <a:r>
              <a:rPr lang="en-AU" sz="1800" dirty="0" smtClean="0"/>
              <a:t>541 </a:t>
            </a:r>
            <a:r>
              <a:rPr lang="en-AU" sz="1800" dirty="0"/>
              <a:t>students (57%) who had selected ‘never to rarely’ moved their preference to wanting some level of engagement with this technology. </a:t>
            </a:r>
            <a:endParaRPr lang="en-US" sz="1800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971776389"/>
              </p:ext>
            </p:extLst>
          </p:nvPr>
        </p:nvGraphicFramePr>
        <p:xfrm>
          <a:off x="-28848" y="1329612"/>
          <a:ext cx="5832648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Straight Arrow Connector 4"/>
          <p:cNvCxnSpPr/>
          <p:nvPr/>
        </p:nvCxnSpPr>
        <p:spPr bwMode="auto">
          <a:xfrm flipV="1">
            <a:off x="1907704" y="1923678"/>
            <a:ext cx="2952328" cy="79208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642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237760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03498"/>
            <a:ext cx="6912768" cy="675085"/>
          </a:xfrm>
        </p:spPr>
        <p:txBody>
          <a:bodyPr/>
          <a:lstStyle/>
          <a:p>
            <a:r>
              <a:rPr lang="en-AU" sz="2000" dirty="0"/>
              <a:t>Use web conferencing or video chat (</a:t>
            </a:r>
            <a:r>
              <a:rPr lang="en-AU" sz="2000" dirty="0" err="1"/>
              <a:t>eg</a:t>
            </a:r>
            <a:r>
              <a:rPr lang="en-AU" sz="2000" dirty="0"/>
              <a:t> Skype, Wimba, </a:t>
            </a:r>
            <a:r>
              <a:rPr lang="en-AU" sz="2000" dirty="0" err="1"/>
              <a:t>FaceTime</a:t>
            </a:r>
            <a:r>
              <a:rPr lang="en-AU" sz="2000" dirty="0"/>
              <a:t>) to join in remotely to lectures or tutorials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52120" y="1131590"/>
            <a:ext cx="3312368" cy="3086100"/>
          </a:xfrm>
        </p:spPr>
        <p:txBody>
          <a:bodyPr/>
          <a:lstStyle/>
          <a:p>
            <a:r>
              <a:rPr lang="en-US" sz="1800" dirty="0" smtClean="0">
                <a:latin typeface="+mn-lt"/>
              </a:rPr>
              <a:t>80</a:t>
            </a:r>
            <a:r>
              <a:rPr lang="en-US" sz="1800" dirty="0">
                <a:latin typeface="+mn-lt"/>
              </a:rPr>
              <a:t>% (944) of students have not used web conferencing to join in with lectures or tutorials in the </a:t>
            </a:r>
            <a:r>
              <a:rPr lang="en-US" sz="1800" dirty="0" smtClean="0">
                <a:latin typeface="+mn-lt"/>
              </a:rPr>
              <a:t>past </a:t>
            </a:r>
          </a:p>
          <a:p>
            <a:r>
              <a:rPr lang="en-US" sz="1800" dirty="0" smtClean="0">
                <a:latin typeface="+mn-lt"/>
              </a:rPr>
              <a:t>65</a:t>
            </a:r>
            <a:r>
              <a:rPr lang="en-US" sz="1800" dirty="0">
                <a:latin typeface="+mn-lt"/>
              </a:rPr>
              <a:t>% (618) of these respondents said that they would like to in the future. </a:t>
            </a:r>
            <a:endParaRPr lang="en-US" sz="1800" dirty="0" smtClean="0">
              <a:latin typeface="+mn-lt"/>
            </a:endParaRPr>
          </a:p>
          <a:p>
            <a:r>
              <a:rPr lang="en-US" sz="1800" dirty="0" smtClean="0">
                <a:latin typeface="+mn-lt"/>
              </a:rPr>
              <a:t>This </a:t>
            </a:r>
            <a:r>
              <a:rPr lang="en-US" sz="1800" dirty="0">
                <a:latin typeface="+mn-lt"/>
              </a:rPr>
              <a:t>has significant implications as to how USQ may look to engage with this type of technology in the </a:t>
            </a:r>
            <a:r>
              <a:rPr lang="en-US" sz="1800" dirty="0" smtClean="0">
                <a:latin typeface="+mn-lt"/>
              </a:rPr>
              <a:t>future</a:t>
            </a:r>
            <a:endParaRPr lang="en-AU" sz="1800" dirty="0">
              <a:latin typeface="+mn-lt"/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389280154"/>
              </p:ext>
            </p:extLst>
          </p:nvPr>
        </p:nvGraphicFramePr>
        <p:xfrm>
          <a:off x="107504" y="1221600"/>
          <a:ext cx="5544616" cy="32943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Straight Arrow Connector 4"/>
          <p:cNvCxnSpPr/>
          <p:nvPr/>
        </p:nvCxnSpPr>
        <p:spPr bwMode="auto">
          <a:xfrm flipV="1">
            <a:off x="1907704" y="1923678"/>
            <a:ext cx="2952328" cy="79208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642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858848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30492"/>
            <a:ext cx="7272808" cy="675085"/>
          </a:xfrm>
        </p:spPr>
        <p:txBody>
          <a:bodyPr/>
          <a:lstStyle/>
          <a:p>
            <a:r>
              <a:rPr lang="en-US" sz="2000" dirty="0"/>
              <a:t>Use web-based document tools (</a:t>
            </a:r>
            <a:r>
              <a:rPr lang="en-US" sz="2000" dirty="0" err="1"/>
              <a:t>eg</a:t>
            </a:r>
            <a:r>
              <a:rPr lang="en-US" sz="2000" dirty="0"/>
              <a:t> Google docs) to work collaboratively on activities and assignments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6056" y="1429866"/>
            <a:ext cx="3960440" cy="3086100"/>
          </a:xfrm>
        </p:spPr>
        <p:txBody>
          <a:bodyPr/>
          <a:lstStyle/>
          <a:p>
            <a:r>
              <a:rPr lang="en-US" sz="1800" dirty="0" smtClean="0"/>
              <a:t>17.8</a:t>
            </a:r>
            <a:r>
              <a:rPr lang="en-US" sz="1800" dirty="0"/>
              <a:t>% of students reported current regular use of web-based document tools, </a:t>
            </a:r>
            <a:endParaRPr lang="en-US" sz="1800" dirty="0" smtClean="0"/>
          </a:p>
          <a:p>
            <a:r>
              <a:rPr lang="en-US" sz="1800" dirty="0" smtClean="0"/>
              <a:t>47.3</a:t>
            </a:r>
            <a:r>
              <a:rPr lang="en-US" sz="1800" dirty="0"/>
              <a:t>% reported wanting to use these more often. </a:t>
            </a:r>
            <a:endParaRPr lang="en-US" sz="1800" dirty="0" smtClean="0"/>
          </a:p>
          <a:p>
            <a:r>
              <a:rPr lang="en-US" sz="1800" dirty="0" smtClean="0"/>
              <a:t>504 </a:t>
            </a:r>
            <a:r>
              <a:rPr lang="en-US" sz="1800" dirty="0"/>
              <a:t>students (43%) moved their preference from ‘never to rarely’ to wanting some level of engagement with this technology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955091377"/>
              </p:ext>
            </p:extLst>
          </p:nvPr>
        </p:nvGraphicFramePr>
        <p:xfrm>
          <a:off x="251520" y="1113588"/>
          <a:ext cx="4824536" cy="3564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Straight Arrow Connector 4"/>
          <p:cNvCxnSpPr/>
          <p:nvPr/>
        </p:nvCxnSpPr>
        <p:spPr bwMode="auto">
          <a:xfrm flipV="1">
            <a:off x="1619672" y="1923678"/>
            <a:ext cx="2952328" cy="79208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642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271577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40481"/>
            <a:ext cx="8229600" cy="675085"/>
          </a:xfrm>
        </p:spPr>
        <p:txBody>
          <a:bodyPr/>
          <a:lstStyle/>
          <a:p>
            <a:r>
              <a:rPr lang="en-US" sz="2800" dirty="0" smtClean="0"/>
              <a:t>Student with staff </a:t>
            </a:r>
            <a:br>
              <a:rPr lang="en-US" sz="2800" dirty="0" smtClean="0"/>
            </a:br>
            <a:r>
              <a:rPr lang="en-US" sz="2800" dirty="0" smtClean="0"/>
              <a:t>Student with student</a:t>
            </a:r>
            <a:endParaRPr lang="en-US" sz="2800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0954279"/>
              </p:ext>
            </p:extLst>
          </p:nvPr>
        </p:nvGraphicFramePr>
        <p:xfrm>
          <a:off x="-612576" y="789552"/>
          <a:ext cx="9756576" cy="42459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Oval 2"/>
          <p:cNvSpPr/>
          <p:nvPr/>
        </p:nvSpPr>
        <p:spPr bwMode="auto">
          <a:xfrm>
            <a:off x="3347864" y="735546"/>
            <a:ext cx="4104456" cy="4158462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5520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0538"/>
            <a:ext cx="8229600" cy="675085"/>
          </a:xfrm>
        </p:spPr>
        <p:txBody>
          <a:bodyPr/>
          <a:lstStyle/>
          <a:p>
            <a:r>
              <a:rPr lang="en-AU" dirty="0" smtClean="0">
                <a:effectLst/>
              </a:rPr>
              <a:t>Technologies </a:t>
            </a:r>
            <a:r>
              <a:rPr lang="en-AU" dirty="0">
                <a:effectLst/>
              </a:rPr>
              <a:t>for </a:t>
            </a:r>
            <a:r>
              <a:rPr lang="en-AU" dirty="0" smtClean="0">
                <a:effectLst/>
              </a:rPr>
              <a:t>Admin Purposes</a:t>
            </a: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657944353"/>
              </p:ext>
            </p:extLst>
          </p:nvPr>
        </p:nvGraphicFramePr>
        <p:xfrm>
          <a:off x="0" y="1167594"/>
          <a:ext cx="4136068" cy="1458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47665" y="843558"/>
            <a:ext cx="9412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  <a:latin typeface="+mn-lt"/>
              </a:rPr>
              <a:t>Twitter</a:t>
            </a:r>
            <a:endParaRPr lang="en-US" sz="2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72201" y="843558"/>
            <a:ext cx="14107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  <a:latin typeface="+mn-lt"/>
              </a:rPr>
              <a:t>RSS feeds</a:t>
            </a:r>
            <a:endParaRPr lang="en-US" sz="2000" dirty="0">
              <a:solidFill>
                <a:srgbClr val="000000"/>
              </a:solidFill>
              <a:latin typeface="+mn-lt"/>
            </a:endParaRP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4166667467"/>
              </p:ext>
            </p:extLst>
          </p:nvPr>
        </p:nvGraphicFramePr>
        <p:xfrm>
          <a:off x="4788025" y="1059582"/>
          <a:ext cx="4094857" cy="1512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4063812175"/>
              </p:ext>
            </p:extLst>
          </p:nvPr>
        </p:nvGraphicFramePr>
        <p:xfrm>
          <a:off x="4644009" y="2895786"/>
          <a:ext cx="4226173" cy="1782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076056" y="2625756"/>
            <a:ext cx="36343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000" dirty="0">
                <a:solidFill>
                  <a:srgbClr val="000000"/>
                </a:solidFill>
                <a:latin typeface="+mn-lt"/>
              </a:rPr>
              <a:t>P</a:t>
            </a:r>
            <a:r>
              <a:rPr lang="en-AU" sz="2000" dirty="0" smtClean="0">
                <a:solidFill>
                  <a:srgbClr val="000000"/>
                </a:solidFill>
                <a:latin typeface="+mn-lt"/>
              </a:rPr>
              <a:t>aper</a:t>
            </a:r>
            <a:r>
              <a:rPr lang="en-AU" sz="2000" dirty="0">
                <a:solidFill>
                  <a:srgbClr val="000000"/>
                </a:solidFill>
                <a:latin typeface="+mn-lt"/>
              </a:rPr>
              <a:t>-based letters or memos </a:t>
            </a:r>
            <a:endParaRPr lang="en-US" sz="2000" dirty="0">
              <a:solidFill>
                <a:srgbClr val="000000"/>
              </a:solidFill>
              <a:latin typeface="+mn-lt"/>
            </a:endParaRP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1934648797"/>
              </p:ext>
            </p:extLst>
          </p:nvPr>
        </p:nvGraphicFramePr>
        <p:xfrm>
          <a:off x="107504" y="2841780"/>
          <a:ext cx="4063742" cy="1782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619673" y="2625756"/>
            <a:ext cx="13013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  <a:latin typeface="+mn-lt"/>
              </a:rPr>
              <a:t>Email</a:t>
            </a:r>
            <a:endParaRPr lang="en-US" sz="2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9553" y="897564"/>
            <a:ext cx="6980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000" dirty="0" smtClean="0">
                <a:solidFill>
                  <a:srgbClr val="000000"/>
                </a:solidFill>
                <a:latin typeface="+mn-lt"/>
              </a:rPr>
              <a:t>67%</a:t>
            </a:r>
            <a:endParaRPr lang="en-AU" sz="2000" dirty="0">
              <a:solidFill>
                <a:srgbClr val="000000"/>
              </a:solidFill>
              <a:latin typeface="+mn-lt"/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6228184" y="3003798"/>
            <a:ext cx="2304256" cy="486054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66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V="1">
            <a:off x="1187624" y="3057804"/>
            <a:ext cx="1944216" cy="81009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642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107504" y="2427734"/>
            <a:ext cx="360040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642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V="1">
            <a:off x="5508104" y="1167594"/>
            <a:ext cx="2232248" cy="324036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642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346317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/>
      <p:bldP spid="6" grpId="0"/>
      <p:bldGraphic spid="7" grpId="0">
        <p:bldAsOne/>
      </p:bldGraphic>
      <p:bldGraphic spid="8" grpId="0">
        <p:bldAsOne/>
      </p:bldGraphic>
      <p:bldP spid="9" grpId="0"/>
      <p:bldGraphic spid="10" grpId="0">
        <p:bldAsOne/>
      </p:bldGraphic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87474"/>
            <a:ext cx="8229600" cy="675085"/>
          </a:xfrm>
        </p:spPr>
        <p:txBody>
          <a:bodyPr/>
          <a:lstStyle/>
          <a:p>
            <a:r>
              <a:rPr lang="en-AU" dirty="0" smtClean="0">
                <a:effectLst/>
              </a:rPr>
              <a:t>Technologies </a:t>
            </a:r>
            <a:r>
              <a:rPr lang="en-AU" dirty="0">
                <a:effectLst/>
              </a:rPr>
              <a:t>for </a:t>
            </a:r>
            <a:r>
              <a:rPr lang="en-AU" dirty="0" smtClean="0">
                <a:effectLst/>
              </a:rPr>
              <a:t>Admin Purposes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47664" y="843558"/>
            <a:ext cx="13131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  <a:latin typeface="+mn-lt"/>
              </a:rPr>
              <a:t>Facebook</a:t>
            </a:r>
            <a:endParaRPr lang="en-US" sz="2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68144" y="843558"/>
            <a:ext cx="21945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  <a:latin typeface="+mn-lt"/>
              </a:rPr>
              <a:t>Mobile voice calls</a:t>
            </a:r>
            <a:endParaRPr lang="en-US" sz="2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48064" y="2625756"/>
            <a:ext cx="36345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000" dirty="0" smtClean="0">
                <a:solidFill>
                  <a:srgbClr val="000000"/>
                </a:solidFill>
                <a:latin typeface="+mn-lt"/>
              </a:rPr>
              <a:t>Communications through LMS</a:t>
            </a:r>
            <a:endParaRPr lang="en-US" sz="2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03648" y="2625756"/>
            <a:ext cx="2016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  <a:latin typeface="+mn-lt"/>
              </a:rPr>
              <a:t>Mobile apps</a:t>
            </a:r>
            <a:endParaRPr lang="en-US" sz="2000" dirty="0">
              <a:solidFill>
                <a:srgbClr val="000000"/>
              </a:solidFill>
              <a:latin typeface="+mn-lt"/>
            </a:endParaRPr>
          </a:p>
        </p:txBody>
      </p:sp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3088878760"/>
              </p:ext>
            </p:extLst>
          </p:nvPr>
        </p:nvGraphicFramePr>
        <p:xfrm>
          <a:off x="4860032" y="2895786"/>
          <a:ext cx="4283968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1038671796"/>
              </p:ext>
            </p:extLst>
          </p:nvPr>
        </p:nvGraphicFramePr>
        <p:xfrm>
          <a:off x="0" y="1005576"/>
          <a:ext cx="4233476" cy="14588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/>
          <p:cNvGraphicFramePr/>
          <p:nvPr>
            <p:extLst>
              <p:ext uri="{D42A27DB-BD31-4B8C-83A1-F6EECF244321}">
                <p14:modId xmlns:p14="http://schemas.microsoft.com/office/powerpoint/2010/main" val="3661455365"/>
              </p:ext>
            </p:extLst>
          </p:nvPr>
        </p:nvGraphicFramePr>
        <p:xfrm>
          <a:off x="4860032" y="1005576"/>
          <a:ext cx="4104456" cy="1458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Chart 14"/>
          <p:cNvGraphicFramePr/>
          <p:nvPr>
            <p:extLst>
              <p:ext uri="{D42A27DB-BD31-4B8C-83A1-F6EECF244321}">
                <p14:modId xmlns:p14="http://schemas.microsoft.com/office/powerpoint/2010/main" val="874873920"/>
              </p:ext>
            </p:extLst>
          </p:nvPr>
        </p:nvGraphicFramePr>
        <p:xfrm>
          <a:off x="0" y="2895786"/>
          <a:ext cx="4377492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63689" y="1113588"/>
            <a:ext cx="9548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  <a:latin typeface="+mj-lt"/>
              </a:rPr>
              <a:t>50/50</a:t>
            </a:r>
            <a:endParaRPr lang="en-US" dirty="0">
              <a:solidFill>
                <a:srgbClr val="FF6600"/>
              </a:solidFill>
              <a:latin typeface="+mj-lt"/>
            </a:endParaRPr>
          </a:p>
        </p:txBody>
      </p:sp>
      <p:cxnSp>
        <p:nvCxnSpPr>
          <p:cNvPr id="16" name="Straight Arrow Connector 15"/>
          <p:cNvCxnSpPr/>
          <p:nvPr/>
        </p:nvCxnSpPr>
        <p:spPr bwMode="auto">
          <a:xfrm flipV="1">
            <a:off x="1043608" y="3111810"/>
            <a:ext cx="2232248" cy="324036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642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flipV="1">
            <a:off x="5580112" y="2895786"/>
            <a:ext cx="2448272" cy="918102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642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560443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1" grpId="0"/>
      <p:bldGraphic spid="12" grpId="0">
        <p:bldAsOne/>
      </p:bldGraphic>
      <p:bldGraphic spid="13" grpId="0">
        <p:bldAsOne/>
      </p:bldGraphic>
      <p:bldGraphic spid="14" grpId="0">
        <p:bldAsOne/>
      </p:bldGraphic>
      <p:bldGraphic spid="15" grpId="0">
        <p:bldAsOne/>
      </p:bldGraphic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 home </a:t>
            </a:r>
            <a:r>
              <a:rPr lang="en-US" dirty="0" smtClean="0"/>
              <a:t>messages from FGs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897564"/>
            <a:ext cx="8928992" cy="3672408"/>
          </a:xfrm>
        </p:spPr>
        <p:txBody>
          <a:bodyPr/>
          <a:lstStyle/>
          <a:p>
            <a:pPr>
              <a:spcBef>
                <a:spcPts val="1000"/>
              </a:spcBef>
            </a:pPr>
            <a:r>
              <a:rPr lang="en-US" sz="1600" dirty="0" smtClean="0"/>
              <a:t>They are starting to use </a:t>
            </a:r>
            <a:r>
              <a:rPr lang="en-US" sz="1600" dirty="0" err="1" smtClean="0"/>
              <a:t>iPads</a:t>
            </a:r>
            <a:r>
              <a:rPr lang="en-US" sz="1600" dirty="0" smtClean="0"/>
              <a:t> more but </a:t>
            </a:r>
            <a:r>
              <a:rPr lang="en-US" sz="1600" dirty="0"/>
              <a:t>mainly </a:t>
            </a:r>
            <a:r>
              <a:rPr lang="en-US" sz="1600" dirty="0" smtClean="0"/>
              <a:t>still use laptops.</a:t>
            </a:r>
            <a:r>
              <a:rPr lang="en-AU" sz="1600" dirty="0" smtClean="0"/>
              <a:t> </a:t>
            </a:r>
          </a:p>
          <a:p>
            <a:pPr>
              <a:spcBef>
                <a:spcPts val="1000"/>
              </a:spcBef>
            </a:pPr>
            <a:r>
              <a:rPr lang="en-AU" sz="1600" dirty="0" smtClean="0"/>
              <a:t>Recorded </a:t>
            </a:r>
            <a:r>
              <a:rPr lang="en-AU" sz="1600" dirty="0"/>
              <a:t>lectures </a:t>
            </a:r>
            <a:r>
              <a:rPr lang="en-AU" sz="1600" dirty="0" smtClean="0"/>
              <a:t>provide flexibility </a:t>
            </a:r>
            <a:r>
              <a:rPr lang="en-AU" sz="1600" dirty="0"/>
              <a:t>and mobility, </a:t>
            </a:r>
            <a:r>
              <a:rPr lang="en-AU" sz="1600" dirty="0" err="1" smtClean="0"/>
              <a:t>eg</a:t>
            </a:r>
            <a:r>
              <a:rPr lang="en-AU" sz="1600" dirty="0" smtClean="0"/>
              <a:t>. </a:t>
            </a:r>
            <a:r>
              <a:rPr lang="en-AU" sz="1600" dirty="0"/>
              <a:t>able to play on </a:t>
            </a:r>
            <a:r>
              <a:rPr lang="en-AU" sz="1600" dirty="0" smtClean="0"/>
              <a:t>iPod </a:t>
            </a:r>
            <a:r>
              <a:rPr lang="en-AU" sz="1600" dirty="0"/>
              <a:t>and listen while travelling etc. Able to repeat sections. Hearing/seeing lecturer gives better ‘feel’ for information than reading on printed page. Other students ask questions during lecture, which can give additional information. Feel more connected to group</a:t>
            </a:r>
            <a:r>
              <a:rPr lang="en-AU" sz="1600" dirty="0" smtClean="0"/>
              <a:t>.</a:t>
            </a:r>
          </a:p>
          <a:p>
            <a:pPr>
              <a:spcBef>
                <a:spcPts val="1000"/>
              </a:spcBef>
            </a:pPr>
            <a:r>
              <a:rPr lang="en-AU" sz="1600" dirty="0" smtClean="0"/>
              <a:t>Respondents saw the USQ</a:t>
            </a:r>
            <a:r>
              <a:rPr lang="en-AU" sz="1600" i="1" dirty="0" smtClean="0"/>
              <a:t>StudyDesk</a:t>
            </a:r>
            <a:r>
              <a:rPr lang="en-AU" sz="1600" dirty="0" smtClean="0"/>
              <a:t> </a:t>
            </a:r>
            <a:r>
              <a:rPr lang="en-AU" sz="1600" dirty="0"/>
              <a:t>as adequate in contributing to their feeling part of a ‘community of learners’ and were opposed to using Facebook which they see as for personal use only</a:t>
            </a:r>
            <a:r>
              <a:rPr lang="en-AU" sz="1600" dirty="0" smtClean="0"/>
              <a:t>.</a:t>
            </a:r>
          </a:p>
          <a:p>
            <a:pPr>
              <a:spcBef>
                <a:spcPts val="1000"/>
              </a:spcBef>
            </a:pPr>
            <a:r>
              <a:rPr lang="en-AU" sz="1600" dirty="0"/>
              <a:t>‘Consistency’ was a main theme that has emerged both from this survey and </a:t>
            </a:r>
            <a:r>
              <a:rPr lang="en-AU" sz="1600" dirty="0" smtClean="0"/>
              <a:t>Focus Groups. </a:t>
            </a:r>
            <a:r>
              <a:rPr lang="en-AU" sz="1600" dirty="0"/>
              <a:t>Consistency in the ‘look and feel’ of study desk, the quality of resources available, the staff interaction online</a:t>
            </a:r>
            <a:r>
              <a:rPr lang="en-AU" sz="1600" dirty="0" smtClean="0"/>
              <a:t>. But not sameness.</a:t>
            </a:r>
          </a:p>
          <a:p>
            <a:pPr>
              <a:spcBef>
                <a:spcPts val="1000"/>
              </a:spcBef>
            </a:pPr>
            <a:r>
              <a:rPr lang="en-US" sz="1600" dirty="0" smtClean="0"/>
              <a:t>Strong preference for us to provide online </a:t>
            </a:r>
            <a:r>
              <a:rPr lang="en-US" sz="1600" dirty="0"/>
              <a:t>training </a:t>
            </a:r>
            <a:r>
              <a:rPr lang="en-US" sz="1600" dirty="0" smtClean="0"/>
              <a:t>for technologies. </a:t>
            </a:r>
          </a:p>
        </p:txBody>
      </p:sp>
    </p:spTree>
    <p:extLst>
      <p:ext uri="{BB962C8B-B14F-4D97-AF65-F5344CB8AC3E}">
        <p14:creationId xmlns:p14="http://schemas.microsoft.com/office/powerpoint/2010/main" val="3520460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9582"/>
            <a:ext cx="8640960" cy="4032448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1500" dirty="0" smtClean="0"/>
              <a:t>The evolving opportunities technological </a:t>
            </a:r>
            <a:r>
              <a:rPr lang="en-US" sz="1500" dirty="0"/>
              <a:t>change </a:t>
            </a:r>
            <a:r>
              <a:rPr lang="en-US" sz="1500" dirty="0" smtClean="0"/>
              <a:t>provides requires the </a:t>
            </a:r>
            <a:r>
              <a:rPr lang="en-US" sz="1500" dirty="0"/>
              <a:t>frequent </a:t>
            </a:r>
            <a:r>
              <a:rPr lang="en-US" sz="1500" dirty="0" smtClean="0"/>
              <a:t>evolution of services and curriculum to facilitate engaged learning. </a:t>
            </a:r>
          </a:p>
          <a:p>
            <a:pPr>
              <a:spcBef>
                <a:spcPts val="1200"/>
              </a:spcBef>
            </a:pPr>
            <a:r>
              <a:rPr lang="en-US" sz="1500" dirty="0"/>
              <a:t>T</a:t>
            </a:r>
            <a:r>
              <a:rPr lang="en-US" sz="1500" dirty="0" smtClean="0"/>
              <a:t>he </a:t>
            </a:r>
            <a:r>
              <a:rPr lang="en-US" sz="1500" dirty="0"/>
              <a:t>resources and costs </a:t>
            </a:r>
            <a:r>
              <a:rPr lang="en-US" sz="1500" dirty="0" smtClean="0"/>
              <a:t>involved need </a:t>
            </a:r>
            <a:r>
              <a:rPr lang="en-US" sz="1500" dirty="0"/>
              <a:t>to be carefully weighed up against the potential benefits of </a:t>
            </a:r>
            <a:r>
              <a:rPr lang="en-US" sz="1500" dirty="0" smtClean="0"/>
              <a:t>the </a:t>
            </a:r>
            <a:r>
              <a:rPr lang="en-US" sz="1500" dirty="0"/>
              <a:t>affordances. </a:t>
            </a:r>
            <a:endParaRPr lang="en-US" sz="1500" dirty="0" smtClean="0"/>
          </a:p>
          <a:p>
            <a:pPr>
              <a:spcBef>
                <a:spcPts val="1200"/>
              </a:spcBef>
            </a:pPr>
            <a:r>
              <a:rPr lang="en-US" sz="1500" dirty="0" smtClean="0"/>
              <a:t>Important to have an evidence-based </a:t>
            </a:r>
            <a:r>
              <a:rPr lang="en-US" sz="1500" dirty="0"/>
              <a:t>approach to </a:t>
            </a:r>
            <a:r>
              <a:rPr lang="en-US" sz="1500" dirty="0" smtClean="0"/>
              <a:t>inform strategy and planning.</a:t>
            </a:r>
          </a:p>
          <a:p>
            <a:pPr>
              <a:spcBef>
                <a:spcPts val="1200"/>
              </a:spcBef>
            </a:pPr>
            <a:r>
              <a:rPr lang="en-US" sz="1500" dirty="0"/>
              <a:t>U</a:t>
            </a:r>
            <a:r>
              <a:rPr lang="en-US" sz="1500" dirty="0" smtClean="0"/>
              <a:t>nderstanding how and what students</a:t>
            </a:r>
            <a:r>
              <a:rPr lang="en-US" sz="1500" dirty="0"/>
              <a:t>’ </a:t>
            </a:r>
            <a:r>
              <a:rPr lang="en-US" sz="1500" dirty="0" smtClean="0"/>
              <a:t>use and what their expectations </a:t>
            </a:r>
            <a:r>
              <a:rPr lang="en-US" sz="1500" dirty="0"/>
              <a:t>of technologies </a:t>
            </a:r>
            <a:r>
              <a:rPr lang="en-US" sz="1500" dirty="0" smtClean="0"/>
              <a:t>for both life and study is clearly essential. </a:t>
            </a:r>
          </a:p>
          <a:p>
            <a:pPr>
              <a:spcBef>
                <a:spcPts val="1200"/>
              </a:spcBef>
            </a:pPr>
            <a:r>
              <a:rPr lang="en-US" sz="1500" dirty="0" smtClean="0"/>
              <a:t>The technologies  explored here included, institutional </a:t>
            </a:r>
            <a:r>
              <a:rPr lang="en-US" sz="1500" dirty="0"/>
              <a:t>systems (email, </a:t>
            </a:r>
            <a:r>
              <a:rPr lang="en-US" sz="1500" dirty="0" smtClean="0"/>
              <a:t>LMS), Web2.0 </a:t>
            </a:r>
            <a:r>
              <a:rPr lang="en-US" sz="1500" dirty="0"/>
              <a:t>technologies (social </a:t>
            </a:r>
            <a:r>
              <a:rPr lang="en-US" sz="1500" dirty="0" smtClean="0"/>
              <a:t>networking, cloud &amp; shared </a:t>
            </a:r>
            <a:r>
              <a:rPr lang="en-US" sz="1500" dirty="0"/>
              <a:t>spaces</a:t>
            </a:r>
            <a:r>
              <a:rPr lang="en-US" sz="1500" dirty="0" smtClean="0"/>
              <a:t>) and personal devices. </a:t>
            </a:r>
          </a:p>
          <a:p>
            <a:pPr>
              <a:spcBef>
                <a:spcPts val="1200"/>
              </a:spcBef>
            </a:pPr>
            <a:r>
              <a:rPr lang="en-US" sz="1500" dirty="0" smtClean="0"/>
              <a:t>This </a:t>
            </a:r>
            <a:r>
              <a:rPr lang="en-US" sz="1500" dirty="0"/>
              <a:t>presentation </a:t>
            </a:r>
            <a:r>
              <a:rPr lang="en-US" sz="1500" dirty="0" smtClean="0"/>
              <a:t>provides some </a:t>
            </a:r>
            <a:r>
              <a:rPr lang="en-US" sz="1500" dirty="0"/>
              <a:t>initial </a:t>
            </a:r>
            <a:r>
              <a:rPr lang="en-US" sz="1500" dirty="0" smtClean="0"/>
              <a:t>findings and reflects </a:t>
            </a:r>
            <a:r>
              <a:rPr lang="en-US" sz="1500" dirty="0"/>
              <a:t>on some </a:t>
            </a:r>
            <a:r>
              <a:rPr lang="en-US" sz="1500" dirty="0" smtClean="0"/>
              <a:t>implications </a:t>
            </a:r>
            <a:r>
              <a:rPr lang="en-US" sz="1500" dirty="0"/>
              <a:t>for </a:t>
            </a:r>
            <a:r>
              <a:rPr lang="en-US" sz="1500" dirty="0" smtClean="0"/>
              <a:t>emerging learning environments and meeting expectations for ‘todays’ student.</a:t>
            </a:r>
            <a:endParaRPr lang="en-US" sz="15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-20538"/>
            <a:ext cx="8229600" cy="857250"/>
          </a:xfrm>
        </p:spPr>
        <p:txBody>
          <a:bodyPr>
            <a:normAutofit/>
          </a:bodyPr>
          <a:lstStyle/>
          <a:p>
            <a:r>
              <a:rPr lang="en-AU" sz="2800" dirty="0" smtClean="0"/>
              <a:t>Why this research? 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633135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95486"/>
            <a:ext cx="7727776" cy="675085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tool and method</a:t>
            </a:r>
            <a:endParaRPr lang="en-AU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059582"/>
            <a:ext cx="9108504" cy="388843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Methodology: Mixed Methods</a:t>
            </a:r>
          </a:p>
          <a:p>
            <a:pPr lvl="1"/>
            <a:r>
              <a:rPr lang="en-US" sz="1800" dirty="0" smtClean="0"/>
              <a:t>Students</a:t>
            </a:r>
            <a:r>
              <a:rPr lang="en-US" sz="1800" dirty="0"/>
              <a:t>’ Experiences and Expectations of Technology Survey (SEETS</a:t>
            </a:r>
            <a:r>
              <a:rPr lang="en-US" sz="1800" dirty="0" smtClean="0"/>
              <a:t>) </a:t>
            </a:r>
          </a:p>
          <a:p>
            <a:pPr lvl="2"/>
            <a:r>
              <a:rPr lang="en-US" sz="1600" dirty="0" smtClean="0"/>
              <a:t>It contained </a:t>
            </a:r>
            <a:r>
              <a:rPr lang="en-US" sz="1600" dirty="0"/>
              <a:t>127 questions, coving student’s access and use of </a:t>
            </a:r>
            <a:r>
              <a:rPr lang="en-AU" sz="1600" dirty="0"/>
              <a:t>technologies</a:t>
            </a:r>
          </a:p>
          <a:p>
            <a:pPr lvl="2"/>
            <a:r>
              <a:rPr lang="en-US" sz="1600" dirty="0" smtClean="0"/>
              <a:t>Plus four </a:t>
            </a:r>
            <a:r>
              <a:rPr lang="en-US" sz="1600" dirty="0"/>
              <a:t>open-ended </a:t>
            </a:r>
            <a:r>
              <a:rPr lang="en-US" sz="1600" dirty="0" smtClean="0"/>
              <a:t>response questions </a:t>
            </a:r>
          </a:p>
          <a:p>
            <a:pPr lvl="1"/>
            <a:r>
              <a:rPr lang="en-US" sz="1800" dirty="0" smtClean="0"/>
              <a:t>Online focus groups (n=34) using Blackboard Collaborate</a:t>
            </a:r>
          </a:p>
          <a:p>
            <a:r>
              <a:rPr lang="en-US" sz="2000" dirty="0" smtClean="0"/>
              <a:t>Five main sections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AU" sz="1600" dirty="0"/>
              <a:t>Technologies currently used in everyday life for social and work purposes. 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AU" sz="1600" dirty="0"/>
              <a:t>Current &amp; preferred use of technologies for learning and communicating with the wider university.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AU" sz="1600" dirty="0"/>
              <a:t>The services and support provided for learning. 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AU" sz="1600" dirty="0"/>
              <a:t>The technologies used to interact with the university for administrative purposes. 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AU" sz="1600" dirty="0"/>
              <a:t>General demographic </a:t>
            </a:r>
            <a:r>
              <a:rPr lang="en-AU" sz="1600" dirty="0" smtClean="0"/>
              <a:t>information</a:t>
            </a:r>
            <a:endParaRPr lang="en-AU" sz="1600" dirty="0"/>
          </a:p>
        </p:txBody>
      </p:sp>
      <p:pic>
        <p:nvPicPr>
          <p:cNvPr id="4" name="Picture 3" descr="Screen shot 2012-09-27 at 1.45.06 PM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65821" y="4587974"/>
            <a:ext cx="19431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235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 demographics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8024" y="1329612"/>
            <a:ext cx="4248472" cy="2376264"/>
          </a:xfrm>
        </p:spPr>
        <p:txBody>
          <a:bodyPr/>
          <a:lstStyle/>
          <a:p>
            <a:r>
              <a:rPr lang="en-US" sz="2000" dirty="0" smtClean="0"/>
              <a:t>N = </a:t>
            </a:r>
            <a:r>
              <a:rPr lang="en-US" sz="2000" dirty="0" smtClean="0">
                <a:solidFill>
                  <a:srgbClr val="000000"/>
                </a:solidFill>
              </a:rPr>
              <a:t>1181</a:t>
            </a:r>
            <a:endParaRPr lang="en-US" sz="2000" dirty="0" smtClean="0"/>
          </a:p>
          <a:p>
            <a:r>
              <a:rPr lang="en-US" sz="2000" dirty="0" smtClean="0"/>
              <a:t>68% external/distance</a:t>
            </a:r>
          </a:p>
          <a:p>
            <a:r>
              <a:rPr lang="en-US" sz="2000" dirty="0" smtClean="0"/>
              <a:t>56% Part-time</a:t>
            </a:r>
          </a:p>
          <a:p>
            <a:r>
              <a:rPr lang="en-US" sz="2000" dirty="0" smtClean="0"/>
              <a:t>65% Female</a:t>
            </a:r>
          </a:p>
          <a:p>
            <a:r>
              <a:rPr lang="en-US" sz="2000" dirty="0" smtClean="0"/>
              <a:t>73% Mature age</a:t>
            </a:r>
          </a:p>
          <a:p>
            <a:r>
              <a:rPr lang="en-US" sz="2000" dirty="0" smtClean="0"/>
              <a:t>67% Undergraduate</a:t>
            </a:r>
          </a:p>
          <a:p>
            <a:r>
              <a:rPr lang="en-US" sz="2000" dirty="0" smtClean="0"/>
              <a:t>40% In their first year</a:t>
            </a:r>
          </a:p>
          <a:p>
            <a:r>
              <a:rPr lang="en-US" sz="2000" dirty="0" smtClean="0"/>
              <a:t>40% work Full-time</a:t>
            </a:r>
          </a:p>
          <a:p>
            <a:r>
              <a:rPr lang="en-US" sz="2000" dirty="0" smtClean="0"/>
              <a:t>29% </a:t>
            </a:r>
            <a:r>
              <a:rPr lang="en-AU" sz="2000" dirty="0" smtClean="0"/>
              <a:t>No paid employment</a:t>
            </a:r>
            <a:endParaRPr lang="en-US" sz="2000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793046464"/>
              </p:ext>
            </p:extLst>
          </p:nvPr>
        </p:nvGraphicFramePr>
        <p:xfrm>
          <a:off x="323528" y="987574"/>
          <a:ext cx="4355976" cy="194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915817" y="1599642"/>
            <a:ext cx="6980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000" dirty="0" smtClean="0">
                <a:solidFill>
                  <a:srgbClr val="000000"/>
                </a:solidFill>
                <a:latin typeface="+mn-lt"/>
              </a:rPr>
              <a:t>68%</a:t>
            </a:r>
            <a:endParaRPr lang="en-AU" sz="2000" dirty="0">
              <a:solidFill>
                <a:srgbClr val="000000"/>
              </a:solidFill>
              <a:latin typeface="+mn-lt"/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1086137002"/>
              </p:ext>
            </p:extLst>
          </p:nvPr>
        </p:nvGraphicFramePr>
        <p:xfrm>
          <a:off x="179512" y="3003798"/>
          <a:ext cx="4536504" cy="1998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771800" y="3323768"/>
            <a:ext cx="6980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000" dirty="0" smtClean="0">
                <a:solidFill>
                  <a:srgbClr val="000000"/>
                </a:solidFill>
                <a:latin typeface="+mn-lt"/>
              </a:rPr>
              <a:t>28%</a:t>
            </a:r>
            <a:endParaRPr lang="en-AU" sz="2000" dirty="0">
              <a:solidFill>
                <a:srgbClr val="000000"/>
              </a:solidFill>
              <a:latin typeface="+mn-lt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2339752" y="4785996"/>
            <a:ext cx="1944216" cy="0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131841" y="4731990"/>
            <a:ext cx="6980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000" dirty="0" smtClean="0">
                <a:solidFill>
                  <a:srgbClr val="000000"/>
                </a:solidFill>
                <a:latin typeface="+mn-lt"/>
              </a:rPr>
              <a:t>73%</a:t>
            </a:r>
            <a:endParaRPr lang="en-AU" sz="2000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51910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Graphic spid="9" grpId="0">
        <p:bldAsOne/>
      </p:bldGraphic>
      <p:bldP spid="10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312489"/>
            <a:ext cx="8229600" cy="675085"/>
          </a:xfrm>
        </p:spPr>
        <p:txBody>
          <a:bodyPr/>
          <a:lstStyle/>
          <a:p>
            <a:r>
              <a:rPr lang="en-AU" sz="2800" dirty="0" smtClean="0"/>
              <a:t>The computing equipment they </a:t>
            </a:r>
            <a:br>
              <a:rPr lang="en-AU" sz="2800" dirty="0" smtClean="0"/>
            </a:br>
            <a:r>
              <a:rPr lang="en-AU" sz="2800" dirty="0" smtClean="0"/>
              <a:t>have access to</a:t>
            </a:r>
            <a:endParaRPr lang="en-US" sz="2800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451849242"/>
              </p:ext>
            </p:extLst>
          </p:nvPr>
        </p:nvGraphicFramePr>
        <p:xfrm>
          <a:off x="179512" y="1131590"/>
          <a:ext cx="8964488" cy="37264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07705" y="1005576"/>
            <a:ext cx="6980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000" b="1" dirty="0" smtClean="0">
                <a:solidFill>
                  <a:srgbClr val="FF0000"/>
                </a:solidFill>
                <a:latin typeface="+mn-lt"/>
              </a:rPr>
              <a:t>90%</a:t>
            </a:r>
            <a:endParaRPr lang="en-AU" sz="20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28185" y="1599642"/>
            <a:ext cx="6980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000" b="1" dirty="0" smtClean="0">
                <a:solidFill>
                  <a:srgbClr val="FF0000"/>
                </a:solidFill>
                <a:latin typeface="+mn-lt"/>
              </a:rPr>
              <a:t>67%</a:t>
            </a:r>
            <a:endParaRPr lang="en-AU" sz="2000" b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26166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Primary Internet access</a:t>
            </a: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4088963611"/>
              </p:ext>
            </p:extLst>
          </p:nvPr>
        </p:nvGraphicFramePr>
        <p:xfrm>
          <a:off x="0" y="843558"/>
          <a:ext cx="9144000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07705" y="1005576"/>
            <a:ext cx="6980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000" b="1" dirty="0" smtClean="0">
                <a:solidFill>
                  <a:srgbClr val="FF0000"/>
                </a:solidFill>
                <a:latin typeface="+mn-lt"/>
              </a:rPr>
              <a:t>60%</a:t>
            </a:r>
            <a:endParaRPr lang="en-AU" sz="20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2304" y="3597864"/>
            <a:ext cx="5553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000" b="1" dirty="0" smtClean="0">
                <a:solidFill>
                  <a:srgbClr val="FF0000"/>
                </a:solidFill>
                <a:latin typeface="+mn-lt"/>
              </a:rPr>
              <a:t>1%</a:t>
            </a:r>
            <a:endParaRPr lang="en-AU" sz="2000" b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06487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10 tools used </a:t>
            </a:r>
            <a:r>
              <a:rPr lang="en-US" u="sng" dirty="0" smtClean="0"/>
              <a:t>outside study</a:t>
            </a:r>
            <a:endParaRPr lang="en-US" u="sng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950118402"/>
              </p:ext>
            </p:extLst>
          </p:nvPr>
        </p:nvGraphicFramePr>
        <p:xfrm>
          <a:off x="179512" y="1113588"/>
          <a:ext cx="8784976" cy="38344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07034" y="843558"/>
            <a:ext cx="8006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+mn-lt"/>
              </a:rPr>
              <a:t>96%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68344" y="2139702"/>
            <a:ext cx="8006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+mn-lt"/>
              </a:rPr>
              <a:t>35%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67944" y="1347614"/>
            <a:ext cx="8006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+mn-lt"/>
              </a:rPr>
              <a:t>77%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1732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5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interesting shifts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5149991"/>
              </p:ext>
            </p:extLst>
          </p:nvPr>
        </p:nvGraphicFramePr>
        <p:xfrm>
          <a:off x="-468560" y="1419622"/>
          <a:ext cx="9433048" cy="4050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99792" y="1059582"/>
            <a:ext cx="6980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000" b="1" dirty="0" smtClean="0">
                <a:solidFill>
                  <a:srgbClr val="FF0000"/>
                </a:solidFill>
                <a:latin typeface="+mn-lt"/>
              </a:rPr>
              <a:t>82%</a:t>
            </a:r>
            <a:endParaRPr lang="en-AU" sz="2000" b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09445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Technologies for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843558"/>
            <a:ext cx="8568952" cy="3086100"/>
          </a:xfrm>
        </p:spPr>
        <p:txBody>
          <a:bodyPr/>
          <a:lstStyle/>
          <a:p>
            <a:pPr marL="0" indent="0">
              <a:buNone/>
            </a:pPr>
            <a:endParaRPr lang="en-US" sz="2000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8208292"/>
              </p:ext>
            </p:extLst>
          </p:nvPr>
        </p:nvGraphicFramePr>
        <p:xfrm>
          <a:off x="-756592" y="769014"/>
          <a:ext cx="9721080" cy="43744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580112" y="2571750"/>
            <a:ext cx="6980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000" b="1" dirty="0" smtClean="0">
                <a:solidFill>
                  <a:srgbClr val="FF0000"/>
                </a:solidFill>
                <a:latin typeface="+mn-lt"/>
              </a:rPr>
              <a:t>14%</a:t>
            </a:r>
            <a:endParaRPr lang="en-AU" sz="20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31640" y="1995686"/>
            <a:ext cx="6980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000" b="1" dirty="0" smtClean="0">
                <a:solidFill>
                  <a:srgbClr val="FF0000"/>
                </a:solidFill>
                <a:latin typeface="+mn-lt"/>
              </a:rPr>
              <a:t>16%</a:t>
            </a:r>
            <a:endParaRPr lang="en-AU" sz="20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04248" y="987574"/>
            <a:ext cx="6980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000" b="1" dirty="0" smtClean="0">
                <a:solidFill>
                  <a:srgbClr val="FF0000"/>
                </a:solidFill>
                <a:latin typeface="+mn-lt"/>
              </a:rPr>
              <a:t>70%</a:t>
            </a:r>
            <a:endParaRPr lang="en-AU" sz="2000" b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41269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6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LEMmeet_1_13">
  <a:themeElements>
    <a:clrScheme name="edu_ppt_temp 3">
      <a:dk1>
        <a:srgbClr val="393939"/>
      </a:dk1>
      <a:lt1>
        <a:srgbClr val="FFFFFF"/>
      </a:lt1>
      <a:dk2>
        <a:srgbClr val="000000"/>
      </a:dk2>
      <a:lt2>
        <a:srgbClr val="FFFFFF"/>
      </a:lt2>
      <a:accent1>
        <a:srgbClr val="CBCBCB"/>
      </a:accent1>
      <a:accent2>
        <a:srgbClr val="868686"/>
      </a:accent2>
      <a:accent3>
        <a:srgbClr val="AAAAAA"/>
      </a:accent3>
      <a:accent4>
        <a:srgbClr val="DADADA"/>
      </a:accent4>
      <a:accent5>
        <a:srgbClr val="E2E2E2"/>
      </a:accent5>
      <a:accent6>
        <a:srgbClr val="797979"/>
      </a:accent6>
      <a:hlink>
        <a:srgbClr val="4D4D4D"/>
      </a:hlink>
      <a:folHlink>
        <a:srgbClr val="EAEAEA"/>
      </a:folHlink>
    </a:clrScheme>
    <a:fontScheme name="edu_ppt_tem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cs typeface="Arial" charset="0"/>
          </a:defRPr>
        </a:defPPr>
      </a:lstStyle>
    </a:lnDef>
  </a:objectDefaults>
  <a:extraClrSchemeLst>
    <a:extraClrScheme>
      <a:clrScheme name="edu_ppt_temp 1">
        <a:dk1>
          <a:srgbClr val="000066"/>
        </a:dk1>
        <a:lt1>
          <a:srgbClr val="FFFFFF"/>
        </a:lt1>
        <a:dk2>
          <a:srgbClr val="0000CC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AAAAE2"/>
        </a:accent3>
        <a:accent4>
          <a:srgbClr val="DADA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_ppt_temp 2">
        <a:dk1>
          <a:srgbClr val="000066"/>
        </a:dk1>
        <a:lt1>
          <a:srgbClr val="FFFFFF"/>
        </a:lt1>
        <a:dk2>
          <a:srgbClr val="6699FF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B8CAFF"/>
        </a:accent3>
        <a:accent4>
          <a:srgbClr val="DADA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_ppt_temp 3">
        <a:dk1>
          <a:srgbClr val="393939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868686"/>
        </a:accent2>
        <a:accent3>
          <a:srgbClr val="AAAAAA"/>
        </a:accent3>
        <a:accent4>
          <a:srgbClr val="DADADA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">
    <a:dk1>
      <a:srgbClr val="000066"/>
    </a:dk1>
    <a:lt1>
      <a:srgbClr val="FFFFFF"/>
    </a:lt1>
    <a:dk2>
      <a:srgbClr val="0000CC"/>
    </a:dk2>
    <a:lt2>
      <a:srgbClr val="FFC400"/>
    </a:lt2>
    <a:accent1>
      <a:srgbClr val="FF6421"/>
    </a:accent1>
    <a:accent2>
      <a:srgbClr val="FFF580"/>
    </a:accent2>
    <a:accent3>
      <a:srgbClr val="AAAAE2"/>
    </a:accent3>
    <a:accent4>
      <a:srgbClr val="DADADA"/>
    </a:accent4>
    <a:accent5>
      <a:srgbClr val="FFB8AB"/>
    </a:accent5>
    <a:accent6>
      <a:srgbClr val="E7DE73"/>
    </a:accent6>
    <a:hlink>
      <a:srgbClr val="99CCFF"/>
    </a:hlink>
    <a:folHlink>
      <a:srgbClr val="0066FF"/>
    </a:folHlink>
  </a:clrScheme>
  <a:fontScheme name="usq_ppt_temp_white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">
    <a:dk1>
      <a:srgbClr val="000066"/>
    </a:dk1>
    <a:lt1>
      <a:srgbClr val="FFFFFF"/>
    </a:lt1>
    <a:dk2>
      <a:srgbClr val="0000CC"/>
    </a:dk2>
    <a:lt2>
      <a:srgbClr val="FFC400"/>
    </a:lt2>
    <a:accent1>
      <a:srgbClr val="FF6421"/>
    </a:accent1>
    <a:accent2>
      <a:srgbClr val="FFF580"/>
    </a:accent2>
    <a:accent3>
      <a:srgbClr val="AAAAE2"/>
    </a:accent3>
    <a:accent4>
      <a:srgbClr val="DADADA"/>
    </a:accent4>
    <a:accent5>
      <a:srgbClr val="FFB8AB"/>
    </a:accent5>
    <a:accent6>
      <a:srgbClr val="E7DE73"/>
    </a:accent6>
    <a:hlink>
      <a:srgbClr val="99CCFF"/>
    </a:hlink>
    <a:folHlink>
      <a:srgbClr val="0066FF"/>
    </a:folHlink>
  </a:clrScheme>
  <a:fontScheme name="usq_ppt_temp_white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LEMmeet_1_13.potx</Template>
  <TotalTime>2298</TotalTime>
  <Words>832</Words>
  <Application>Microsoft Macintosh PowerPoint</Application>
  <PresentationFormat>On-screen Show (16:9)</PresentationFormat>
  <Paragraphs>85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LEMmeet_1_13</vt:lpstr>
      <vt:lpstr>Student experience and expectations of technology</vt:lpstr>
      <vt:lpstr>Why this research? </vt:lpstr>
      <vt:lpstr>The tool and method</vt:lpstr>
      <vt:lpstr>Base demographics</vt:lpstr>
      <vt:lpstr>The computing equipment they  have access to</vt:lpstr>
      <vt:lpstr>Primary Internet access</vt:lpstr>
      <vt:lpstr>Top 10 tools used outside study</vt:lpstr>
      <vt:lpstr>Some interesting shifts</vt:lpstr>
      <vt:lpstr>Technologies for learning</vt:lpstr>
      <vt:lpstr>Develop an ePortfolio as a record of learning and experiences for professional or employment purposes </vt:lpstr>
      <vt:lpstr>Use web conferencing or video chat (eg Skype, Wimba, FaceTime) to join in remotely to lectures or tutorials</vt:lpstr>
      <vt:lpstr>Use web-based document tools (eg Google docs) to work collaboratively on activities and assignments</vt:lpstr>
      <vt:lpstr>Student with staff  Student with student</vt:lpstr>
      <vt:lpstr>Technologies for Admin Purposes</vt:lpstr>
      <vt:lpstr>Technologies for Admin Purposes</vt:lpstr>
      <vt:lpstr>Take home messages from FGs</vt:lpstr>
    </vt:vector>
  </TitlesOfParts>
  <Company>University of Southern Queensland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coombesg</dc:creator>
  <cp:lastModifiedBy>Division of ICT Services</cp:lastModifiedBy>
  <cp:revision>103</cp:revision>
  <dcterms:created xsi:type="dcterms:W3CDTF">2012-10-19T00:09:59Z</dcterms:created>
  <dcterms:modified xsi:type="dcterms:W3CDTF">2013-11-19T06:55:26Z</dcterms:modified>
</cp:coreProperties>
</file>