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58" r:id="rId4"/>
    <p:sldId id="260" r:id="rId5"/>
    <p:sldId id="261" r:id="rId6"/>
    <p:sldId id="263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480" y="-1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8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825C23D-4DAA-A740-955B-F33F4BB9D594}" type="datetimeFigureOut">
              <a:rPr lang="en-US"/>
              <a:pPr/>
              <a:t>18/11/13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6C7916-3B62-1E4A-AE31-3264539A4A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96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513"/>
            <a:ext cx="914717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1674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2224800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2000" y="3265200"/>
            <a:ext cx="56896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26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20480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823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bann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0225"/>
            <a:ext cx="91471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92000" y="3312000"/>
            <a:ext cx="5688012" cy="576411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592000" y="3861048"/>
            <a:ext cx="5689600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592000" y="4906800"/>
            <a:ext cx="5689600" cy="360362"/>
          </a:xfrm>
          <a:prstGeom prst="rect">
            <a:avLst/>
          </a:prstGeom>
        </p:spPr>
        <p:txBody>
          <a:bodyPr/>
          <a:lstStyle>
            <a:lvl1pPr>
              <a:buNone/>
              <a:defRPr sz="1200" b="1" baseline="0">
                <a:latin typeface="+mj-lt"/>
                <a:cs typeface="Microsoft Sans Serif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90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95325"/>
            <a:ext cx="4038600" cy="430993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defRPr sz="1600">
                <a:latin typeface="+mn-lt"/>
                <a:cs typeface="Microsoft Sans Serif" pitchFamily="34" charset="0"/>
              </a:defRPr>
            </a:lvl3pPr>
            <a:lvl4pPr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32048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n-lt"/>
                <a:cs typeface="Microsoft Sans Serif" pitchFamily="34" charset="0"/>
              </a:defRPr>
            </a:lvl1pPr>
            <a:lvl2pPr>
              <a:defRPr sz="1800">
                <a:latin typeface="+mn-lt"/>
                <a:cs typeface="Microsoft Sans Serif" pitchFamily="34" charset="0"/>
              </a:defRPr>
            </a:lvl2pPr>
            <a:lvl3pPr>
              <a:defRPr sz="1600">
                <a:latin typeface="+mn-lt"/>
                <a:cs typeface="Microsoft Sans Serif" pitchFamily="34" charset="0"/>
              </a:defRPr>
            </a:lvl3pPr>
            <a:lvl4pPr>
              <a:defRPr sz="1400">
                <a:latin typeface="+mn-lt"/>
                <a:cs typeface="Microsoft Sans Serif" pitchFamily="34" charset="0"/>
              </a:defRPr>
            </a:lvl4pPr>
            <a:lvl5pPr>
              <a:defRPr sz="1400">
                <a:latin typeface="+mn-lt"/>
                <a:cs typeface="Microsoft Sans Serif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247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+mn-lt"/>
                <a:cs typeface="Microsoft Sans Serif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/>
          <a:lstStyle>
            <a:lvl1pPr algn="l">
              <a:defRPr sz="3000" baseline="0"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148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475200"/>
            <a:ext cx="8229600" cy="793560"/>
          </a:xfrm>
          <a:prstGeom prst="rect">
            <a:avLst/>
          </a:prstGeom>
        </p:spPr>
        <p:txBody>
          <a:bodyPr/>
          <a:lstStyle>
            <a:lvl1pPr algn="l">
              <a:defRPr sz="3000"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27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0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+mj-lt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532214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+mn-lt"/>
                <a:cs typeface="Microsoft Sans Serif" pitchFamily="34" charset="0"/>
              </a:defRPr>
            </a:lvl1pPr>
            <a:lvl2pPr>
              <a:defRPr sz="2000">
                <a:latin typeface="+mn-lt"/>
                <a:cs typeface="Microsoft Sans Serif" pitchFamily="34" charset="0"/>
              </a:defRPr>
            </a:lvl2pPr>
            <a:lvl3pPr>
              <a:defRPr sz="1800">
                <a:latin typeface="+mn-lt"/>
                <a:cs typeface="Microsoft Sans Serif" pitchFamily="34" charset="0"/>
              </a:defRPr>
            </a:lvl3pPr>
            <a:lvl4pPr>
              <a:defRPr sz="1600">
                <a:latin typeface="+mn-lt"/>
                <a:cs typeface="Microsoft Sans Serif" pitchFamily="34" charset="0"/>
              </a:defRPr>
            </a:lvl4pPr>
            <a:lvl5pPr>
              <a:defRPr sz="1600">
                <a:latin typeface="+mn-lt"/>
                <a:cs typeface="Microsoft Sans Serif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3701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+mn-lt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99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Brand Guidelines\2010 Branding - Never Stand Still\Templates\Faculty and Unit Bands\RGB - for screen - med quality, 600 ppi\UNSW foote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229350"/>
            <a:ext cx="91471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Microsoft Sans Serif" pitchFamily="34" charset="0"/>
                <a:cs typeface="Microsoft Sans Serif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37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ommet" pitchFamily="5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scilite.org.au/conferences/hobart11/procs/Allen-full.pdf" TargetMode="External"/><Relationship Id="rId3" Type="http://schemas.openxmlformats.org/officeDocument/2006/relationships/hyperlink" Target="http://www.carnegiefoundation.org/dynamic/publications/mapping-terrain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2060848"/>
            <a:ext cx="9144000" cy="4176464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39552" y="548680"/>
            <a:ext cx="8136904" cy="151216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3600" dirty="0" smtClean="0">
                <a:solidFill>
                  <a:schemeClr val="accent1"/>
                </a:solidFill>
                <a:latin typeface="Arial Black"/>
                <a:cs typeface="Arial Black"/>
              </a:rPr>
              <a:t>Holistic professional learning:</a:t>
            </a:r>
          </a:p>
          <a:p>
            <a:pPr marL="0" indent="0">
              <a:buNone/>
            </a:pPr>
            <a:r>
              <a:rPr lang="en-AU" sz="2400" dirty="0" smtClean="0">
                <a:solidFill>
                  <a:schemeClr val="bg1">
                    <a:lumMod val="65000"/>
                  </a:schemeClr>
                </a:solidFill>
                <a:latin typeface="Arial Black"/>
                <a:cs typeface="Arial Black"/>
              </a:rPr>
              <a:t>e-portfolios for academic development in higher education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11560" y="3212976"/>
            <a:ext cx="5689600" cy="13681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Arial"/>
                <a:cs typeface="Arial"/>
              </a:rPr>
              <a:t>Belinda Allen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>
                <a:latin typeface="Arial"/>
                <a:cs typeface="Arial"/>
              </a:rPr>
              <a:t>Learning and Teaching Unit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 dirty="0" smtClean="0">
                <a:latin typeface="Arial"/>
                <a:cs typeface="Arial"/>
              </a:rPr>
              <a:t>UNSW</a:t>
            </a:r>
            <a:endParaRPr lang="en-US" sz="2400" i="1" dirty="0">
              <a:latin typeface="Arial"/>
              <a:cs typeface="Arial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3384376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39552" y="332656"/>
            <a:ext cx="7992888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e-portfolios for academic development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83968" y="5180999"/>
            <a:ext cx="489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72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references</a:t>
            </a:r>
            <a:endParaRPr lang="en-AU" sz="7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520" y="980728"/>
            <a:ext cx="8928992" cy="4752528"/>
          </a:xfrm>
          <a:prstGeom prst="roundRect">
            <a:avLst>
              <a:gd name="adj" fmla="val 8780"/>
            </a:avLst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67200" indent="-366713">
              <a:spcBef>
                <a:spcPts val="1200"/>
              </a:spcBef>
            </a:pPr>
            <a:r>
              <a:rPr lang="en-US" sz="1400" dirty="0"/>
              <a:t>Allen, B. &amp; Coleman, K. (2011). The creative graduate: Cultivating and assessing creativity with </a:t>
            </a:r>
            <a:r>
              <a:rPr lang="en-US" sz="1400" dirty="0" err="1"/>
              <a:t>eportfolios</a:t>
            </a:r>
            <a:r>
              <a:rPr lang="en-US" sz="1400" dirty="0"/>
              <a:t>. In G. Williams, P. Statham, N. Brown &amp; B. Cleland (Eds.), </a:t>
            </a:r>
            <a:r>
              <a:rPr lang="en-US" sz="1400" i="1" dirty="0"/>
              <a:t>Changing Demands, Changing Directions</a:t>
            </a:r>
            <a:r>
              <a:rPr lang="en-US" sz="1400" dirty="0"/>
              <a:t>. Proceedings </a:t>
            </a:r>
            <a:r>
              <a:rPr lang="en-US" sz="1400" dirty="0" err="1"/>
              <a:t>ascilite</a:t>
            </a:r>
            <a:r>
              <a:rPr lang="en-US" sz="1400" dirty="0"/>
              <a:t> Hobart 2011. (pp.59-69). </a:t>
            </a:r>
            <a:r>
              <a:rPr lang="en-US" sz="1400" dirty="0">
                <a:hlinkClick r:id="rId2"/>
              </a:rPr>
              <a:t>http://www.ascilite.org.au/conferences/hobart11/procs/Allen-</a:t>
            </a:r>
            <a:r>
              <a:rPr lang="en-US" sz="1400" dirty="0" smtClean="0">
                <a:hlinkClick r:id="rId2"/>
              </a:rPr>
              <a:t>full.pdf</a:t>
            </a:r>
            <a:endParaRPr lang="en-US" sz="1400" dirty="0" smtClean="0"/>
          </a:p>
          <a:p>
            <a:pPr marL="367200" indent="-366713">
              <a:spcBef>
                <a:spcPts val="1200"/>
              </a:spcBef>
            </a:pPr>
            <a:r>
              <a:rPr lang="en-US" sz="1400" dirty="0" smtClean="0"/>
              <a:t>Brew</a:t>
            </a:r>
            <a:r>
              <a:rPr lang="en-US" sz="1400" dirty="0"/>
              <a:t>, A. and </a:t>
            </a:r>
            <a:r>
              <a:rPr lang="en-US" sz="1400" dirty="0" err="1"/>
              <a:t>Boud</a:t>
            </a:r>
            <a:r>
              <a:rPr lang="en-US" sz="1400" dirty="0"/>
              <a:t>, D. (1996) Preparing for new academic roles: An holistic approach to development, </a:t>
            </a:r>
            <a:r>
              <a:rPr lang="en-US" sz="1400" i="1" dirty="0"/>
              <a:t>International Journal for Academic Development</a:t>
            </a:r>
            <a:r>
              <a:rPr lang="en-US" sz="1400" dirty="0"/>
              <a:t>, 1:2, 17-25.</a:t>
            </a:r>
          </a:p>
          <a:p>
            <a:pPr marL="367200" indent="-366713">
              <a:spcBef>
                <a:spcPts val="1200"/>
              </a:spcBef>
            </a:pPr>
            <a:r>
              <a:rPr lang="en-US" sz="1400" dirty="0"/>
              <a:t>Brookfield, S. (1995). </a:t>
            </a:r>
            <a:r>
              <a:rPr lang="en-US" sz="1400" i="1" dirty="0"/>
              <a:t>Becoming a critically reflective teacher</a:t>
            </a:r>
            <a:r>
              <a:rPr lang="en-US" sz="1400" dirty="0"/>
              <a:t>. (pp. 296). </a:t>
            </a:r>
            <a:r>
              <a:rPr lang="en-US" sz="1400" dirty="0" err="1"/>
              <a:t>Jossey</a:t>
            </a:r>
            <a:r>
              <a:rPr lang="en-US" sz="1400" dirty="0"/>
              <a:t>-Bass</a:t>
            </a:r>
          </a:p>
          <a:p>
            <a:pPr marL="367200" indent="-366713">
              <a:spcBef>
                <a:spcPts val="1200"/>
              </a:spcBef>
            </a:pPr>
            <a:r>
              <a:rPr lang="en-US" sz="1400" dirty="0"/>
              <a:t>Brown, J.O. (2002) Know Thyself: The Impact of Portfolio Development on Adult Learning. </a:t>
            </a:r>
            <a:r>
              <a:rPr lang="en-US" sz="1400" i="1" dirty="0"/>
              <a:t>Adult Education Quarterly</a:t>
            </a:r>
            <a:r>
              <a:rPr lang="en-US" sz="1400" dirty="0"/>
              <a:t> 2002 52: 228.</a:t>
            </a:r>
          </a:p>
          <a:p>
            <a:pPr marL="367200" indent="-366713">
              <a:spcBef>
                <a:spcPts val="1200"/>
              </a:spcBef>
            </a:pPr>
            <a:r>
              <a:rPr lang="en-US" sz="1400" dirty="0"/>
              <a:t>Huber, M.T. and Hutchings, P. (2004)</a:t>
            </a:r>
            <a:r>
              <a:rPr lang="en-US" sz="1400" i="1" dirty="0"/>
              <a:t>. Integrative Learning: Mapping the Terrain</a:t>
            </a:r>
            <a:r>
              <a:rPr lang="en-US" sz="1400" dirty="0"/>
              <a:t> (online)</a:t>
            </a:r>
            <a:r>
              <a:rPr lang="en-US" sz="1400" dirty="0" smtClean="0"/>
              <a:t>. Stanford </a:t>
            </a:r>
            <a:r>
              <a:rPr lang="en-US" sz="1400" dirty="0"/>
              <a:t>CA: Association of American Colleges and Universities and the </a:t>
            </a:r>
            <a:r>
              <a:rPr lang="en-US" sz="1400" dirty="0" smtClean="0"/>
              <a:t>Carnegie Foundation </a:t>
            </a:r>
            <a:r>
              <a:rPr lang="en-US" sz="1400" dirty="0"/>
              <a:t>for the Advancement of Teaching. Available from: </a:t>
            </a:r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www.carnegiefoundation.org</a:t>
            </a:r>
            <a:r>
              <a:rPr lang="en-US" sz="1400" dirty="0">
                <a:hlinkClick r:id="rId3"/>
              </a:rPr>
              <a:t>/dynamic/publications/mapping-</a:t>
            </a:r>
            <a:r>
              <a:rPr lang="en-US" sz="1400" dirty="0" smtClean="0">
                <a:hlinkClick r:id="rId3"/>
              </a:rPr>
              <a:t>terrain.pdf</a:t>
            </a:r>
            <a:r>
              <a:rPr lang="en-US" sz="1400" dirty="0" smtClean="0"/>
              <a:t>  </a:t>
            </a:r>
            <a:endParaRPr lang="en-US" sz="1400" dirty="0"/>
          </a:p>
          <a:p>
            <a:pPr marL="367200" indent="-366713">
              <a:spcBef>
                <a:spcPts val="1200"/>
              </a:spcBef>
            </a:pPr>
            <a:r>
              <a:rPr lang="en-US" sz="1400" dirty="0" err="1"/>
              <a:t>Klenowski</a:t>
            </a:r>
            <a:r>
              <a:rPr lang="en-US" sz="1400" dirty="0"/>
              <a:t>, V., Askew, S. and Carnell, E. (2006) Portfolios for learning, assessment and professional development in higher education. </a:t>
            </a:r>
            <a:r>
              <a:rPr lang="en-US" sz="1400" i="1" dirty="0"/>
              <a:t>Assessment &amp; Evaluation in Higher Education</a:t>
            </a:r>
            <a:r>
              <a:rPr lang="en-US" sz="1400" dirty="0"/>
              <a:t>. Vol. 31, No. 3, June 2006, pp. 267–286.</a:t>
            </a:r>
          </a:p>
          <a:p>
            <a:pPr marL="367200" indent="-366713">
              <a:spcBef>
                <a:spcPts val="1200"/>
              </a:spcBef>
            </a:pPr>
            <a:r>
              <a:rPr lang="en-US" sz="1400" dirty="0"/>
              <a:t>Wenger, E. (1998). </a:t>
            </a:r>
            <a:r>
              <a:rPr lang="en-US" sz="1400" i="1" dirty="0"/>
              <a:t>Communities of practice: Learning, meaning, and identity.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dirty="0" smtClean="0"/>
              <a:t>Cambridge</a:t>
            </a:r>
            <a:r>
              <a:rPr lang="en-US" sz="1400" dirty="0"/>
              <a:t>: Cambridge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896694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0" y="1093812"/>
            <a:ext cx="9144000" cy="51435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39552" y="332656"/>
            <a:ext cx="7992888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e-portfolios for academic development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11560" y="1988840"/>
            <a:ext cx="4680520" cy="324036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b="1" dirty="0" smtClean="0">
                <a:solidFill>
                  <a:schemeClr val="accent1"/>
                </a:solidFill>
                <a:effectLst/>
              </a:rPr>
              <a:t>Fragmented</a:t>
            </a:r>
            <a:r>
              <a:rPr lang="en-AU" sz="2400" dirty="0" smtClean="0">
                <a:effectLst/>
              </a:rPr>
              <a:t> </a:t>
            </a:r>
            <a:r>
              <a:rPr lang="en-AU" sz="2400" dirty="0" smtClean="0">
                <a:effectLst/>
              </a:rPr>
              <a:t>professional development </a:t>
            </a:r>
            <a:r>
              <a:rPr lang="en-AU" sz="2400" dirty="0" smtClean="0">
                <a:effectLst/>
              </a:rPr>
              <a:t>experience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AU" sz="2400" dirty="0" smtClean="0">
              <a:effectLst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 smtClean="0"/>
              <a:t>Supporting reflective practice and </a:t>
            </a:r>
            <a:r>
              <a:rPr lang="en-AU" sz="2400" b="1" dirty="0" smtClean="0">
                <a:solidFill>
                  <a:schemeClr val="accent3"/>
                </a:solidFill>
              </a:rPr>
              <a:t>career </a:t>
            </a:r>
            <a:r>
              <a:rPr lang="en-AU" sz="2400" b="1" dirty="0" smtClean="0">
                <a:solidFill>
                  <a:schemeClr val="accent3"/>
                </a:solidFill>
              </a:rPr>
              <a:t>development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AU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400" dirty="0" smtClean="0">
                <a:effectLst/>
              </a:rPr>
              <a:t>Lack of </a:t>
            </a:r>
            <a:r>
              <a:rPr lang="en-AU" sz="2400" dirty="0" smtClean="0">
                <a:effectLst/>
              </a:rPr>
              <a:t>understanding of </a:t>
            </a:r>
            <a:r>
              <a:rPr lang="en-AU" sz="2400" b="1" dirty="0" smtClean="0">
                <a:solidFill>
                  <a:schemeClr val="accent4"/>
                </a:solidFill>
              </a:rPr>
              <a:t>portfolio </a:t>
            </a:r>
            <a:r>
              <a:rPr lang="en-AU" sz="2400" b="1" dirty="0" smtClean="0">
                <a:solidFill>
                  <a:schemeClr val="accent4"/>
                </a:solidFill>
              </a:rPr>
              <a:t>learning</a:t>
            </a:r>
            <a:endParaRPr lang="en-AU" sz="2400" b="1" dirty="0" smtClean="0">
              <a:solidFill>
                <a:schemeClr val="accent4"/>
              </a:solidFill>
              <a:effectLst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2080" y="980728"/>
            <a:ext cx="337864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issues</a:t>
            </a:r>
            <a:endParaRPr lang="en-AU" sz="80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60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ended_learning_eportfolio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81" y="980728"/>
            <a:ext cx="6191521" cy="43752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7784" y="4941168"/>
            <a:ext cx="60556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background</a:t>
            </a:r>
            <a:endParaRPr lang="en-AU" sz="8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39552" y="332656"/>
            <a:ext cx="7992888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e-portfolios for academic development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251520" y="1268760"/>
            <a:ext cx="3816424" cy="374441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redesign </a:t>
            </a:r>
            <a:r>
              <a:rPr lang="en-US" sz="2000" dirty="0"/>
              <a:t>of academic development programs for a </a:t>
            </a:r>
            <a:r>
              <a:rPr lang="en-US" sz="2000" b="1" dirty="0">
                <a:solidFill>
                  <a:srgbClr val="4F81BD"/>
                </a:solidFill>
              </a:rPr>
              <a:t>blended learning </a:t>
            </a:r>
            <a:r>
              <a:rPr lang="en-US" sz="2000" dirty="0" smtClean="0"/>
              <a:t>format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blended learning experience as a </a:t>
            </a:r>
            <a:r>
              <a:rPr lang="en-US" sz="2000" b="1" dirty="0">
                <a:solidFill>
                  <a:schemeClr val="accent3"/>
                </a:solidFill>
              </a:rPr>
              <a:t>model for </a:t>
            </a:r>
            <a:r>
              <a:rPr lang="en-US" sz="2000" b="1" dirty="0" smtClean="0">
                <a:solidFill>
                  <a:schemeClr val="accent3"/>
                </a:solidFill>
              </a:rPr>
              <a:t>teaching practice</a:t>
            </a:r>
            <a:r>
              <a:rPr lang="en-AU" sz="2000" b="1" dirty="0" smtClean="0">
                <a:solidFill>
                  <a:schemeClr val="accent3"/>
                </a:solidFill>
                <a:effectLst/>
              </a:rPr>
              <a:t> </a:t>
            </a:r>
            <a:endParaRPr lang="en-AU" sz="2000" b="1" dirty="0" smtClean="0">
              <a:solidFill>
                <a:schemeClr val="accent3"/>
              </a:solidFill>
              <a:effectLst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AU" sz="2000" dirty="0" smtClean="0">
              <a:effectLst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2000" dirty="0" err="1" smtClean="0"/>
              <a:t>eportfolios</a:t>
            </a:r>
            <a:r>
              <a:rPr lang="en-AU" sz="2000" dirty="0" smtClean="0"/>
              <a:t> to support </a:t>
            </a:r>
            <a:r>
              <a:rPr lang="en-AU" sz="2000" b="1" dirty="0" smtClean="0">
                <a:solidFill>
                  <a:schemeClr val="accent4"/>
                </a:solidFill>
              </a:rPr>
              <a:t>reflective practice</a:t>
            </a:r>
            <a:r>
              <a:rPr lang="en-AU" sz="2000" dirty="0" smtClean="0"/>
              <a:t> </a:t>
            </a:r>
            <a:r>
              <a:rPr lang="en-AU" sz="2000" dirty="0" smtClean="0"/>
              <a:t>and model </a:t>
            </a:r>
            <a:r>
              <a:rPr lang="en-AU" sz="2000" b="1" dirty="0" smtClean="0">
                <a:solidFill>
                  <a:srgbClr val="8064A2"/>
                </a:solidFill>
              </a:rPr>
              <a:t>portfolio-based learning</a:t>
            </a:r>
            <a:endParaRPr lang="en-AU" sz="2000" b="1" dirty="0" smtClean="0">
              <a:solidFill>
                <a:srgbClr val="8064A2"/>
              </a:solidFill>
              <a:effectLst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/>
              <a:t>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569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24128" y="3356992"/>
            <a:ext cx="3320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theory</a:t>
            </a:r>
            <a:endParaRPr lang="en-AU" sz="8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39552" y="188640"/>
            <a:ext cx="7992888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e-portfolios for academic development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39552" y="836712"/>
            <a:ext cx="8496944" cy="532859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Holistic academic development </a:t>
            </a:r>
            <a:r>
              <a:rPr lang="en-US" sz="2000" b="1" dirty="0">
                <a:solidFill>
                  <a:schemeClr val="accent1"/>
                </a:solidFill>
              </a:rPr>
              <a:t>(Brew &amp; </a:t>
            </a:r>
            <a:r>
              <a:rPr lang="en-US" sz="2000" b="1" dirty="0" err="1">
                <a:solidFill>
                  <a:schemeClr val="accent1"/>
                </a:solidFill>
              </a:rPr>
              <a:t>Boud</a:t>
            </a:r>
            <a:r>
              <a:rPr lang="en-US" sz="2000" b="1" dirty="0">
                <a:solidFill>
                  <a:schemeClr val="accent1"/>
                </a:solidFill>
              </a:rPr>
              <a:t>, 2006</a:t>
            </a:r>
            <a:r>
              <a:rPr lang="en-US" sz="2000" b="1" dirty="0" smtClean="0">
                <a:solidFill>
                  <a:schemeClr val="accent1"/>
                </a:solidFill>
              </a:rPr>
              <a:t>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Personal</a:t>
            </a:r>
            <a:r>
              <a:rPr lang="en-US" sz="1800" dirty="0"/>
              <a:t>, professional and institutional </a:t>
            </a:r>
            <a:r>
              <a:rPr lang="en-US" sz="1800" dirty="0" smtClean="0"/>
              <a:t>dimensions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Diverse </a:t>
            </a:r>
            <a:r>
              <a:rPr lang="en-US" sz="1800" dirty="0"/>
              <a:t>roles, needs and work patterns among staff</a:t>
            </a:r>
            <a:r>
              <a:rPr lang="en-US" sz="18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2"/>
                </a:solidFill>
              </a:rPr>
              <a:t>Reflective practice </a:t>
            </a:r>
            <a:r>
              <a:rPr lang="en-US" sz="2000" b="1" dirty="0">
                <a:solidFill>
                  <a:schemeClr val="accent2"/>
                </a:solidFill>
              </a:rPr>
              <a:t>(Brookfield, 1995</a:t>
            </a:r>
            <a:r>
              <a:rPr lang="en-US" sz="2000" b="1" dirty="0" smtClean="0">
                <a:solidFill>
                  <a:schemeClr val="accent2"/>
                </a:solidFill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Promote critical practice and meta-learning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/>
              <a:t>Four </a:t>
            </a:r>
            <a:r>
              <a:rPr lang="en-US" sz="1800" dirty="0" smtClean="0"/>
              <a:t>lenses: their </a:t>
            </a:r>
            <a:r>
              <a:rPr lang="en-US" sz="1800" dirty="0"/>
              <a:t>own experience as learners of reflective practice, </a:t>
            </a:r>
            <a:r>
              <a:rPr lang="en-US" sz="1800" dirty="0" smtClean="0"/>
              <a:t>learners</a:t>
            </a:r>
            <a:r>
              <a:rPr lang="en-US" sz="1800" dirty="0"/>
              <a:t>’ </a:t>
            </a:r>
            <a:r>
              <a:rPr lang="en-US" sz="1800" dirty="0" smtClean="0"/>
              <a:t>eyes, colleagues</a:t>
            </a:r>
            <a:r>
              <a:rPr lang="en-US" sz="1800" dirty="0"/>
              <a:t>’ </a:t>
            </a:r>
            <a:r>
              <a:rPr lang="en-US" sz="1800" dirty="0" smtClean="0"/>
              <a:t>perceptions, theoretical</a:t>
            </a:r>
            <a:r>
              <a:rPr lang="en-US" sz="1800" dirty="0"/>
              <a:t>, philosophical, and research literature</a:t>
            </a:r>
            <a:r>
              <a:rPr lang="en-US" sz="18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Communities of practice (Wenger, 1998)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Social dimensions of learning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Focus on ‘practice’ and ‘participation’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 smtClean="0">
              <a:solidFill>
                <a:schemeClr val="accent4"/>
              </a:solidFill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accent4"/>
                </a:solidFill>
              </a:rPr>
              <a:t>Integrative learning (Huber &amp; Hutchings, 2004)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Educating the whole person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Lifelong / </a:t>
            </a:r>
            <a:r>
              <a:rPr lang="en-US" sz="1800" dirty="0" err="1" smtClean="0"/>
              <a:t>lifewide</a:t>
            </a:r>
            <a:r>
              <a:rPr lang="en-US" sz="1800" dirty="0" smtClean="0"/>
              <a:t> learning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/>
              <a:t>Integrate dimensions of learning – formal, informal, workplace, community …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32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39552" y="332656"/>
            <a:ext cx="7992888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e-portfolios for academic development 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7544" y="2348880"/>
            <a:ext cx="7992888" cy="38164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Developing </a:t>
            </a:r>
            <a:r>
              <a:rPr lang="en-US" sz="2400" dirty="0" smtClean="0"/>
              <a:t>capacity </a:t>
            </a:r>
            <a:r>
              <a:rPr lang="en-US" sz="2400" dirty="0"/>
              <a:t>for </a:t>
            </a:r>
            <a:r>
              <a:rPr lang="en-US" sz="2400" b="1" dirty="0">
                <a:solidFill>
                  <a:schemeClr val="accent1"/>
                </a:solidFill>
              </a:rPr>
              <a:t>reflective practice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4F81BD"/>
                </a:solidFill>
              </a:rPr>
              <a:t>lifelong learning </a:t>
            </a:r>
            <a:r>
              <a:rPr lang="en-US" sz="2400" dirty="0"/>
              <a:t>in </a:t>
            </a:r>
            <a:r>
              <a:rPr lang="en-US" sz="2400" dirty="0" smtClean="0"/>
              <a:t>teaching </a:t>
            </a:r>
            <a:r>
              <a:rPr lang="en-US" sz="2400" dirty="0"/>
              <a:t>practice</a:t>
            </a:r>
            <a:r>
              <a:rPr lang="en-US" sz="2400" dirty="0" smtClean="0"/>
              <a:t>.</a:t>
            </a:r>
          </a:p>
          <a:p>
            <a:pPr lvl="0"/>
            <a:endParaRPr lang="en-AU" sz="2400" dirty="0"/>
          </a:p>
          <a:p>
            <a:pPr lvl="0"/>
            <a:r>
              <a:rPr lang="en-US" sz="2400" dirty="0"/>
              <a:t>Enabling </a:t>
            </a:r>
            <a:r>
              <a:rPr lang="en-US" sz="2400" dirty="0" smtClean="0"/>
              <a:t>academics </a:t>
            </a:r>
            <a:r>
              <a:rPr lang="en-US" sz="2400" dirty="0"/>
              <a:t>to select and aggregate evidence of their </a:t>
            </a:r>
            <a:r>
              <a:rPr lang="en-US" sz="2400" b="1" dirty="0">
                <a:solidFill>
                  <a:schemeClr val="accent3"/>
                </a:solidFill>
              </a:rPr>
              <a:t>teaching development </a:t>
            </a:r>
            <a:r>
              <a:rPr lang="en-US" sz="2400" dirty="0"/>
              <a:t>for </a:t>
            </a:r>
            <a:r>
              <a:rPr lang="en-US" sz="2400" dirty="0" smtClean="0"/>
              <a:t>career progression.</a:t>
            </a:r>
          </a:p>
          <a:p>
            <a:pPr lvl="0"/>
            <a:endParaRPr lang="en-AU" sz="2400" dirty="0"/>
          </a:p>
          <a:p>
            <a:pPr lvl="0"/>
            <a:r>
              <a:rPr lang="en-US" sz="2400" dirty="0"/>
              <a:t>Developing </a:t>
            </a:r>
            <a:r>
              <a:rPr lang="en-US" sz="2400" dirty="0" smtClean="0"/>
              <a:t>understanding </a:t>
            </a:r>
            <a:r>
              <a:rPr lang="en-US" sz="2400" dirty="0"/>
              <a:t>of portfolio learning to support </a:t>
            </a:r>
            <a:r>
              <a:rPr lang="en-US" sz="2400" b="1" dirty="0">
                <a:solidFill>
                  <a:schemeClr val="accent4"/>
                </a:solidFill>
              </a:rPr>
              <a:t>integrated learning </a:t>
            </a:r>
            <a:r>
              <a:rPr lang="en-US" sz="2400" dirty="0"/>
              <a:t>and development of </a:t>
            </a:r>
            <a:r>
              <a:rPr lang="en-US" sz="2400" b="1" dirty="0">
                <a:solidFill>
                  <a:schemeClr val="accent4"/>
                </a:solidFill>
              </a:rPr>
              <a:t>graduate capabilities </a:t>
            </a:r>
            <a:r>
              <a:rPr lang="en-US" sz="2400" dirty="0"/>
              <a:t>for students.</a:t>
            </a:r>
            <a:endParaRPr lang="en-AU" sz="2400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 </a:t>
            </a:r>
            <a:endParaRPr lang="en-US" sz="2400" dirty="0" smtClean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836712"/>
            <a:ext cx="43340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benefits</a:t>
            </a:r>
            <a:endParaRPr lang="en-AU" sz="80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99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44" y="4869160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practice</a:t>
            </a:r>
            <a:endParaRPr lang="en-AU" sz="80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076056" y="260648"/>
            <a:ext cx="3817464" cy="576064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eportfolio</a:t>
            </a:r>
            <a:r>
              <a:rPr lang="en-AU" sz="2400" dirty="0" smtClean="0">
                <a:solidFill>
                  <a:srgbClr val="FFFFFF"/>
                </a:solidFill>
                <a:latin typeface="Arial Black"/>
                <a:cs typeface="Arial Black"/>
              </a:rPr>
              <a:t> in FULT</a:t>
            </a:r>
            <a:endParaRPr lang="en-AU" sz="2400" dirty="0">
              <a:solidFill>
                <a:srgbClr val="FFFFFF"/>
              </a:solidFill>
              <a:latin typeface="Arial Black"/>
              <a:cs typeface="Arial Black"/>
            </a:endParaRPr>
          </a:p>
          <a:p>
            <a:pPr lvl="0"/>
            <a:endParaRPr lang="en-AU" sz="2000" dirty="0" smtClean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AU" sz="1400" dirty="0"/>
              <a:t>Participants in the blended </a:t>
            </a:r>
            <a:r>
              <a:rPr lang="en-AU" sz="1400" b="1" dirty="0"/>
              <a:t>Foundations of University Learning and Teaching (FULT) </a:t>
            </a:r>
            <a:r>
              <a:rPr lang="en-AU" sz="1400" dirty="0"/>
              <a:t>program are guided to set up a ‘Blogger’ blog, or are able to use another platform of their choice. </a:t>
            </a:r>
            <a:endParaRPr lang="en-AU" sz="1400" dirty="0" smtClean="0"/>
          </a:p>
          <a:p>
            <a:pPr>
              <a:spcAft>
                <a:spcPts val="1200"/>
              </a:spcAft>
            </a:pPr>
            <a:r>
              <a:rPr lang="en-AU" sz="1400" dirty="0" smtClean="0"/>
              <a:t>Over </a:t>
            </a:r>
            <a:r>
              <a:rPr lang="en-AU" sz="1400" dirty="0"/>
              <a:t>the month-long program they are encouraged to make several posts to their blog, and to share with other participants in their ‘learning group’. </a:t>
            </a:r>
            <a:r>
              <a:rPr lang="en-AU" sz="1400" dirty="0"/>
              <a:t>T</a:t>
            </a:r>
            <a:r>
              <a:rPr lang="en-AU" sz="1400" dirty="0" smtClean="0"/>
              <a:t>hey </a:t>
            </a:r>
            <a:r>
              <a:rPr lang="en-AU" sz="1400" dirty="0"/>
              <a:t>are asked to reflect on their experience and learning </a:t>
            </a:r>
            <a:r>
              <a:rPr lang="en-AU" sz="1400" dirty="0" smtClean="0"/>
              <a:t>as they participate in t</a:t>
            </a:r>
            <a:r>
              <a:rPr lang="en-AU" sz="1400" dirty="0" smtClean="0"/>
              <a:t>he </a:t>
            </a:r>
            <a:r>
              <a:rPr lang="en-AU" sz="1400" dirty="0"/>
              <a:t>program </a:t>
            </a:r>
            <a:r>
              <a:rPr lang="en-AU" sz="1400" dirty="0" smtClean="0"/>
              <a:t>topics.</a:t>
            </a:r>
          </a:p>
          <a:p>
            <a:pPr>
              <a:spcAft>
                <a:spcPts val="1200"/>
              </a:spcAft>
            </a:pPr>
            <a:r>
              <a:rPr lang="en-AU" sz="1400" dirty="0" smtClean="0"/>
              <a:t>Finally </a:t>
            </a:r>
            <a:r>
              <a:rPr lang="en-AU" sz="1400" dirty="0"/>
              <a:t>they </a:t>
            </a:r>
            <a:r>
              <a:rPr lang="en-AU" sz="1400" dirty="0" smtClean="0"/>
              <a:t>select </a:t>
            </a:r>
            <a:r>
              <a:rPr lang="en-AU" sz="1400" dirty="0"/>
              <a:t>and submit two exemplary posts, and </a:t>
            </a:r>
            <a:r>
              <a:rPr lang="en-AU" sz="1400" dirty="0" smtClean="0"/>
              <a:t>reflect </a:t>
            </a:r>
            <a:r>
              <a:rPr lang="en-AU" sz="1400" dirty="0"/>
              <a:t>on the experience of using an </a:t>
            </a:r>
            <a:r>
              <a:rPr lang="en-AU" sz="1400" dirty="0" err="1"/>
              <a:t>eportfolio</a:t>
            </a:r>
            <a:r>
              <a:rPr lang="en-AU" sz="1400" dirty="0" smtClean="0"/>
              <a:t>.</a:t>
            </a:r>
            <a:endParaRPr lang="en-AU" sz="1400" dirty="0"/>
          </a:p>
          <a:p>
            <a:pPr>
              <a:spcAft>
                <a:spcPts val="1200"/>
              </a:spcAft>
            </a:pPr>
            <a:r>
              <a:rPr lang="en-AU" sz="1400" dirty="0"/>
              <a:t>This </a:t>
            </a:r>
            <a:r>
              <a:rPr lang="en-AU" sz="1400" dirty="0" err="1"/>
              <a:t>eportfolio</a:t>
            </a:r>
            <a:r>
              <a:rPr lang="en-AU" sz="1400" dirty="0"/>
              <a:t> activity is being formatively evaluated with the intention of extending </a:t>
            </a:r>
            <a:r>
              <a:rPr lang="en-AU" sz="1400" dirty="0" err="1"/>
              <a:t>eportfolio</a:t>
            </a:r>
            <a:r>
              <a:rPr lang="en-AU" sz="1400" dirty="0"/>
              <a:t> activities into the Graduate Certificate of University Learning and Teaching (GCULT)</a:t>
            </a:r>
            <a:r>
              <a:rPr lang="en-AU" sz="1400" dirty="0" smtClean="0"/>
              <a:t>.</a:t>
            </a:r>
            <a:endParaRPr lang="en-AU" sz="1400" dirty="0"/>
          </a:p>
        </p:txBody>
      </p:sp>
      <p:sp>
        <p:nvSpPr>
          <p:cNvPr id="3" name="Rectangle 2"/>
          <p:cNvSpPr/>
          <p:nvPr/>
        </p:nvSpPr>
        <p:spPr>
          <a:xfrm>
            <a:off x="323528" y="332656"/>
            <a:ext cx="4464496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Foundations of University Learning and Teaching (FULT)</a:t>
            </a:r>
            <a:endParaRPr lang="en-AU" dirty="0">
              <a:latin typeface="Arial Black"/>
              <a:cs typeface="Arial Black"/>
            </a:endParaRPr>
          </a:p>
          <a:p>
            <a:pPr lvl="0">
              <a:spcBef>
                <a:spcPts val="1200"/>
              </a:spcBef>
            </a:pPr>
            <a:r>
              <a:rPr lang="en-US" dirty="0" smtClean="0"/>
              <a:t>You will be able to:</a:t>
            </a: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en-US" sz="2400" b="1" dirty="0" smtClean="0">
                <a:solidFill>
                  <a:schemeClr val="accent1"/>
                </a:solidFill>
              </a:rPr>
              <a:t>Review</a:t>
            </a:r>
            <a:r>
              <a:rPr lang="en-US" sz="2400" dirty="0" smtClean="0"/>
              <a:t> </a:t>
            </a:r>
            <a:r>
              <a:rPr lang="en-US" sz="2400" dirty="0"/>
              <a:t>your teaching and/or learning practice drawing on various sources of </a:t>
            </a:r>
            <a:r>
              <a:rPr lang="en-US" sz="2400" b="1" dirty="0">
                <a:solidFill>
                  <a:schemeClr val="accent1"/>
                </a:solidFill>
              </a:rPr>
              <a:t>evidence</a:t>
            </a:r>
            <a:r>
              <a:rPr lang="en-US" sz="2400" dirty="0"/>
              <a:t> </a:t>
            </a:r>
            <a:endParaRPr lang="en-AU" sz="2400" dirty="0"/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Align learning outcomes, teaching and learning activities, and assessment strategies in your context </a:t>
            </a:r>
            <a:endParaRPr lang="en-AU" dirty="0">
              <a:solidFill>
                <a:schemeClr val="bg1">
                  <a:lumMod val="75000"/>
                </a:schemeClr>
              </a:solidFill>
            </a:endParaRPr>
          </a:p>
          <a:p>
            <a:pPr marL="285750" lvl="0" indent="-285750">
              <a:spcBef>
                <a:spcPts val="1200"/>
              </a:spcBef>
              <a:buFont typeface="Arial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Demonstrate awareness of UNSW support structures and policies relevant to your learning and teaching context </a:t>
            </a:r>
            <a:endParaRPr lang="en-A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portfolio_profdev_model_FULT.ppt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99392"/>
            <a:ext cx="9167446" cy="647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9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 txBox="1">
            <a:spLocks/>
          </p:cNvSpPr>
          <p:nvPr/>
        </p:nvSpPr>
        <p:spPr bwMode="auto">
          <a:xfrm>
            <a:off x="539552" y="332656"/>
            <a:ext cx="7992888" cy="57606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800" dirty="0" smtClean="0">
                <a:solidFill>
                  <a:schemeClr val="bg1">
                    <a:lumMod val="75000"/>
                  </a:schemeClr>
                </a:solidFill>
                <a:latin typeface="Arial Black"/>
                <a:cs typeface="Arial Black"/>
              </a:rPr>
              <a:t>e-portfolios for academic development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7784" y="980728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8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dimensions</a:t>
            </a:r>
            <a:endParaRPr lang="en-AU" sz="8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67544" y="2204864"/>
            <a:ext cx="7992888" cy="3816424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1800"/>
              </a:spcBef>
            </a:pPr>
            <a:r>
              <a:rPr lang="en-US" sz="2800" b="1" dirty="0">
                <a:solidFill>
                  <a:schemeClr val="accent1"/>
                </a:solidFill>
              </a:rPr>
              <a:t>context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/>
              <a:t>personal, professional, institutional</a:t>
            </a:r>
            <a:r>
              <a:rPr lang="en-US" sz="2800" dirty="0" smtClean="0"/>
              <a:t>)</a:t>
            </a:r>
            <a:endParaRPr lang="en-AU" sz="2800" dirty="0"/>
          </a:p>
          <a:p>
            <a:pPr lvl="0">
              <a:spcBef>
                <a:spcPts val="1800"/>
              </a:spcBef>
            </a:pPr>
            <a:r>
              <a:rPr lang="en-US" sz="2800" b="1" dirty="0">
                <a:solidFill>
                  <a:schemeClr val="accent3"/>
                </a:solidFill>
              </a:rPr>
              <a:t>role/stage </a:t>
            </a:r>
            <a:r>
              <a:rPr lang="en-US" sz="2800" b="1" dirty="0" smtClean="0">
                <a:solidFill>
                  <a:schemeClr val="accent3"/>
                </a:solidFill>
              </a:rPr>
              <a:t/>
            </a:r>
            <a:br>
              <a:rPr lang="en-US" sz="2800" b="1" dirty="0" smtClean="0">
                <a:solidFill>
                  <a:schemeClr val="accent3"/>
                </a:solidFill>
              </a:rPr>
            </a:br>
            <a:r>
              <a:rPr lang="en-US" sz="2800" dirty="0" smtClean="0"/>
              <a:t>(</a:t>
            </a:r>
            <a:r>
              <a:rPr lang="en-US" sz="2800" dirty="0"/>
              <a:t>early career/mid-career ... professional/academic ... teaching/research focus</a:t>
            </a:r>
            <a:r>
              <a:rPr lang="en-US" sz="2800" dirty="0" smtClean="0"/>
              <a:t>)</a:t>
            </a:r>
            <a:endParaRPr lang="en-AU" sz="2800" dirty="0"/>
          </a:p>
          <a:p>
            <a:pPr lvl="0">
              <a:spcBef>
                <a:spcPts val="1800"/>
              </a:spcBef>
            </a:pPr>
            <a:r>
              <a:rPr lang="en-US" sz="2800" b="1" dirty="0">
                <a:solidFill>
                  <a:schemeClr val="accent4"/>
                </a:solidFill>
              </a:rPr>
              <a:t>portfolio purpose </a:t>
            </a:r>
            <a:r>
              <a:rPr lang="en-US" sz="2800" b="1" dirty="0" smtClean="0">
                <a:solidFill>
                  <a:schemeClr val="accent4"/>
                </a:solidFill>
              </a:rPr>
              <a:t/>
            </a:r>
            <a:br>
              <a:rPr lang="en-US" sz="2800" b="1" dirty="0" smtClean="0">
                <a:solidFill>
                  <a:schemeClr val="accent4"/>
                </a:solidFill>
              </a:rPr>
            </a:br>
            <a:r>
              <a:rPr lang="en-US" sz="2800" dirty="0" smtClean="0"/>
              <a:t>(</a:t>
            </a:r>
            <a:r>
              <a:rPr lang="en-US" sz="2800" dirty="0"/>
              <a:t>reflection, evidence, assessment, showcase)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902967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portfolio_academic_oct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8676456" cy="613122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3648" y="6381328"/>
            <a:ext cx="4968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Dimensions of </a:t>
            </a:r>
            <a:r>
              <a:rPr lang="en-US" sz="1400" b="1" dirty="0" err="1" smtClean="0"/>
              <a:t>eportfolio</a:t>
            </a:r>
            <a:r>
              <a:rPr lang="en-US" sz="1400" b="1" dirty="0" smtClean="0"/>
              <a:t> practice for academics</a:t>
            </a:r>
          </a:p>
        </p:txBody>
      </p:sp>
    </p:spTree>
    <p:extLst>
      <p:ext uri="{BB962C8B-B14F-4D97-AF65-F5344CB8AC3E}">
        <p14:creationId xmlns:p14="http://schemas.microsoft.com/office/powerpoint/2010/main" val="310122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opy of Powerpoint Template">
  <a:themeElements>
    <a:clrScheme name="Custom 1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SW - External comput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1150" b="1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ommet bold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773</Words>
  <Application>Microsoft Macintosh PowerPoint</Application>
  <PresentationFormat>On-screen Show (4:3)</PresentationFormat>
  <Paragraphs>77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Copy of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New South Wales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adminit</dc:creator>
  <cp:lastModifiedBy>Belinda Allen</cp:lastModifiedBy>
  <cp:revision>49</cp:revision>
  <dcterms:created xsi:type="dcterms:W3CDTF">2011-04-06T03:59:56Z</dcterms:created>
  <dcterms:modified xsi:type="dcterms:W3CDTF">2013-11-18T07:08:40Z</dcterms:modified>
</cp:coreProperties>
</file>